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8229600" cx="14630400"/>
  <p:notesSz cx="8229600" cy="14630400"/>
  <p:embeddedFontLst>
    <p:embeddedFont>
      <p:font typeface="Roboto"/>
      <p:regular r:id="rId22"/>
      <p:bold r:id="rId23"/>
      <p:italic r:id="rId24"/>
      <p:boldItalic r:id="rId25"/>
    </p:embeddedFont>
    <p:embeddedFont>
      <p:font typeface="Oswald"/>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HJhGQqVQf8x6JA+uD0FFHLeMt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Roboto-regular.fntdata"/><Relationship Id="rId21" Type="http://schemas.openxmlformats.org/officeDocument/2006/relationships/slide" Target="slides/slide17.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swald-bold.fntdata"/><Relationship Id="rId25" Type="http://schemas.openxmlformats.org/officeDocument/2006/relationships/font" Target="fonts/Roboto-boldItalic.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t>‹#›</a:t>
            </a:fld>
            <a:endParaRPr b="0" i="0" sz="1200" u="none" cap="none" strike="noStrik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a:t>U tekstu se citira gospođa Dr. Irving, koja kaže: "Es ist nicht selten der Fall, dass die Leiden der Patienten auch einen selbst belasten. Das hinterlässt durchaus Spuren bei den Ärzten, die täglich mit Schmerzpatienten zu tun haben."</a:t>
            </a:r>
            <a:endParaRPr/>
          </a:p>
          <a:p>
            <a:pPr indent="0" lvl="0" marL="0" rtl="0" algn="l">
              <a:lnSpc>
                <a:spcPct val="115000"/>
              </a:lnSpc>
              <a:spcBef>
                <a:spcPts val="1200"/>
              </a:spcBef>
              <a:spcAft>
                <a:spcPts val="0"/>
              </a:spcAft>
              <a:buClr>
                <a:schemeClr val="dk1"/>
              </a:buClr>
              <a:buSzPts val="1100"/>
              <a:buFont typeface="Arial"/>
              <a:buNone/>
            </a:pPr>
            <a:r>
              <a:rPr lang="en-US"/>
              <a:t>Ovaj deo rečenice, preveden, glasi: "Nije retkost da patnja pacijenata opterećuje i nas same. To ostavlja tragove na lekarima koji se svakodnevno bave pacijentima sa bolovima."</a:t>
            </a:r>
            <a:endParaRPr/>
          </a:p>
          <a:p>
            <a:pPr indent="0" lvl="0" marL="0" rtl="0" algn="l">
              <a:lnSpc>
                <a:spcPct val="115000"/>
              </a:lnSpc>
              <a:spcBef>
                <a:spcPts val="1200"/>
              </a:spcBef>
              <a:spcAft>
                <a:spcPts val="0"/>
              </a:spcAft>
              <a:buClr>
                <a:schemeClr val="dk1"/>
              </a:buClr>
              <a:buSzPts val="1100"/>
              <a:buFont typeface="Arial"/>
              <a:buNone/>
            </a:pPr>
            <a:r>
              <a:rPr lang="en-US"/>
              <a:t>Ova rečenica direktno potvrđuje da patnja pacijenata ima uticaja na lekare koji ih leče, što je upravo ono što se navodi u zadatku broj 1: "Die Not der Patienten hat auch Auswirkungen auf die behandelnden Ärzte." (Patnja pacijenata ima uticaj i na lekare koji ih leče.)</a:t>
            </a:r>
            <a:endParaRPr/>
          </a:p>
          <a:p>
            <a:pPr indent="0" lvl="0" marL="0" rtl="0" algn="l">
              <a:spcBef>
                <a:spcPts val="1200"/>
              </a:spcBef>
              <a:spcAft>
                <a:spcPts val="0"/>
              </a:spcAft>
              <a:buNone/>
            </a:pPr>
            <a:r>
              <a:t/>
            </a:r>
            <a:endParaRPr/>
          </a:p>
        </p:txBody>
      </p:sp>
      <p:sp>
        <p:nvSpPr>
          <p:cNvPr id="306" name="Google Shape;30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Objašnjenje</a:t>
            </a:r>
            <a:endParaRPr b="1" sz="13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U tekstu, Melanie Falk (F), jedna od sagovornica, na pitanje moderatora (M) da li su biblioteke suvišne, odgovara: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"Biblioteken haben einen Auftrag als Wissensvermittler und </a:t>
            </a:r>
            <a:r>
              <a:rPr b="1" lang="en-US" sz="1100">
                <a:latin typeface="Arial"/>
                <a:ea typeface="Arial"/>
                <a:cs typeface="Arial"/>
                <a:sym typeface="Arial"/>
              </a:rPr>
              <a:t>beherbergen einen großen Schatz, nämlich unsere Schriftkultur.</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Ovaj deo rečenice, preveden, znači: "Biblioteke imaju zadatak da prenose znanje i </a:t>
            </a:r>
            <a:r>
              <a:rPr b="1" lang="en-US" sz="1100">
                <a:latin typeface="Arial"/>
                <a:ea typeface="Arial"/>
                <a:cs typeface="Arial"/>
                <a:sym typeface="Arial"/>
              </a:rPr>
              <a:t>čuvaju veliko blago, a to je naša pisana kultura.</a:t>
            </a:r>
            <a:r>
              <a:rPr lang="en-US" sz="1100">
                <a:latin typeface="Arial"/>
                <a:ea typeface="Arial"/>
                <a:cs typeface="Arial"/>
                <a:sym typeface="Arial"/>
              </a:rPr>
              <a: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Izraz "čuvaju veliko blago, a to je naša pisana kultura" direktno odgovara opisu "čuvari naše kulture", što je opcija (B). Ostale opcije se ne poklapaju sa ovom tvrdnjom. Biblioteke su, prema tekstu, i tradicionalne (opcija A), ali to nije glavni razlog zašto su još uvek važne. Opcija (C) da su zbirke zastarelih knjiga se direktno suprotstavlja stavu koji je iznet u tekstu.</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367" name="Google Shape;36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Tekst definiše geo-inženjering na sledeći način: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latin typeface="Arial"/>
                <a:ea typeface="Arial"/>
                <a:cs typeface="Arial"/>
                <a:sym typeface="Arial"/>
              </a:rPr>
              <a:t>"Geoengineering bedeutet, dass man in großem Maßstab in das Klimasystem eingreift, um die Klimaerwärmung zu mildern."</a:t>
            </a:r>
            <a:endParaRPr b="1"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Prevod ove rečenice je: "Geo-inženjering znači da se u velikoj meri interveniše u klimatski sistem, kako bi se ublažilo globalno zagrevanje."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Izraz "</a:t>
            </a:r>
            <a:r>
              <a:rPr b="1" lang="en-US" sz="1100">
                <a:latin typeface="Arial"/>
                <a:ea typeface="Arial"/>
                <a:cs typeface="Arial"/>
                <a:sym typeface="Arial"/>
              </a:rPr>
              <a:t>in das Klimasystem eingreift</a:t>
            </a:r>
            <a:r>
              <a:rPr lang="en-US" sz="1100">
                <a:latin typeface="Arial"/>
                <a:ea typeface="Arial"/>
                <a:cs typeface="Arial"/>
                <a:sym typeface="Arial"/>
              </a:rPr>
              <a:t>" (interveniše u klimatski sistem) direktno se podudara sa opcijom (B) </a:t>
            </a:r>
            <a:r>
              <a:rPr b="1" lang="en-US" sz="1100">
                <a:latin typeface="Arial"/>
                <a:ea typeface="Arial"/>
                <a:cs typeface="Arial"/>
                <a:sym typeface="Arial"/>
              </a:rPr>
              <a:t>"greift direkt in das klimatische Geschehen ein"</a:t>
            </a:r>
            <a:r>
              <a:rPr lang="en-US" sz="1100">
                <a:latin typeface="Arial"/>
                <a:ea typeface="Arial"/>
                <a:cs typeface="Arial"/>
                <a:sym typeface="Arial"/>
              </a:rPr>
              <a:t> (direktno utiče na klimatske procese).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Opcija (A) "ist ein umfassendes Konzept zur Klimaanalyse" (sveobuhvatan koncept za analizu klime) nije tačna jer tekst govori o intervenisanju, ne o analizi.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Opcija (C) "verändert klimaschädliche Gase" (menja gasove štetne za klimu) je delimično tačna jer se u tekstu spominje izvlačenje ugljen-dioksida iz atmosfere, ali nije sveobuhvatna definicija. Glavna ideja je upravo </a:t>
            </a:r>
            <a:r>
              <a:rPr b="1" lang="en-US" sz="1100">
                <a:latin typeface="Arial"/>
                <a:ea typeface="Arial"/>
                <a:cs typeface="Arial"/>
                <a:sym typeface="Arial"/>
              </a:rPr>
              <a:t>intervencija u klimatski sistem</a:t>
            </a:r>
            <a:r>
              <a:rPr lang="en-US" sz="1100">
                <a:latin typeface="Arial"/>
                <a:ea typeface="Arial"/>
                <a:cs typeface="Arial"/>
                <a:sym typeface="Arial"/>
              </a:rPr>
              <a:t>, a ne samo promena gasova. Stoga je opcija (B) najtačniji i najdirektniji opis.</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434" name="Google Shape;43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Tekst je iz podcasta "Gastro-Talk" i opisuje utiske o restoranu. Autor teksta naziva restoran </a:t>
            </a:r>
            <a:r>
              <a:rPr b="1" lang="en-US" sz="1100">
                <a:latin typeface="Arial"/>
                <a:ea typeface="Arial"/>
                <a:cs typeface="Arial"/>
                <a:sym typeface="Arial"/>
              </a:rPr>
              <a:t>"mojim starim stalnim mestom"</a:t>
            </a:r>
            <a:r>
              <a:rPr lang="en-US" sz="1100">
                <a:latin typeface="Arial"/>
                <a:ea typeface="Arial"/>
                <a:cs typeface="Arial"/>
                <a:sym typeface="Arial"/>
              </a:rPr>
              <a:t> ("meinem alten Stammlokal"), što ukazuje na to da ga je ranije često posećivao i da je bio zadovoljan.</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Međutim, sadašnje iskustvo je loše:</a:t>
            </a:r>
            <a:endParaRPr sz="11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Špageti su bili </a:t>
            </a:r>
            <a:r>
              <a:rPr b="1" lang="en-US" sz="1100">
                <a:latin typeface="Arial"/>
                <a:ea typeface="Arial"/>
                <a:cs typeface="Arial"/>
                <a:sym typeface="Arial"/>
              </a:rPr>
              <a:t>prekuvani</a:t>
            </a:r>
            <a:r>
              <a:rPr lang="en-US" sz="1100">
                <a:latin typeface="Arial"/>
                <a:ea typeface="Arial"/>
                <a:cs typeface="Arial"/>
                <a:sym typeface="Arial"/>
              </a:rPr>
              <a:t> ("weit unter al dente").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Prilozi uz svinjski odrezak su bili </a:t>
            </a:r>
            <a:r>
              <a:rPr b="1" lang="en-US" sz="1100">
                <a:latin typeface="Arial"/>
                <a:ea typeface="Arial"/>
                <a:cs typeface="Arial"/>
                <a:sym typeface="Arial"/>
              </a:rPr>
              <a:t>previše mekani</a:t>
            </a:r>
            <a:r>
              <a:rPr lang="en-US" sz="1100">
                <a:latin typeface="Arial"/>
                <a:ea typeface="Arial"/>
                <a:cs typeface="Arial"/>
                <a:sym typeface="Arial"/>
              </a:rPr>
              <a:t> ili nisu bili dobro pripremljeni.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latin typeface="Arial"/>
                <a:ea typeface="Arial"/>
                <a:cs typeface="Arial"/>
                <a:sym typeface="Arial"/>
              </a:rPr>
              <a:t>U toaletu je bila </a:t>
            </a:r>
            <a:r>
              <a:rPr b="1" lang="en-US" sz="1100">
                <a:latin typeface="Arial"/>
                <a:ea typeface="Arial"/>
                <a:cs typeface="Arial"/>
                <a:sym typeface="Arial"/>
              </a:rPr>
              <a:t>buđ</a:t>
            </a:r>
            <a:r>
              <a:rPr lang="en-US" sz="1100">
                <a:latin typeface="Arial"/>
                <a:ea typeface="Arial"/>
                <a:cs typeface="Arial"/>
                <a:sym typeface="Arial"/>
              </a:rPr>
              <a:t> ("Schimmelbefall").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Ovi detalji direktno podržavaju tvrdnju sa desne strane slike: </a:t>
            </a:r>
            <a:r>
              <a:rPr b="1" lang="en-US" sz="1100">
                <a:latin typeface="Arial"/>
                <a:ea typeface="Arial"/>
                <a:cs typeface="Arial"/>
                <a:sym typeface="Arial"/>
              </a:rPr>
              <a:t>"Das Restaurant hat sich nicht zu seinem Vorteil entwickelt"</a:t>
            </a:r>
            <a:r>
              <a:rPr lang="en-US" sz="1100">
                <a:latin typeface="Arial"/>
                <a:ea typeface="Arial"/>
                <a:cs typeface="Arial"/>
                <a:sym typeface="Arial"/>
              </a:rPr>
              <a:t> (Restoran se nije razvio u svoju korist).</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Stoga, odgovor (A) je tačan jer se opis poklapa sa iskustvom u restoranu koji je nekada bio dobar, a sada je loš.</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249" name="Google Shape;24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p:cSld name="Slide 1 master">
    <p:spTree>
      <p:nvGrpSpPr>
        <p:cNvPr id="10" name="Shape 10"/>
        <p:cNvGrpSpPr/>
        <p:nvPr/>
      </p:nvGrpSpPr>
      <p:grpSpPr>
        <a:xfrm>
          <a:off x="0" y="0"/>
          <a:ext cx="0" cy="0"/>
          <a:chOff x="0" y="0"/>
          <a:chExt cx="0" cy="0"/>
        </a:xfrm>
      </p:grpSpPr>
      <p:sp>
        <p:nvSpPr>
          <p:cNvPr id="11" name="Google Shape;11;p19"/>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9"/>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master">
  <p:cSld name="Slide 10 master">
    <p:spTree>
      <p:nvGrpSpPr>
        <p:cNvPr id="37" name="Shape 37"/>
        <p:cNvGrpSpPr/>
        <p:nvPr/>
      </p:nvGrpSpPr>
      <p:grpSpPr>
        <a:xfrm>
          <a:off x="0" y="0"/>
          <a:ext cx="0" cy="0"/>
          <a:chOff x="0" y="0"/>
          <a:chExt cx="0" cy="0"/>
        </a:xfrm>
      </p:grpSpPr>
      <p:sp>
        <p:nvSpPr>
          <p:cNvPr id="38" name="Google Shape;38;p28"/>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8"/>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master">
  <p:cSld name="Slide 11 master">
    <p:spTree>
      <p:nvGrpSpPr>
        <p:cNvPr id="40" name="Shape 40"/>
        <p:cNvGrpSpPr/>
        <p:nvPr/>
      </p:nvGrpSpPr>
      <p:grpSpPr>
        <a:xfrm>
          <a:off x="0" y="0"/>
          <a:ext cx="0" cy="0"/>
          <a:chOff x="0" y="0"/>
          <a:chExt cx="0" cy="0"/>
        </a:xfrm>
      </p:grpSpPr>
      <p:sp>
        <p:nvSpPr>
          <p:cNvPr id="41" name="Google Shape;41;p29"/>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9"/>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master">
  <p:cSld name="Slide 12 master">
    <p:spTree>
      <p:nvGrpSpPr>
        <p:cNvPr id="43" name="Shape 43"/>
        <p:cNvGrpSpPr/>
        <p:nvPr/>
      </p:nvGrpSpPr>
      <p:grpSpPr>
        <a:xfrm>
          <a:off x="0" y="0"/>
          <a:ext cx="0" cy="0"/>
          <a:chOff x="0" y="0"/>
          <a:chExt cx="0" cy="0"/>
        </a:xfrm>
      </p:grpSpPr>
      <p:sp>
        <p:nvSpPr>
          <p:cNvPr id="44" name="Google Shape;44;p30"/>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0"/>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3 master">
  <p:cSld name="Slide 13 master">
    <p:spTree>
      <p:nvGrpSpPr>
        <p:cNvPr id="46" name="Shape 46"/>
        <p:cNvGrpSpPr/>
        <p:nvPr/>
      </p:nvGrpSpPr>
      <p:grpSpPr>
        <a:xfrm>
          <a:off x="0" y="0"/>
          <a:ext cx="0" cy="0"/>
          <a:chOff x="0" y="0"/>
          <a:chExt cx="0" cy="0"/>
        </a:xfrm>
      </p:grpSpPr>
      <p:sp>
        <p:nvSpPr>
          <p:cNvPr id="47" name="Google Shape;47;p31"/>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1"/>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4 master">
  <p:cSld name="Slide 14 master">
    <p:spTree>
      <p:nvGrpSpPr>
        <p:cNvPr id="49" name="Shape 49"/>
        <p:cNvGrpSpPr/>
        <p:nvPr/>
      </p:nvGrpSpPr>
      <p:grpSpPr>
        <a:xfrm>
          <a:off x="0" y="0"/>
          <a:ext cx="0" cy="0"/>
          <a:chOff x="0" y="0"/>
          <a:chExt cx="0" cy="0"/>
        </a:xfrm>
      </p:grpSpPr>
      <p:sp>
        <p:nvSpPr>
          <p:cNvPr id="50" name="Google Shape;50;p32"/>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2"/>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5 master">
  <p:cSld name="Slide 15 master">
    <p:spTree>
      <p:nvGrpSpPr>
        <p:cNvPr id="52" name="Shape 52"/>
        <p:cNvGrpSpPr/>
        <p:nvPr/>
      </p:nvGrpSpPr>
      <p:grpSpPr>
        <a:xfrm>
          <a:off x="0" y="0"/>
          <a:ext cx="0" cy="0"/>
          <a:chOff x="0" y="0"/>
          <a:chExt cx="0" cy="0"/>
        </a:xfrm>
      </p:grpSpPr>
      <p:sp>
        <p:nvSpPr>
          <p:cNvPr id="53" name="Google Shape;53;p33"/>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3"/>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6 master">
  <p:cSld name="Slide 16 master">
    <p:spTree>
      <p:nvGrpSpPr>
        <p:cNvPr id="55" name="Shape 55"/>
        <p:cNvGrpSpPr/>
        <p:nvPr/>
      </p:nvGrpSpPr>
      <p:grpSpPr>
        <a:xfrm>
          <a:off x="0" y="0"/>
          <a:ext cx="0" cy="0"/>
          <a:chOff x="0" y="0"/>
          <a:chExt cx="0" cy="0"/>
        </a:xfrm>
      </p:grpSpPr>
      <p:sp>
        <p:nvSpPr>
          <p:cNvPr id="56" name="Google Shape;56;p34"/>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7 master">
  <p:cSld name="Slide 17 master">
    <p:spTree>
      <p:nvGrpSpPr>
        <p:cNvPr id="58" name="Shape 58"/>
        <p:cNvGrpSpPr/>
        <p:nvPr/>
      </p:nvGrpSpPr>
      <p:grpSpPr>
        <a:xfrm>
          <a:off x="0" y="0"/>
          <a:ext cx="0" cy="0"/>
          <a:chOff x="0" y="0"/>
          <a:chExt cx="0" cy="0"/>
        </a:xfrm>
      </p:grpSpPr>
      <p:sp>
        <p:nvSpPr>
          <p:cNvPr id="59" name="Google Shape;59;p35"/>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1" name="Shape 6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p:cSld name="Slide 2 master">
    <p:spTree>
      <p:nvGrpSpPr>
        <p:cNvPr id="13" name="Shape 13"/>
        <p:cNvGrpSpPr/>
        <p:nvPr/>
      </p:nvGrpSpPr>
      <p:grpSpPr>
        <a:xfrm>
          <a:off x="0" y="0"/>
          <a:ext cx="0" cy="0"/>
          <a:chOff x="0" y="0"/>
          <a:chExt cx="0" cy="0"/>
        </a:xfrm>
      </p:grpSpPr>
      <p:sp>
        <p:nvSpPr>
          <p:cNvPr id="14" name="Google Shape;14;p20"/>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0"/>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master">
  <p:cSld name="Slide 3 master">
    <p:spTree>
      <p:nvGrpSpPr>
        <p:cNvPr id="16" name="Shape 16"/>
        <p:cNvGrpSpPr/>
        <p:nvPr/>
      </p:nvGrpSpPr>
      <p:grpSpPr>
        <a:xfrm>
          <a:off x="0" y="0"/>
          <a:ext cx="0" cy="0"/>
          <a:chOff x="0" y="0"/>
          <a:chExt cx="0" cy="0"/>
        </a:xfrm>
      </p:grpSpPr>
      <p:sp>
        <p:nvSpPr>
          <p:cNvPr id="17" name="Google Shape;17;p21"/>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1"/>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master">
  <p:cSld name="Slide 4 master">
    <p:spTree>
      <p:nvGrpSpPr>
        <p:cNvPr id="19" name="Shape 19"/>
        <p:cNvGrpSpPr/>
        <p:nvPr/>
      </p:nvGrpSpPr>
      <p:grpSpPr>
        <a:xfrm>
          <a:off x="0" y="0"/>
          <a:ext cx="0" cy="0"/>
          <a:chOff x="0" y="0"/>
          <a:chExt cx="0" cy="0"/>
        </a:xfrm>
      </p:grpSpPr>
      <p:sp>
        <p:nvSpPr>
          <p:cNvPr id="20" name="Google Shape;20;p22"/>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2"/>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master">
  <p:cSld name="Slide 5 master">
    <p:spTree>
      <p:nvGrpSpPr>
        <p:cNvPr id="22" name="Shape 22"/>
        <p:cNvGrpSpPr/>
        <p:nvPr/>
      </p:nvGrpSpPr>
      <p:grpSpPr>
        <a:xfrm>
          <a:off x="0" y="0"/>
          <a:ext cx="0" cy="0"/>
          <a:chOff x="0" y="0"/>
          <a:chExt cx="0" cy="0"/>
        </a:xfrm>
      </p:grpSpPr>
      <p:sp>
        <p:nvSpPr>
          <p:cNvPr id="23" name="Google Shape;23;p23"/>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3"/>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master">
  <p:cSld name="Slide 6 master">
    <p:spTree>
      <p:nvGrpSpPr>
        <p:cNvPr id="25" name="Shape 25"/>
        <p:cNvGrpSpPr/>
        <p:nvPr/>
      </p:nvGrpSpPr>
      <p:grpSpPr>
        <a:xfrm>
          <a:off x="0" y="0"/>
          <a:ext cx="0" cy="0"/>
          <a:chOff x="0" y="0"/>
          <a:chExt cx="0" cy="0"/>
        </a:xfrm>
      </p:grpSpPr>
      <p:sp>
        <p:nvSpPr>
          <p:cNvPr id="26" name="Google Shape;26;p24"/>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master">
  <p:cSld name="Slide 7 master">
    <p:spTree>
      <p:nvGrpSpPr>
        <p:cNvPr id="28" name="Shape 28"/>
        <p:cNvGrpSpPr/>
        <p:nvPr/>
      </p:nvGrpSpPr>
      <p:grpSpPr>
        <a:xfrm>
          <a:off x="0" y="0"/>
          <a:ext cx="0" cy="0"/>
          <a:chOff x="0" y="0"/>
          <a:chExt cx="0" cy="0"/>
        </a:xfrm>
      </p:grpSpPr>
      <p:sp>
        <p:nvSpPr>
          <p:cNvPr id="29" name="Google Shape;29;p25"/>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master">
  <p:cSld name="Slide 8 master">
    <p:spTree>
      <p:nvGrpSpPr>
        <p:cNvPr id="31" name="Shape 31"/>
        <p:cNvGrpSpPr/>
        <p:nvPr/>
      </p:nvGrpSpPr>
      <p:grpSpPr>
        <a:xfrm>
          <a:off x="0" y="0"/>
          <a:ext cx="0" cy="0"/>
          <a:chOff x="0" y="0"/>
          <a:chExt cx="0" cy="0"/>
        </a:xfrm>
      </p:grpSpPr>
      <p:sp>
        <p:nvSpPr>
          <p:cNvPr id="32" name="Google Shape;32;p26"/>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6"/>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master">
  <p:cSld name="Slide 9 master">
    <p:spTree>
      <p:nvGrpSpPr>
        <p:cNvPr id="34" name="Shape 34"/>
        <p:cNvGrpSpPr/>
        <p:nvPr/>
      </p:nvGrpSpPr>
      <p:grpSpPr>
        <a:xfrm>
          <a:off x="0" y="0"/>
          <a:ext cx="0" cy="0"/>
          <a:chOff x="0" y="0"/>
          <a:chExt cx="0" cy="0"/>
        </a:xfrm>
      </p:grpSpPr>
      <p:sp>
        <p:nvSpPr>
          <p:cNvPr id="35" name="Google Shape;35;p27"/>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7"/>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2.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3.png"/><Relationship Id="rId6" Type="http://schemas.openxmlformats.org/officeDocument/2006/relationships/image" Target="../media/image2.png"/><Relationship Id="rId7" Type="http://schemas.openxmlformats.org/officeDocument/2006/relationships/hyperlink" Target="http://drive.google.com/file/d/1T2xtNdCJNGVTzZhfjXzYhR24hgZeI4fi/view" TargetMode="External"/><Relationship Id="rId8"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7.png"/><Relationship Id="rId5" Type="http://schemas.openxmlformats.org/officeDocument/2006/relationships/image" Target="../media/image24.png"/><Relationship Id="rId6"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3.png"/><Relationship Id="rId6" Type="http://schemas.openxmlformats.org/officeDocument/2006/relationships/image" Target="../media/image2.png"/><Relationship Id="rId7" Type="http://schemas.openxmlformats.org/officeDocument/2006/relationships/hyperlink" Target="http://drive.google.com/file/d/1W4F7dV2eke-mvX6u2iPBRqodlIXkjvAN/view" TargetMode="External"/><Relationship Id="rId8"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image" Target="../media/image23.png"/><Relationship Id="rId5" Type="http://schemas.openxmlformats.org/officeDocument/2006/relationships/image" Target="../media/image25.png"/><Relationship Id="rId6"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3.png"/><Relationship Id="rId6" Type="http://schemas.openxmlformats.org/officeDocument/2006/relationships/image" Target="../media/image2.png"/><Relationship Id="rId7" Type="http://schemas.openxmlformats.org/officeDocument/2006/relationships/hyperlink" Target="http://drive.google.com/file/d/1Zi5htDyq-q_CSZ_MOQZIL-3cr9nw7wtl/view" TargetMode="External"/><Relationship Id="rId8"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3.png"/><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8.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3.png"/><Relationship Id="rId6" Type="http://schemas.openxmlformats.org/officeDocument/2006/relationships/image" Target="../media/image2.png"/><Relationship Id="rId7" Type="http://schemas.openxmlformats.org/officeDocument/2006/relationships/hyperlink" Target="http://drive.google.com/file/d/1IvL0kyE1xesfVDx7vY-J-tK9Qaiwk9RL/view" TargetMode="External"/><Relationship Id="rId8"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6.png"/><Relationship Id="rId5" Type="http://schemas.openxmlformats.org/officeDocument/2006/relationships/image" Target="../media/image13.png"/><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descr="preencoded.png" id="67" name="Google Shape;67;p1"/>
          <p:cNvPicPr preferRelativeResize="0"/>
          <p:nvPr/>
        </p:nvPicPr>
        <p:blipFill rotWithShape="1">
          <a:blip r:embed="rId3">
            <a:alphaModFix/>
          </a:blip>
          <a:srcRect b="0" l="0" r="0" t="0"/>
          <a:stretch/>
        </p:blipFill>
        <p:spPr>
          <a:xfrm>
            <a:off x="8595360" y="0"/>
            <a:ext cx="6035040" cy="8229600"/>
          </a:xfrm>
          <a:prstGeom prst="rect">
            <a:avLst/>
          </a:prstGeom>
          <a:noFill/>
          <a:ln>
            <a:noFill/>
          </a:ln>
        </p:spPr>
      </p:pic>
      <p:sp>
        <p:nvSpPr>
          <p:cNvPr id="68" name="Google Shape;68;p1"/>
          <p:cNvSpPr/>
          <p:nvPr/>
        </p:nvSpPr>
        <p:spPr>
          <a:xfrm>
            <a:off x="793790" y="3227427"/>
            <a:ext cx="6049685"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Goethe-Prüfung C1: Hören</a:t>
            </a:r>
            <a:endParaRPr b="0" i="0" sz="4450" u="none" cap="none" strike="noStrike"/>
          </a:p>
        </p:txBody>
      </p:sp>
      <p:sp>
        <p:nvSpPr>
          <p:cNvPr id="69" name="Google Shape;69;p1"/>
          <p:cNvSpPr/>
          <p:nvPr/>
        </p:nvSpPr>
        <p:spPr>
          <a:xfrm>
            <a:off x="793790" y="4046768"/>
            <a:ext cx="75564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lang="en-US" sz="1750">
                <a:latin typeface="Roboto"/>
                <a:ea typeface="Roboto"/>
                <a:cs typeface="Roboto"/>
                <a:sym typeface="Roboto"/>
              </a:rPr>
              <a:t>S</a:t>
            </a:r>
            <a:r>
              <a:rPr b="0" i="0" lang="en-US" sz="1750" u="none" cap="none" strike="noStrike">
                <a:solidFill>
                  <a:srgbClr val="000000"/>
                </a:solidFill>
                <a:latin typeface="Roboto"/>
                <a:ea typeface="Roboto"/>
                <a:cs typeface="Roboto"/>
                <a:sym typeface="Roboto"/>
              </a:rPr>
              <a:t>trategije i saveti za uspešno polaganje</a:t>
            </a:r>
            <a:endParaRPr b="0" i="0" sz="1750" u="none" cap="none" strike="noStrike"/>
          </a:p>
        </p:txBody>
      </p:sp>
      <p:sp>
        <p:nvSpPr>
          <p:cNvPr id="70" name="Google Shape;70;p1"/>
          <p:cNvSpPr/>
          <p:nvPr/>
        </p:nvSpPr>
        <p:spPr>
          <a:xfrm>
            <a:off x="0" y="7756500"/>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8"/>
          <p:cNvSpPr/>
          <p:nvPr/>
        </p:nvSpPr>
        <p:spPr>
          <a:xfrm>
            <a:off x="793790" y="1849636"/>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2: Primer</a:t>
            </a:r>
            <a:endParaRPr b="0" i="0" sz="4450" u="none" cap="none" strike="noStrike"/>
          </a:p>
        </p:txBody>
      </p:sp>
      <p:sp>
        <p:nvSpPr>
          <p:cNvPr id="288" name="Google Shape;288;p8"/>
          <p:cNvSpPr/>
          <p:nvPr/>
        </p:nvSpPr>
        <p:spPr>
          <a:xfrm>
            <a:off x="793790" y="4561523"/>
            <a:ext cx="3661410"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289" name="Google Shape;289;p8"/>
          <p:cNvSpPr/>
          <p:nvPr/>
        </p:nvSpPr>
        <p:spPr>
          <a:xfrm>
            <a:off x="5016222" y="3125391"/>
            <a:ext cx="8827889" cy="106299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Sie hören ein Radiointerview mit einer Persönlichkeit aus der Wissenschaft. Sie hören den Text zweimal. Wählen Sie bei jeder Aufgabe die richtige Lösung. </a:t>
            </a:r>
            <a:endParaRPr b="0" i="0" sz="2200" u="none" cap="none" strike="noStrike"/>
          </a:p>
        </p:txBody>
      </p:sp>
      <p:sp>
        <p:nvSpPr>
          <p:cNvPr id="290" name="Google Shape;290;p8"/>
          <p:cNvSpPr/>
          <p:nvPr/>
        </p:nvSpPr>
        <p:spPr>
          <a:xfrm>
            <a:off x="5016222" y="4415195"/>
            <a:ext cx="8221742"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Lesen Sie jetzt die Aufgaben 7 bis 15. Dazu haben Sie 60 Sekunden Zeit.</a:t>
            </a:r>
            <a:endParaRPr b="0" i="0" sz="2200" u="none" cap="none" strike="noStrike"/>
          </a:p>
        </p:txBody>
      </p:sp>
      <p:sp>
        <p:nvSpPr>
          <p:cNvPr id="291" name="Google Shape;291;p8"/>
          <p:cNvSpPr/>
          <p:nvPr/>
        </p:nvSpPr>
        <p:spPr>
          <a:xfrm>
            <a:off x="5016222" y="4996339"/>
            <a:ext cx="8827889" cy="362903"/>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Calibri"/>
              <a:buAutoNum type="arabicPeriod"/>
            </a:pPr>
            <a:r>
              <a:rPr b="0" i="0" lang="en-US" sz="1750" u="none" cap="none" strike="noStrike">
                <a:solidFill>
                  <a:srgbClr val="000000"/>
                </a:solidFill>
                <a:latin typeface="Roboto"/>
                <a:ea typeface="Roboto"/>
                <a:cs typeface="Roboto"/>
                <a:sym typeface="Roboto"/>
              </a:rPr>
              <a:t>Die </a:t>
            </a:r>
            <a:r>
              <a:rPr b="1" i="0" lang="en-US" sz="1750" u="none" cap="none" strike="noStrike">
                <a:solidFill>
                  <a:srgbClr val="000000"/>
                </a:solidFill>
                <a:latin typeface="Roboto"/>
                <a:ea typeface="Roboto"/>
                <a:cs typeface="Roboto"/>
                <a:sym typeface="Roboto"/>
              </a:rPr>
              <a:t>Not der Patienten </a:t>
            </a:r>
            <a:r>
              <a:rPr b="0" i="0" lang="en-US" sz="1750" u="none" cap="none" strike="noStrike">
                <a:solidFill>
                  <a:srgbClr val="000000"/>
                </a:solidFill>
                <a:latin typeface="Roboto"/>
                <a:ea typeface="Roboto"/>
                <a:cs typeface="Roboto"/>
                <a:sym typeface="Roboto"/>
              </a:rPr>
              <a:t>hat auch </a:t>
            </a:r>
            <a:r>
              <a:rPr b="1" i="0" lang="en-US" sz="1750" u="none" cap="none" strike="noStrike">
                <a:solidFill>
                  <a:srgbClr val="000000"/>
                </a:solidFill>
                <a:latin typeface="Roboto"/>
                <a:ea typeface="Roboto"/>
                <a:cs typeface="Roboto"/>
                <a:sym typeface="Roboto"/>
              </a:rPr>
              <a:t>Auswirkungen</a:t>
            </a:r>
            <a:r>
              <a:rPr b="0" i="0" lang="en-US" sz="1750" u="none" cap="none" strike="noStrike">
                <a:solidFill>
                  <a:srgbClr val="000000"/>
                </a:solidFill>
                <a:latin typeface="Roboto"/>
                <a:ea typeface="Roboto"/>
                <a:cs typeface="Roboto"/>
                <a:sym typeface="Roboto"/>
              </a:rPr>
              <a:t> auf die behandelnden </a:t>
            </a:r>
            <a:r>
              <a:rPr b="1" i="0" lang="en-US" sz="1750" u="none" cap="none" strike="noStrike">
                <a:solidFill>
                  <a:srgbClr val="000000"/>
                </a:solidFill>
                <a:latin typeface="Roboto"/>
                <a:ea typeface="Roboto"/>
                <a:cs typeface="Roboto"/>
                <a:sym typeface="Roboto"/>
              </a:rPr>
              <a:t>Ärzte</a:t>
            </a:r>
            <a:r>
              <a:rPr b="0" i="0" lang="en-US" sz="1750" u="none" cap="none" strike="noStrike">
                <a:solidFill>
                  <a:srgbClr val="000000"/>
                </a:solidFill>
                <a:latin typeface="Roboto"/>
                <a:ea typeface="Roboto"/>
                <a:cs typeface="Roboto"/>
                <a:sym typeface="Roboto"/>
              </a:rPr>
              <a:t>.</a:t>
            </a:r>
            <a:endParaRPr b="0" i="0" sz="1750" u="none" cap="none" strike="noStrike"/>
          </a:p>
        </p:txBody>
      </p:sp>
      <p:sp>
        <p:nvSpPr>
          <p:cNvPr id="292" name="Google Shape;292;p8"/>
          <p:cNvSpPr/>
          <p:nvPr/>
        </p:nvSpPr>
        <p:spPr>
          <a:xfrm>
            <a:off x="5016222" y="5614392"/>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3" name="Google Shape;293;p8"/>
          <p:cNvPicPr preferRelativeResize="0"/>
          <p:nvPr/>
        </p:nvPicPr>
        <p:blipFill rotWithShape="1">
          <a:blip r:embed="rId3">
            <a:alphaModFix/>
          </a:blip>
          <a:srcRect b="0" l="0" r="0" t="0"/>
          <a:stretch/>
        </p:blipFill>
        <p:spPr>
          <a:xfrm>
            <a:off x="5101292" y="5656898"/>
            <a:ext cx="340162" cy="425291"/>
          </a:xfrm>
          <a:prstGeom prst="rect">
            <a:avLst/>
          </a:prstGeom>
          <a:noFill/>
          <a:ln>
            <a:noFill/>
          </a:ln>
        </p:spPr>
      </p:pic>
      <p:sp>
        <p:nvSpPr>
          <p:cNvPr id="294" name="Google Shape;294;p8"/>
          <p:cNvSpPr/>
          <p:nvPr/>
        </p:nvSpPr>
        <p:spPr>
          <a:xfrm>
            <a:off x="5753338" y="5688092"/>
            <a:ext cx="2016443"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stimmt</a:t>
            </a:r>
            <a:endParaRPr b="0" i="0" sz="1750" u="none" cap="none" strike="noStrike"/>
          </a:p>
        </p:txBody>
      </p:sp>
      <p:sp>
        <p:nvSpPr>
          <p:cNvPr id="295" name="Google Shape;295;p8"/>
          <p:cNvSpPr/>
          <p:nvPr/>
        </p:nvSpPr>
        <p:spPr>
          <a:xfrm>
            <a:off x="8053268" y="5614392"/>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6" name="Google Shape;296;p8"/>
          <p:cNvPicPr preferRelativeResize="0"/>
          <p:nvPr/>
        </p:nvPicPr>
        <p:blipFill rotWithShape="1">
          <a:blip r:embed="rId4">
            <a:alphaModFix/>
          </a:blip>
          <a:srcRect b="0" l="0" r="0" t="0"/>
          <a:stretch/>
        </p:blipFill>
        <p:spPr>
          <a:xfrm>
            <a:off x="8138339" y="5656898"/>
            <a:ext cx="340162" cy="425291"/>
          </a:xfrm>
          <a:prstGeom prst="rect">
            <a:avLst/>
          </a:prstGeom>
          <a:noFill/>
          <a:ln>
            <a:noFill/>
          </a:ln>
        </p:spPr>
      </p:pic>
      <p:sp>
        <p:nvSpPr>
          <p:cNvPr id="297" name="Google Shape;297;p8"/>
          <p:cNvSpPr/>
          <p:nvPr/>
        </p:nvSpPr>
        <p:spPr>
          <a:xfrm>
            <a:off x="8790384" y="5688092"/>
            <a:ext cx="2016562"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stimmt nicht</a:t>
            </a:r>
            <a:endParaRPr b="0" i="0" sz="1750" u="none" cap="none" strike="noStrike"/>
          </a:p>
        </p:txBody>
      </p:sp>
      <p:sp>
        <p:nvSpPr>
          <p:cNvPr id="298" name="Google Shape;298;p8"/>
          <p:cNvSpPr/>
          <p:nvPr/>
        </p:nvSpPr>
        <p:spPr>
          <a:xfrm>
            <a:off x="11090434" y="5614392"/>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9" name="Google Shape;299;p8"/>
          <p:cNvPicPr preferRelativeResize="0"/>
          <p:nvPr/>
        </p:nvPicPr>
        <p:blipFill rotWithShape="1">
          <a:blip r:embed="rId5">
            <a:alphaModFix/>
          </a:blip>
          <a:srcRect b="0" l="0" r="0" t="0"/>
          <a:stretch/>
        </p:blipFill>
        <p:spPr>
          <a:xfrm>
            <a:off x="11175504" y="5656898"/>
            <a:ext cx="340162" cy="425291"/>
          </a:xfrm>
          <a:prstGeom prst="rect">
            <a:avLst/>
          </a:prstGeom>
          <a:noFill/>
          <a:ln>
            <a:noFill/>
          </a:ln>
        </p:spPr>
      </p:pic>
      <p:sp>
        <p:nvSpPr>
          <p:cNvPr id="300" name="Google Shape;300;p8"/>
          <p:cNvSpPr/>
          <p:nvPr/>
        </p:nvSpPr>
        <p:spPr>
          <a:xfrm>
            <a:off x="11827550" y="5688092"/>
            <a:ext cx="2016562"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wird nichts gesagt</a:t>
            </a:r>
            <a:endParaRPr b="0" i="0" sz="1750" u="none" cap="none" strike="noStrike"/>
          </a:p>
        </p:txBody>
      </p:sp>
      <p:sp>
        <p:nvSpPr>
          <p:cNvPr id="301" name="Google Shape;301;p8"/>
          <p:cNvSpPr/>
          <p:nvPr/>
        </p:nvSpPr>
        <p:spPr>
          <a:xfrm>
            <a:off x="12957900" y="29475"/>
            <a:ext cx="1672500" cy="473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302" name="Google Shape;302;p8" title="14_Modelltest 4_Teil_2.mp3">
            <a:hlinkClick r:id="rId7"/>
          </p:cNvPr>
          <p:cNvPicPr preferRelativeResize="0"/>
          <p:nvPr/>
        </p:nvPicPr>
        <p:blipFill>
          <a:blip r:embed="rId8">
            <a:alphaModFix/>
          </a:blip>
          <a:stretch>
            <a:fillRect/>
          </a:stretch>
        </p:blipFill>
        <p:spPr>
          <a:xfrm>
            <a:off x="1374725" y="3409759"/>
            <a:ext cx="1672500" cy="1672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9"/>
          <p:cNvSpPr/>
          <p:nvPr/>
        </p:nvSpPr>
        <p:spPr>
          <a:xfrm>
            <a:off x="743545" y="588407"/>
            <a:ext cx="5311616" cy="663893"/>
          </a:xfrm>
          <a:prstGeom prst="rect">
            <a:avLst/>
          </a:prstGeom>
          <a:noFill/>
          <a:ln>
            <a:noFill/>
          </a:ln>
        </p:spPr>
        <p:txBody>
          <a:bodyPr anchorCtr="0" anchor="t" bIns="0" lIns="0" spcFirstLastPara="1" rIns="0" wrap="square" tIns="0">
            <a:noAutofit/>
          </a:bodyPr>
          <a:lstStyle/>
          <a:p>
            <a:pPr indent="0" lvl="0" marL="0" marR="0" rtl="0" algn="l">
              <a:lnSpc>
                <a:spcPct val="125301"/>
              </a:lnSpc>
              <a:spcBef>
                <a:spcPts val="0"/>
              </a:spcBef>
              <a:spcAft>
                <a:spcPts val="0"/>
              </a:spcAft>
              <a:buClr>
                <a:srgbClr val="2187AB"/>
              </a:buClr>
              <a:buSzPts val="4150"/>
              <a:buFont typeface="Oswald"/>
              <a:buNone/>
            </a:pPr>
            <a:r>
              <a:rPr b="1" i="0" lang="en-US" sz="4150" u="none" cap="none" strike="noStrike">
                <a:solidFill>
                  <a:srgbClr val="2187AB"/>
                </a:solidFill>
                <a:latin typeface="Oswald"/>
                <a:ea typeface="Oswald"/>
                <a:cs typeface="Oswald"/>
                <a:sym typeface="Oswald"/>
              </a:rPr>
              <a:t>Deo 2: Rešenje</a:t>
            </a:r>
            <a:endParaRPr b="0" i="0" sz="4150" u="none" cap="none" strike="noStrike"/>
          </a:p>
        </p:txBody>
      </p:sp>
      <p:sp>
        <p:nvSpPr>
          <p:cNvPr id="309" name="Google Shape;309;p9"/>
          <p:cNvSpPr/>
          <p:nvPr/>
        </p:nvSpPr>
        <p:spPr>
          <a:xfrm>
            <a:off x="743545" y="1762125"/>
            <a:ext cx="7678579" cy="339804"/>
          </a:xfrm>
          <a:prstGeom prst="rect">
            <a:avLst/>
          </a:prstGeom>
          <a:noFill/>
          <a:ln>
            <a:noFill/>
          </a:ln>
        </p:spPr>
        <p:txBody>
          <a:bodyPr anchorCtr="0" anchor="t" bIns="0" lIns="0" spcFirstLastPara="1" rIns="0" wrap="square" tIns="0">
            <a:noAutofit/>
          </a:bodyPr>
          <a:lstStyle/>
          <a:p>
            <a:pPr indent="-342900" lvl="0" marL="342900" marR="0" rtl="0" algn="l">
              <a:lnSpc>
                <a:spcPct val="160606"/>
              </a:lnSpc>
              <a:spcBef>
                <a:spcPts val="0"/>
              </a:spcBef>
              <a:spcAft>
                <a:spcPts val="0"/>
              </a:spcAft>
              <a:buClr>
                <a:srgbClr val="000000"/>
              </a:buClr>
              <a:buSzPts val="1650"/>
              <a:buFont typeface="Roboto"/>
              <a:buChar char="•"/>
            </a:pPr>
            <a:r>
              <a:rPr b="1" i="0" lang="en-US" sz="1650" u="none" cap="none" strike="noStrike">
                <a:solidFill>
                  <a:srgbClr val="000000"/>
                </a:solidFill>
                <a:latin typeface="Roboto"/>
                <a:ea typeface="Roboto"/>
                <a:cs typeface="Roboto"/>
                <a:sym typeface="Roboto"/>
              </a:rPr>
              <a:t>M = Moderator</a:t>
            </a:r>
            <a:endParaRPr b="0" i="0" sz="1650" u="none" cap="none" strike="noStrike"/>
          </a:p>
        </p:txBody>
      </p:sp>
      <p:sp>
        <p:nvSpPr>
          <p:cNvPr id="310" name="Google Shape;310;p9"/>
          <p:cNvSpPr/>
          <p:nvPr/>
        </p:nvSpPr>
        <p:spPr>
          <a:xfrm>
            <a:off x="743545" y="2176224"/>
            <a:ext cx="7678579" cy="339804"/>
          </a:xfrm>
          <a:prstGeom prst="rect">
            <a:avLst/>
          </a:prstGeom>
          <a:noFill/>
          <a:ln>
            <a:noFill/>
          </a:ln>
        </p:spPr>
        <p:txBody>
          <a:bodyPr anchorCtr="0" anchor="t" bIns="0" lIns="0" spcFirstLastPara="1" rIns="0" wrap="square" tIns="0">
            <a:noAutofit/>
          </a:bodyPr>
          <a:lstStyle/>
          <a:p>
            <a:pPr indent="-342900" lvl="0" marL="342900" marR="0" rtl="0" algn="l">
              <a:lnSpc>
                <a:spcPct val="160606"/>
              </a:lnSpc>
              <a:spcBef>
                <a:spcPts val="0"/>
              </a:spcBef>
              <a:spcAft>
                <a:spcPts val="0"/>
              </a:spcAft>
              <a:buClr>
                <a:srgbClr val="000000"/>
              </a:buClr>
              <a:buSzPts val="1650"/>
              <a:buFont typeface="Roboto"/>
              <a:buChar char="•"/>
            </a:pPr>
            <a:r>
              <a:rPr b="1" i="0" lang="en-US" sz="1650" u="none" cap="none" strike="noStrike">
                <a:solidFill>
                  <a:srgbClr val="000000"/>
                </a:solidFill>
                <a:latin typeface="Roboto"/>
                <a:ea typeface="Roboto"/>
                <a:cs typeface="Roboto"/>
                <a:sym typeface="Roboto"/>
              </a:rPr>
              <a:t>I = Frau Dr. Irving</a:t>
            </a:r>
            <a:endParaRPr b="0" i="0" sz="1650" u="none" cap="none" strike="noStrike"/>
          </a:p>
        </p:txBody>
      </p:sp>
      <p:sp>
        <p:nvSpPr>
          <p:cNvPr id="311" name="Google Shape;311;p9"/>
          <p:cNvSpPr/>
          <p:nvPr/>
        </p:nvSpPr>
        <p:spPr>
          <a:xfrm>
            <a:off x="743545" y="2590324"/>
            <a:ext cx="7678579" cy="1019413"/>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1" i="0" lang="en-US" sz="1650" u="none" cap="none" strike="noStrike">
                <a:solidFill>
                  <a:srgbClr val="000000"/>
                </a:solidFill>
                <a:latin typeface="Roboto"/>
                <a:ea typeface="Roboto"/>
                <a:cs typeface="Roboto"/>
                <a:sym typeface="Roboto"/>
              </a:rPr>
              <a:t>M:</a:t>
            </a:r>
            <a:r>
              <a:rPr b="0" i="0" lang="en-US" sz="1650" u="none" cap="none" strike="noStrike">
                <a:solidFill>
                  <a:srgbClr val="000000"/>
                </a:solidFill>
                <a:latin typeface="Roboto"/>
                <a:ea typeface="Roboto"/>
                <a:cs typeface="Roboto"/>
                <a:sym typeface="Roboto"/>
              </a:rPr>
              <a:t> Liebe Zuhörerinnen und Zuhörer, ich begrüße Sie und unseren Gast, Frau Dr. Marianne Irving, ganz herzlich zu einer neuen Ausgabe des Gesundheitsmagazins.</a:t>
            </a:r>
            <a:endParaRPr b="0" i="0" sz="1650" u="none" cap="none" strike="noStrike"/>
          </a:p>
        </p:txBody>
      </p:sp>
      <p:sp>
        <p:nvSpPr>
          <p:cNvPr id="312" name="Google Shape;312;p9"/>
          <p:cNvSpPr/>
          <p:nvPr/>
        </p:nvSpPr>
        <p:spPr>
          <a:xfrm>
            <a:off x="743545" y="3439957"/>
            <a:ext cx="7678500" cy="3399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1" i="0" lang="en-US" sz="1650" u="none" cap="none" strike="noStrike">
                <a:solidFill>
                  <a:srgbClr val="000000"/>
                </a:solidFill>
                <a:latin typeface="Roboto"/>
                <a:ea typeface="Roboto"/>
                <a:cs typeface="Roboto"/>
                <a:sym typeface="Roboto"/>
              </a:rPr>
              <a:t>I:</a:t>
            </a:r>
            <a:r>
              <a:rPr b="0" i="0" lang="en-US" sz="1650" u="none" cap="none" strike="noStrike">
                <a:solidFill>
                  <a:srgbClr val="000000"/>
                </a:solidFill>
                <a:latin typeface="Roboto"/>
                <a:ea typeface="Roboto"/>
                <a:cs typeface="Roboto"/>
                <a:sym typeface="Roboto"/>
              </a:rPr>
              <a:t> Einen guten Abend auch von mir.</a:t>
            </a:r>
            <a:endParaRPr b="0" i="0" sz="1650" u="none" cap="none" strike="noStrike"/>
          </a:p>
        </p:txBody>
      </p:sp>
      <p:sp>
        <p:nvSpPr>
          <p:cNvPr id="313" name="Google Shape;313;p9"/>
          <p:cNvSpPr/>
          <p:nvPr/>
        </p:nvSpPr>
        <p:spPr>
          <a:xfrm>
            <a:off x="743545" y="3891069"/>
            <a:ext cx="7678500" cy="6795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1" i="0" lang="en-US" sz="1650" u="none" cap="none" strike="noStrike">
                <a:solidFill>
                  <a:srgbClr val="000000"/>
                </a:solidFill>
                <a:latin typeface="Roboto"/>
                <a:ea typeface="Roboto"/>
                <a:cs typeface="Roboto"/>
                <a:sym typeface="Roboto"/>
              </a:rPr>
              <a:t>M:</a:t>
            </a:r>
            <a:r>
              <a:rPr b="0" i="0" lang="en-US" sz="1650" u="none" cap="none" strike="noStrike">
                <a:solidFill>
                  <a:srgbClr val="000000"/>
                </a:solidFill>
                <a:latin typeface="Roboto"/>
                <a:ea typeface="Roboto"/>
                <a:cs typeface="Roboto"/>
                <a:sym typeface="Roboto"/>
              </a:rPr>
              <a:t> Frau Dr. Irving, Sie sind Schmerztherapeutin, da werden Sie täglich mit dem Leiden vieler Menschen konfrontiert. Wie gehen Sie persönlich damit um?</a:t>
            </a:r>
            <a:endParaRPr b="0" i="0" sz="1650" u="none" cap="none" strike="noStrike"/>
          </a:p>
        </p:txBody>
      </p:sp>
      <p:sp>
        <p:nvSpPr>
          <p:cNvPr id="314" name="Google Shape;314;p9"/>
          <p:cNvSpPr/>
          <p:nvPr/>
        </p:nvSpPr>
        <p:spPr>
          <a:xfrm>
            <a:off x="743545" y="4681810"/>
            <a:ext cx="7678500" cy="23787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1" i="0" lang="en-US" sz="1650" u="none" cap="none" strike="noStrike">
                <a:solidFill>
                  <a:srgbClr val="000000"/>
                </a:solidFill>
                <a:latin typeface="Roboto"/>
                <a:ea typeface="Roboto"/>
                <a:cs typeface="Roboto"/>
                <a:sym typeface="Roboto"/>
              </a:rPr>
              <a:t>I:</a:t>
            </a:r>
            <a:r>
              <a:rPr b="0" i="0" lang="en-US" sz="1650" u="none" cap="none" strike="noStrike">
                <a:solidFill>
                  <a:srgbClr val="000000"/>
                </a:solidFill>
                <a:latin typeface="Roboto"/>
                <a:ea typeface="Roboto"/>
                <a:cs typeface="Roboto"/>
                <a:sym typeface="Roboto"/>
              </a:rPr>
              <a:t> Ich bin in der Schmerzambulanz eines großen Klinikums tätig. Da bekommt man tatsächlich viel vom Leid der Patienten mit. </a:t>
            </a:r>
            <a:r>
              <a:rPr b="1" i="0" lang="en-US" sz="1650" u="none" cap="none" strike="noStrike">
                <a:solidFill>
                  <a:srgbClr val="000000"/>
                </a:solidFill>
                <a:latin typeface="Roboto"/>
                <a:ea typeface="Roboto"/>
                <a:cs typeface="Roboto"/>
                <a:sym typeface="Roboto"/>
              </a:rPr>
              <a:t>Es ist nicht selten der Fall, dass die Leiden der Patienten auch einen selbst belasten. Das hinterlässt durchaus Spuren bei den Ärzten, die täglich mit Schmerzpatienten zu tun haben. </a:t>
            </a:r>
            <a:r>
              <a:rPr b="0" i="0" lang="en-US" sz="1650" u="none" cap="none" strike="noStrike">
                <a:solidFill>
                  <a:srgbClr val="000000"/>
                </a:solidFill>
                <a:latin typeface="Roboto"/>
                <a:ea typeface="Roboto"/>
                <a:cs typeface="Roboto"/>
                <a:sym typeface="Roboto"/>
              </a:rPr>
              <a:t>Aber wir haben unsere Ansprechpartner, andere Ärzte, die uns da zur Seite stehen und uns helfen, den mit dem Beruf einhergehenden Stress abzubauen.</a:t>
            </a:r>
            <a:endParaRPr b="0" i="0" sz="1650" u="none" cap="none" strike="noStrike"/>
          </a:p>
        </p:txBody>
      </p:sp>
      <p:sp>
        <p:nvSpPr>
          <p:cNvPr id="315" name="Google Shape;315;p9"/>
          <p:cNvSpPr/>
          <p:nvPr/>
        </p:nvSpPr>
        <p:spPr>
          <a:xfrm>
            <a:off x="8948142" y="1783318"/>
            <a:ext cx="4946213" cy="1327785"/>
          </a:xfrm>
          <a:prstGeom prst="rect">
            <a:avLst/>
          </a:prstGeom>
          <a:noFill/>
          <a:ln>
            <a:noFill/>
          </a:ln>
        </p:spPr>
        <p:txBody>
          <a:bodyPr anchorCtr="0" anchor="t" bIns="0" lIns="0" spcFirstLastPara="1" rIns="0" wrap="square" tIns="0">
            <a:noAutofit/>
          </a:bodyPr>
          <a:lstStyle/>
          <a:p>
            <a:pPr indent="0" lvl="0" marL="0" marR="0" rtl="0" algn="l">
              <a:lnSpc>
                <a:spcPct val="126829"/>
              </a:lnSpc>
              <a:spcBef>
                <a:spcPts val="0"/>
              </a:spcBef>
              <a:spcAft>
                <a:spcPts val="0"/>
              </a:spcAft>
              <a:buClr>
                <a:srgbClr val="2187AB"/>
              </a:buClr>
              <a:buSzPts val="2050"/>
              <a:buFont typeface="Oswald"/>
              <a:buNone/>
            </a:pPr>
            <a:r>
              <a:rPr b="1" i="0" lang="en-US" sz="2050" u="none" cap="none" strike="noStrike">
                <a:solidFill>
                  <a:srgbClr val="2187AB"/>
                </a:solidFill>
                <a:latin typeface="Oswald"/>
                <a:ea typeface="Oswald"/>
                <a:cs typeface="Oswald"/>
                <a:sym typeface="Oswald"/>
              </a:rPr>
              <a:t>Sie hören ein Radiointerview mit einer Persönlichkeit aus der Wissenschaft. Sie hören den Text zweimal. Wählen Sie bei jeder Aufgabe die richtige Lösung. </a:t>
            </a:r>
            <a:endParaRPr b="0" i="0" sz="2050" u="none" cap="none" strike="noStrike"/>
          </a:p>
        </p:txBody>
      </p:sp>
      <p:sp>
        <p:nvSpPr>
          <p:cNvPr id="316" name="Google Shape;316;p9"/>
          <p:cNvSpPr/>
          <p:nvPr/>
        </p:nvSpPr>
        <p:spPr>
          <a:xfrm>
            <a:off x="8948142" y="3323511"/>
            <a:ext cx="4946213" cy="663893"/>
          </a:xfrm>
          <a:prstGeom prst="rect">
            <a:avLst/>
          </a:prstGeom>
          <a:noFill/>
          <a:ln>
            <a:noFill/>
          </a:ln>
        </p:spPr>
        <p:txBody>
          <a:bodyPr anchorCtr="0" anchor="t" bIns="0" lIns="0" spcFirstLastPara="1" rIns="0" wrap="square" tIns="0">
            <a:noAutofit/>
          </a:bodyPr>
          <a:lstStyle/>
          <a:p>
            <a:pPr indent="0" lvl="0" marL="0" marR="0" rtl="0" algn="l">
              <a:lnSpc>
                <a:spcPct val="126829"/>
              </a:lnSpc>
              <a:spcBef>
                <a:spcPts val="0"/>
              </a:spcBef>
              <a:spcAft>
                <a:spcPts val="0"/>
              </a:spcAft>
              <a:buClr>
                <a:srgbClr val="2187AB"/>
              </a:buClr>
              <a:buSzPts val="2050"/>
              <a:buFont typeface="Oswald"/>
              <a:buNone/>
            </a:pPr>
            <a:r>
              <a:rPr b="1" i="0" lang="en-US" sz="2050" u="none" cap="none" strike="noStrike">
                <a:solidFill>
                  <a:srgbClr val="2187AB"/>
                </a:solidFill>
                <a:latin typeface="Oswald"/>
                <a:ea typeface="Oswald"/>
                <a:cs typeface="Oswald"/>
                <a:sym typeface="Oswald"/>
              </a:rPr>
              <a:t>Lesen Sie jetzt die Aufgaben 7 bis 15. Dazu haben Sie 60 Sekunden Zeit.</a:t>
            </a:r>
            <a:endParaRPr b="0" i="0" sz="2050" u="none" cap="none" strike="noStrike"/>
          </a:p>
        </p:txBody>
      </p:sp>
      <p:sp>
        <p:nvSpPr>
          <p:cNvPr id="317" name="Google Shape;317;p9"/>
          <p:cNvSpPr/>
          <p:nvPr/>
        </p:nvSpPr>
        <p:spPr>
          <a:xfrm>
            <a:off x="8948142" y="4199811"/>
            <a:ext cx="4946213" cy="679609"/>
          </a:xfrm>
          <a:prstGeom prst="rect">
            <a:avLst/>
          </a:prstGeom>
          <a:noFill/>
          <a:ln>
            <a:noFill/>
          </a:ln>
        </p:spPr>
        <p:txBody>
          <a:bodyPr anchorCtr="0" anchor="t" bIns="0" lIns="0" spcFirstLastPara="1" rIns="0" wrap="square" tIns="0">
            <a:noAutofit/>
          </a:bodyPr>
          <a:lstStyle/>
          <a:p>
            <a:pPr indent="-342900" lvl="0" marL="342900" marR="0" rtl="0" algn="l">
              <a:lnSpc>
                <a:spcPct val="160606"/>
              </a:lnSpc>
              <a:spcBef>
                <a:spcPts val="0"/>
              </a:spcBef>
              <a:spcAft>
                <a:spcPts val="0"/>
              </a:spcAft>
              <a:buClr>
                <a:srgbClr val="000000"/>
              </a:buClr>
              <a:buSzPts val="1650"/>
              <a:buFont typeface="Calibri"/>
              <a:buAutoNum type="arabicPeriod"/>
            </a:pPr>
            <a:r>
              <a:rPr b="0" i="0" lang="en-US" sz="1650" u="none" cap="none" strike="noStrike">
                <a:solidFill>
                  <a:srgbClr val="000000"/>
                </a:solidFill>
                <a:latin typeface="Roboto"/>
                <a:ea typeface="Roboto"/>
                <a:cs typeface="Roboto"/>
                <a:sym typeface="Roboto"/>
              </a:rPr>
              <a:t>Die Not der Patienten hat auch Auswirkungen auf die behandelnden Ärzte.</a:t>
            </a:r>
            <a:endParaRPr b="0" i="0" sz="1650" u="none" cap="none" strike="noStrike"/>
          </a:p>
        </p:txBody>
      </p:sp>
      <p:sp>
        <p:nvSpPr>
          <p:cNvPr id="318" name="Google Shape;318;p9"/>
          <p:cNvSpPr/>
          <p:nvPr/>
        </p:nvSpPr>
        <p:spPr>
          <a:xfrm>
            <a:off x="8948142" y="5118378"/>
            <a:ext cx="478036" cy="478036"/>
          </a:xfrm>
          <a:prstGeom prst="roundRect">
            <a:avLst>
              <a:gd fmla="val 191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9" name="Google Shape;319;p9"/>
          <p:cNvPicPr preferRelativeResize="0"/>
          <p:nvPr/>
        </p:nvPicPr>
        <p:blipFill rotWithShape="1">
          <a:blip r:embed="rId3">
            <a:alphaModFix/>
          </a:blip>
          <a:srcRect b="0" l="0" r="0" t="0"/>
          <a:stretch/>
        </p:blipFill>
        <p:spPr>
          <a:xfrm>
            <a:off x="9027795" y="5158204"/>
            <a:ext cx="318611" cy="398264"/>
          </a:xfrm>
          <a:prstGeom prst="rect">
            <a:avLst/>
          </a:prstGeom>
          <a:noFill/>
          <a:ln>
            <a:noFill/>
          </a:ln>
        </p:spPr>
      </p:pic>
      <p:sp>
        <p:nvSpPr>
          <p:cNvPr id="320" name="Google Shape;320;p9"/>
          <p:cNvSpPr/>
          <p:nvPr/>
        </p:nvSpPr>
        <p:spPr>
          <a:xfrm>
            <a:off x="9638586" y="5187315"/>
            <a:ext cx="4255770" cy="339804"/>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1" i="0" lang="en-US" sz="1650" u="none" cap="none" strike="noStrike">
                <a:solidFill>
                  <a:srgbClr val="000000"/>
                </a:solidFill>
                <a:latin typeface="Roboto"/>
                <a:ea typeface="Roboto"/>
                <a:cs typeface="Roboto"/>
                <a:sym typeface="Roboto"/>
              </a:rPr>
              <a:t>stimmt</a:t>
            </a:r>
            <a:endParaRPr b="0" i="0" sz="1650" u="none" cap="none" strike="noStrike"/>
          </a:p>
        </p:txBody>
      </p:sp>
      <p:sp>
        <p:nvSpPr>
          <p:cNvPr id="321" name="Google Shape;321;p9"/>
          <p:cNvSpPr/>
          <p:nvPr/>
        </p:nvSpPr>
        <p:spPr>
          <a:xfrm>
            <a:off x="8948142" y="6021229"/>
            <a:ext cx="478036" cy="478036"/>
          </a:xfrm>
          <a:prstGeom prst="roundRect">
            <a:avLst>
              <a:gd fmla="val 191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2" name="Google Shape;322;p9"/>
          <p:cNvPicPr preferRelativeResize="0"/>
          <p:nvPr/>
        </p:nvPicPr>
        <p:blipFill rotWithShape="1">
          <a:blip r:embed="rId4">
            <a:alphaModFix/>
          </a:blip>
          <a:srcRect b="0" l="0" r="0" t="0"/>
          <a:stretch/>
        </p:blipFill>
        <p:spPr>
          <a:xfrm>
            <a:off x="9027795" y="6061055"/>
            <a:ext cx="318611" cy="398264"/>
          </a:xfrm>
          <a:prstGeom prst="rect">
            <a:avLst/>
          </a:prstGeom>
          <a:noFill/>
          <a:ln>
            <a:noFill/>
          </a:ln>
        </p:spPr>
      </p:pic>
      <p:sp>
        <p:nvSpPr>
          <p:cNvPr id="323" name="Google Shape;323;p9"/>
          <p:cNvSpPr/>
          <p:nvPr/>
        </p:nvSpPr>
        <p:spPr>
          <a:xfrm>
            <a:off x="9638586" y="6090166"/>
            <a:ext cx="4255770" cy="339804"/>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stimmt nicht</a:t>
            </a:r>
            <a:endParaRPr b="0" i="0" sz="1650" u="none" cap="none" strike="noStrike"/>
          </a:p>
        </p:txBody>
      </p:sp>
      <p:sp>
        <p:nvSpPr>
          <p:cNvPr id="324" name="Google Shape;324;p9"/>
          <p:cNvSpPr/>
          <p:nvPr/>
        </p:nvSpPr>
        <p:spPr>
          <a:xfrm>
            <a:off x="8948142" y="6924080"/>
            <a:ext cx="478036" cy="478036"/>
          </a:xfrm>
          <a:prstGeom prst="roundRect">
            <a:avLst>
              <a:gd fmla="val 191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5" name="Google Shape;325;p9"/>
          <p:cNvPicPr preferRelativeResize="0"/>
          <p:nvPr/>
        </p:nvPicPr>
        <p:blipFill rotWithShape="1">
          <a:blip r:embed="rId5">
            <a:alphaModFix/>
          </a:blip>
          <a:srcRect b="0" l="0" r="0" t="0"/>
          <a:stretch/>
        </p:blipFill>
        <p:spPr>
          <a:xfrm>
            <a:off x="9027795" y="6963906"/>
            <a:ext cx="318611" cy="398264"/>
          </a:xfrm>
          <a:prstGeom prst="rect">
            <a:avLst/>
          </a:prstGeom>
          <a:noFill/>
          <a:ln>
            <a:noFill/>
          </a:ln>
        </p:spPr>
      </p:pic>
      <p:sp>
        <p:nvSpPr>
          <p:cNvPr id="326" name="Google Shape;326;p9"/>
          <p:cNvSpPr/>
          <p:nvPr/>
        </p:nvSpPr>
        <p:spPr>
          <a:xfrm>
            <a:off x="9638586" y="6993017"/>
            <a:ext cx="4255770" cy="339804"/>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wird nichts gesagt</a:t>
            </a:r>
            <a:endParaRPr b="0" i="0" sz="1650" u="none" cap="none" strike="noStrike"/>
          </a:p>
        </p:txBody>
      </p:sp>
      <p:sp>
        <p:nvSpPr>
          <p:cNvPr id="327" name="Google Shape;327;p9"/>
          <p:cNvSpPr/>
          <p:nvPr/>
        </p:nvSpPr>
        <p:spPr>
          <a:xfrm>
            <a:off x="12957900" y="29475"/>
            <a:ext cx="1672500" cy="473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descr="preencoded.png" id="333" name="Google Shape;333;p10"/>
          <p:cNvPicPr preferRelativeResize="0"/>
          <p:nvPr/>
        </p:nvPicPr>
        <p:blipFill rotWithShape="1">
          <a:blip r:embed="rId3">
            <a:alphaModFix/>
          </a:blip>
          <a:srcRect b="0" l="0" r="0" t="0"/>
          <a:stretch/>
        </p:blipFill>
        <p:spPr>
          <a:xfrm>
            <a:off x="0" y="0"/>
            <a:ext cx="6035040" cy="8229600"/>
          </a:xfrm>
          <a:prstGeom prst="rect">
            <a:avLst/>
          </a:prstGeom>
          <a:noFill/>
          <a:ln>
            <a:noFill/>
          </a:ln>
        </p:spPr>
      </p:pic>
      <p:sp>
        <p:nvSpPr>
          <p:cNvPr id="334" name="Google Shape;334;p10"/>
          <p:cNvSpPr/>
          <p:nvPr/>
        </p:nvSpPr>
        <p:spPr>
          <a:xfrm>
            <a:off x="6206126" y="1241275"/>
            <a:ext cx="8331600" cy="14175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3: Radijski intervju o aktuelnoj temi</a:t>
            </a:r>
            <a:endParaRPr b="0" i="0" sz="4450" u="none" cap="none" strike="noStrike"/>
          </a:p>
        </p:txBody>
      </p:sp>
      <p:sp>
        <p:nvSpPr>
          <p:cNvPr id="335" name="Google Shape;335;p10"/>
          <p:cNvSpPr/>
          <p:nvPr/>
        </p:nvSpPr>
        <p:spPr>
          <a:xfrm>
            <a:off x="6206126" y="2998998"/>
            <a:ext cx="3126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Struktura:</a:t>
            </a:r>
            <a:endParaRPr b="0" i="0" sz="2200" u="none" cap="none" strike="noStrike"/>
          </a:p>
        </p:txBody>
      </p:sp>
      <p:sp>
        <p:nvSpPr>
          <p:cNvPr id="336" name="Google Shape;336;p10"/>
          <p:cNvSpPr/>
          <p:nvPr/>
        </p:nvSpPr>
        <p:spPr>
          <a:xfrm>
            <a:off x="6206126" y="3427140"/>
            <a:ext cx="83316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Intervju sa tri osobe koje iznose mišljenja o aktuelnoj temi</a:t>
            </a:r>
            <a:endParaRPr b="0" i="0" sz="1750" u="none" cap="none" strike="noStrike"/>
          </a:p>
        </p:txBody>
      </p:sp>
      <p:sp>
        <p:nvSpPr>
          <p:cNvPr id="337" name="Google Shape;337;p10"/>
          <p:cNvSpPr/>
          <p:nvPr/>
        </p:nvSpPr>
        <p:spPr>
          <a:xfrm>
            <a:off x="6206126" y="3863969"/>
            <a:ext cx="8331600" cy="3630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Razgovor podeljen u 4 odlomka</a:t>
            </a:r>
            <a:endParaRPr b="0" i="0" sz="1750" u="none" cap="none" strike="noStrike"/>
          </a:p>
        </p:txBody>
      </p:sp>
      <p:sp>
        <p:nvSpPr>
          <p:cNvPr id="338" name="Google Shape;338;p10"/>
          <p:cNvSpPr/>
          <p:nvPr/>
        </p:nvSpPr>
        <p:spPr>
          <a:xfrm>
            <a:off x="6206126" y="4306169"/>
            <a:ext cx="8331600" cy="3630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2 zadatka po odlomku (ukupno 8)</a:t>
            </a:r>
            <a:endParaRPr b="0" i="0" sz="1750" u="none" cap="none" strike="noStrike"/>
          </a:p>
        </p:txBody>
      </p:sp>
      <p:sp>
        <p:nvSpPr>
          <p:cNvPr id="339" name="Google Shape;339;p10"/>
          <p:cNvSpPr/>
          <p:nvPr/>
        </p:nvSpPr>
        <p:spPr>
          <a:xfrm>
            <a:off x="6206126" y="4748368"/>
            <a:ext cx="8331600" cy="3630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Za svaki zadatak </a:t>
            </a:r>
            <a:r>
              <a:rPr lang="en-US" sz="1750">
                <a:latin typeface="Roboto"/>
                <a:ea typeface="Roboto"/>
                <a:cs typeface="Roboto"/>
                <a:sym typeface="Roboto"/>
              </a:rPr>
              <a:t>bira se</a:t>
            </a:r>
            <a:r>
              <a:rPr b="0" i="0" lang="en-US" sz="1750" u="none" cap="none" strike="noStrike">
                <a:solidFill>
                  <a:srgbClr val="000000"/>
                </a:solidFill>
                <a:latin typeface="Roboto"/>
                <a:ea typeface="Roboto"/>
                <a:cs typeface="Roboto"/>
                <a:sym typeface="Roboto"/>
              </a:rPr>
              <a:t> jedan tačan odgovor od tri ponuđena</a:t>
            </a:r>
            <a:endParaRPr b="0" i="0" sz="1750" u="none" cap="none" strike="noStrike"/>
          </a:p>
        </p:txBody>
      </p:sp>
      <p:sp>
        <p:nvSpPr>
          <p:cNvPr id="340" name="Google Shape;340;p10"/>
          <p:cNvSpPr/>
          <p:nvPr/>
        </p:nvSpPr>
        <p:spPr>
          <a:xfrm>
            <a:off x="6206126" y="5190567"/>
            <a:ext cx="8331600" cy="3630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lang="en-US" sz="1750">
                <a:latin typeface="Roboto"/>
                <a:ea typeface="Roboto"/>
                <a:cs typeface="Roboto"/>
                <a:sym typeface="Roboto"/>
              </a:rPr>
              <a:t>Snimak</a:t>
            </a:r>
            <a:r>
              <a:rPr b="0" i="0" lang="en-US" sz="1750" u="none" cap="none" strike="noStrike">
                <a:solidFill>
                  <a:srgbClr val="000000"/>
                </a:solidFill>
                <a:latin typeface="Roboto"/>
                <a:ea typeface="Roboto"/>
                <a:cs typeface="Roboto"/>
                <a:sym typeface="Roboto"/>
              </a:rPr>
              <a:t> se sluša jednom</a:t>
            </a:r>
            <a:endParaRPr b="0" i="0" sz="1750" u="none" cap="none" strike="noStrike">
              <a:solidFill>
                <a:srgbClr val="000000"/>
              </a:solidFill>
              <a:latin typeface="Roboto"/>
              <a:ea typeface="Roboto"/>
              <a:cs typeface="Roboto"/>
              <a:sym typeface="Roboto"/>
            </a:endParaRPr>
          </a:p>
          <a:p>
            <a:pPr indent="-342900" lvl="0" marL="342900" marR="0" rtl="0" algn="l">
              <a:lnSpc>
                <a:spcPct val="162857"/>
              </a:lnSpc>
              <a:spcBef>
                <a:spcPts val="0"/>
              </a:spcBef>
              <a:spcAft>
                <a:spcPts val="0"/>
              </a:spcAft>
              <a:buSzPts val="1750"/>
              <a:buFont typeface="Roboto"/>
              <a:buChar char="•"/>
            </a:pPr>
            <a:r>
              <a:rPr lang="en-US" sz="1750">
                <a:latin typeface="Roboto"/>
                <a:ea typeface="Roboto"/>
                <a:cs typeface="Roboto"/>
                <a:sym typeface="Roboto"/>
              </a:rPr>
              <a:t>Zapamtiti glasove </a:t>
            </a:r>
            <a:endParaRPr sz="1750">
              <a:latin typeface="Roboto"/>
              <a:ea typeface="Roboto"/>
              <a:cs typeface="Roboto"/>
              <a:sym typeface="Roboto"/>
            </a:endParaRPr>
          </a:p>
        </p:txBody>
      </p:sp>
      <p:sp>
        <p:nvSpPr>
          <p:cNvPr id="341" name="Google Shape;341;p10"/>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2" name="Google Shape;342;p10"/>
          <p:cNvSpPr txBox="1"/>
          <p:nvPr/>
        </p:nvSpPr>
        <p:spPr>
          <a:xfrm>
            <a:off x="6206137" y="5699024"/>
            <a:ext cx="3307800" cy="5232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t/>
            </a:r>
            <a:endParaRPr sz="22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11"/>
          <p:cNvSpPr/>
          <p:nvPr/>
        </p:nvSpPr>
        <p:spPr>
          <a:xfrm>
            <a:off x="793790" y="987862"/>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3: Primer</a:t>
            </a:r>
            <a:endParaRPr b="0" i="0" sz="4450" u="none" cap="none" strike="noStrike"/>
          </a:p>
        </p:txBody>
      </p:sp>
      <p:sp>
        <p:nvSpPr>
          <p:cNvPr id="349" name="Google Shape;349;p11"/>
          <p:cNvSpPr/>
          <p:nvPr/>
        </p:nvSpPr>
        <p:spPr>
          <a:xfrm>
            <a:off x="793790" y="3699748"/>
            <a:ext cx="3661410"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350" name="Google Shape;350;p11"/>
          <p:cNvSpPr/>
          <p:nvPr/>
        </p:nvSpPr>
        <p:spPr>
          <a:xfrm>
            <a:off x="5016222" y="2263616"/>
            <a:ext cx="8827889" cy="141732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Sie hören ein Gespräch mit mehreren Personen über die Zukunft der Bibliotheken. Sie hören den Text in vier Abschnitten jeweils einmal. Zu jedem Abschnitt gibt es zwei Aufgaben. Wählen Sie bei jeder Aufgabe die richtige Lösung. </a:t>
            </a:r>
            <a:endParaRPr b="0" i="0" sz="2200" u="none" cap="none" strike="noStrike"/>
          </a:p>
        </p:txBody>
      </p:sp>
      <p:sp>
        <p:nvSpPr>
          <p:cNvPr id="351" name="Google Shape;351;p11"/>
          <p:cNvSpPr/>
          <p:nvPr/>
        </p:nvSpPr>
        <p:spPr>
          <a:xfrm>
            <a:off x="5016222" y="3907750"/>
            <a:ext cx="8827889" cy="7086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Vor dem Hören eines Abschnitts haben Sie 30 Sekunden Zeit, um die zwei Aufgaben zu lesen.</a:t>
            </a:r>
            <a:endParaRPr b="0" i="0" sz="2200" u="none" cap="none" strike="noStrike"/>
          </a:p>
        </p:txBody>
      </p:sp>
      <p:sp>
        <p:nvSpPr>
          <p:cNvPr id="352" name="Google Shape;352;p11"/>
          <p:cNvSpPr/>
          <p:nvPr/>
        </p:nvSpPr>
        <p:spPr>
          <a:xfrm>
            <a:off x="5016222" y="4843224"/>
            <a:ext cx="8827889"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Bibliotheken sind ….</a:t>
            </a:r>
            <a:endParaRPr b="0" i="0" sz="1750" u="none" cap="none" strike="noStrike"/>
          </a:p>
        </p:txBody>
      </p:sp>
      <p:sp>
        <p:nvSpPr>
          <p:cNvPr id="353" name="Google Shape;353;p11"/>
          <p:cNvSpPr/>
          <p:nvPr/>
        </p:nvSpPr>
        <p:spPr>
          <a:xfrm>
            <a:off x="5016222" y="5461278"/>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4" name="Google Shape;354;p11"/>
          <p:cNvPicPr preferRelativeResize="0"/>
          <p:nvPr/>
        </p:nvPicPr>
        <p:blipFill rotWithShape="1">
          <a:blip r:embed="rId3">
            <a:alphaModFix/>
          </a:blip>
          <a:srcRect b="0" l="0" r="0" t="0"/>
          <a:stretch/>
        </p:blipFill>
        <p:spPr>
          <a:xfrm>
            <a:off x="5101292" y="5503783"/>
            <a:ext cx="340162" cy="425291"/>
          </a:xfrm>
          <a:prstGeom prst="rect">
            <a:avLst/>
          </a:prstGeom>
          <a:noFill/>
          <a:ln>
            <a:noFill/>
          </a:ln>
        </p:spPr>
      </p:pic>
      <p:sp>
        <p:nvSpPr>
          <p:cNvPr id="355" name="Google Shape;355;p11"/>
          <p:cNvSpPr/>
          <p:nvPr/>
        </p:nvSpPr>
        <p:spPr>
          <a:xfrm>
            <a:off x="5753338" y="5534978"/>
            <a:ext cx="2016443" cy="145161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traditionelle und deshalb erhaltenswerte Einrichtungen.</a:t>
            </a:r>
            <a:endParaRPr b="0" i="0" sz="1750" u="none" cap="none" strike="noStrike"/>
          </a:p>
        </p:txBody>
      </p:sp>
      <p:sp>
        <p:nvSpPr>
          <p:cNvPr id="356" name="Google Shape;356;p11"/>
          <p:cNvSpPr/>
          <p:nvPr/>
        </p:nvSpPr>
        <p:spPr>
          <a:xfrm>
            <a:off x="8053268" y="5461278"/>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7" name="Google Shape;357;p11"/>
          <p:cNvPicPr preferRelativeResize="0"/>
          <p:nvPr/>
        </p:nvPicPr>
        <p:blipFill rotWithShape="1">
          <a:blip r:embed="rId4">
            <a:alphaModFix/>
          </a:blip>
          <a:srcRect b="0" l="0" r="0" t="0"/>
          <a:stretch/>
        </p:blipFill>
        <p:spPr>
          <a:xfrm>
            <a:off x="8138339" y="5503783"/>
            <a:ext cx="340162" cy="425291"/>
          </a:xfrm>
          <a:prstGeom prst="rect">
            <a:avLst/>
          </a:prstGeom>
          <a:noFill/>
          <a:ln>
            <a:noFill/>
          </a:ln>
        </p:spPr>
      </p:pic>
      <p:sp>
        <p:nvSpPr>
          <p:cNvPr id="358" name="Google Shape;358;p11"/>
          <p:cNvSpPr/>
          <p:nvPr/>
        </p:nvSpPr>
        <p:spPr>
          <a:xfrm>
            <a:off x="8790384" y="5534978"/>
            <a:ext cx="2016562"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Hüter unserer Kultur.</a:t>
            </a:r>
            <a:endParaRPr b="0" i="0" sz="1750" u="none" cap="none" strike="noStrike"/>
          </a:p>
        </p:txBody>
      </p:sp>
      <p:sp>
        <p:nvSpPr>
          <p:cNvPr id="359" name="Google Shape;359;p11"/>
          <p:cNvSpPr/>
          <p:nvPr/>
        </p:nvSpPr>
        <p:spPr>
          <a:xfrm>
            <a:off x="11090434" y="5461278"/>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0" name="Google Shape;360;p11"/>
          <p:cNvPicPr preferRelativeResize="0"/>
          <p:nvPr/>
        </p:nvPicPr>
        <p:blipFill rotWithShape="1">
          <a:blip r:embed="rId5">
            <a:alphaModFix/>
          </a:blip>
          <a:srcRect b="0" l="0" r="0" t="0"/>
          <a:stretch/>
        </p:blipFill>
        <p:spPr>
          <a:xfrm>
            <a:off x="11175504" y="5503783"/>
            <a:ext cx="340162" cy="425291"/>
          </a:xfrm>
          <a:prstGeom prst="rect">
            <a:avLst/>
          </a:prstGeom>
          <a:noFill/>
          <a:ln>
            <a:noFill/>
          </a:ln>
        </p:spPr>
      </p:pic>
      <p:sp>
        <p:nvSpPr>
          <p:cNvPr id="361" name="Google Shape;361;p11"/>
          <p:cNvSpPr/>
          <p:nvPr/>
        </p:nvSpPr>
        <p:spPr>
          <a:xfrm>
            <a:off x="11827550" y="5534978"/>
            <a:ext cx="2016562" cy="1088708"/>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Ansammlungen größtenteils überholter Bücher.</a:t>
            </a:r>
            <a:endParaRPr b="0" i="0" sz="1750" u="none" cap="none" strike="noStrike"/>
          </a:p>
        </p:txBody>
      </p:sp>
      <p:sp>
        <p:nvSpPr>
          <p:cNvPr id="362" name="Google Shape;362;p11"/>
          <p:cNvSpPr/>
          <p:nvPr/>
        </p:nvSpPr>
        <p:spPr>
          <a:xfrm>
            <a:off x="12957900" y="29475"/>
            <a:ext cx="1672500" cy="473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363" name="Google Shape;363;p11" title="15_Modelltest 4_Teil_3.mp3">
            <a:hlinkClick r:id="rId7"/>
          </p:cNvPr>
          <p:cNvPicPr preferRelativeResize="0"/>
          <p:nvPr/>
        </p:nvPicPr>
        <p:blipFill>
          <a:blip r:embed="rId8">
            <a:alphaModFix/>
          </a:blip>
          <a:stretch>
            <a:fillRect/>
          </a:stretch>
        </p:blipFill>
        <p:spPr>
          <a:xfrm>
            <a:off x="1430250" y="2779048"/>
            <a:ext cx="1672500" cy="1672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12"/>
          <p:cNvSpPr/>
          <p:nvPr/>
        </p:nvSpPr>
        <p:spPr>
          <a:xfrm>
            <a:off x="729020" y="804386"/>
            <a:ext cx="5207675" cy="650915"/>
          </a:xfrm>
          <a:prstGeom prst="rect">
            <a:avLst/>
          </a:prstGeom>
          <a:noFill/>
          <a:ln>
            <a:noFill/>
          </a:ln>
        </p:spPr>
        <p:txBody>
          <a:bodyPr anchorCtr="0" anchor="t" bIns="0" lIns="0" spcFirstLastPara="1" rIns="0" wrap="square" tIns="0">
            <a:noAutofit/>
          </a:bodyPr>
          <a:lstStyle/>
          <a:p>
            <a:pPr indent="0" lvl="0" marL="0" marR="0" rtl="0" algn="l">
              <a:lnSpc>
                <a:spcPct val="124390"/>
              </a:lnSpc>
              <a:spcBef>
                <a:spcPts val="0"/>
              </a:spcBef>
              <a:spcAft>
                <a:spcPts val="0"/>
              </a:spcAft>
              <a:buClr>
                <a:srgbClr val="2187AB"/>
              </a:buClr>
              <a:buSzPts val="4100"/>
              <a:buFont typeface="Oswald"/>
              <a:buNone/>
            </a:pPr>
            <a:r>
              <a:rPr b="1" i="0" lang="en-US" sz="4100" u="none" cap="none" strike="noStrike">
                <a:solidFill>
                  <a:srgbClr val="2187AB"/>
                </a:solidFill>
                <a:latin typeface="Oswald"/>
                <a:ea typeface="Oswald"/>
                <a:cs typeface="Oswald"/>
                <a:sym typeface="Oswald"/>
              </a:rPr>
              <a:t>Deo 3: Rešenje</a:t>
            </a:r>
            <a:endParaRPr b="0" i="0" sz="4100" u="none" cap="none" strike="noStrike"/>
          </a:p>
        </p:txBody>
      </p:sp>
      <p:sp>
        <p:nvSpPr>
          <p:cNvPr id="370" name="Google Shape;370;p12"/>
          <p:cNvSpPr/>
          <p:nvPr/>
        </p:nvSpPr>
        <p:spPr>
          <a:xfrm>
            <a:off x="729020" y="1955125"/>
            <a:ext cx="6605707" cy="1000125"/>
          </a:xfrm>
          <a:prstGeom prst="rect">
            <a:avLst/>
          </a:prstGeom>
          <a:noFill/>
          <a:ln>
            <a:noFill/>
          </a:ln>
        </p:spPr>
        <p:txBody>
          <a:bodyPr anchorCtr="0" anchor="t" bIns="0" lIns="0" spcFirstLastPara="1" rIns="0" wrap="square" tIns="0">
            <a:noAutofit/>
          </a:bodyPr>
          <a:lstStyle/>
          <a:p>
            <a:pPr indent="0" lvl="0" marL="0" marR="0" rtl="0" algn="l">
              <a:lnSpc>
                <a:spcPct val="162500"/>
              </a:lnSpc>
              <a:spcBef>
                <a:spcPts val="0"/>
              </a:spcBef>
              <a:spcAft>
                <a:spcPts val="0"/>
              </a:spcAft>
              <a:buClr>
                <a:srgbClr val="000000"/>
              </a:buClr>
              <a:buSzPts val="1600"/>
              <a:buFont typeface="Roboto"/>
              <a:buNone/>
            </a:pPr>
            <a:r>
              <a:rPr b="1" i="0" lang="en-US" sz="1600" u="none" cap="none" strike="noStrike">
                <a:solidFill>
                  <a:srgbClr val="000000"/>
                </a:solidFill>
                <a:latin typeface="Roboto"/>
                <a:ea typeface="Roboto"/>
                <a:cs typeface="Roboto"/>
                <a:sym typeface="Roboto"/>
              </a:rPr>
              <a:t>M:</a:t>
            </a:r>
            <a:r>
              <a:rPr b="0" i="0" lang="en-US" sz="1600" u="none" cap="none" strike="noStrike">
                <a:solidFill>
                  <a:srgbClr val="000000"/>
                </a:solidFill>
                <a:latin typeface="Roboto"/>
                <a:ea typeface="Roboto"/>
                <a:cs typeface="Roboto"/>
                <a:sym typeface="Roboto"/>
              </a:rPr>
              <a:t> Hallo, liebe Zuhörer*innen, heute sitzen Steffi Schuster und Melanie Falk bei mir im Studio. Beide sind in Berlin als Bibliothekarinnen tätig. Unser Diskussionsthema ist: Bibliotheken im digitalen Zeitalter. Hallo!</a:t>
            </a:r>
            <a:endParaRPr b="0" i="0" sz="1600" u="none" cap="none" strike="noStrike"/>
          </a:p>
        </p:txBody>
      </p:sp>
      <p:sp>
        <p:nvSpPr>
          <p:cNvPr id="371" name="Google Shape;371;p12"/>
          <p:cNvSpPr/>
          <p:nvPr/>
        </p:nvSpPr>
        <p:spPr>
          <a:xfrm>
            <a:off x="729020" y="3142655"/>
            <a:ext cx="6605707" cy="333375"/>
          </a:xfrm>
          <a:prstGeom prst="rect">
            <a:avLst/>
          </a:prstGeom>
          <a:noFill/>
          <a:ln>
            <a:noFill/>
          </a:ln>
        </p:spPr>
        <p:txBody>
          <a:bodyPr anchorCtr="0" anchor="t" bIns="0" lIns="0" spcFirstLastPara="1" rIns="0" wrap="square" tIns="0">
            <a:noAutofit/>
          </a:bodyPr>
          <a:lstStyle/>
          <a:p>
            <a:pPr indent="0" lvl="0" marL="0" marR="0" rtl="0" algn="l">
              <a:lnSpc>
                <a:spcPct val="162500"/>
              </a:lnSpc>
              <a:spcBef>
                <a:spcPts val="0"/>
              </a:spcBef>
              <a:spcAft>
                <a:spcPts val="0"/>
              </a:spcAft>
              <a:buClr>
                <a:srgbClr val="000000"/>
              </a:buClr>
              <a:buSzPts val="1600"/>
              <a:buFont typeface="Roboto"/>
              <a:buNone/>
            </a:pPr>
            <a:r>
              <a:rPr b="1" i="0" lang="en-US" sz="1600" u="none" cap="none" strike="noStrike">
                <a:solidFill>
                  <a:srgbClr val="000000"/>
                </a:solidFill>
                <a:latin typeface="Roboto"/>
                <a:ea typeface="Roboto"/>
                <a:cs typeface="Roboto"/>
                <a:sym typeface="Roboto"/>
              </a:rPr>
              <a:t>S:</a:t>
            </a:r>
            <a:r>
              <a:rPr b="0" i="0" lang="en-US" sz="1600" u="none" cap="none" strike="noStrike">
                <a:solidFill>
                  <a:srgbClr val="000000"/>
                </a:solidFill>
                <a:latin typeface="Roboto"/>
                <a:ea typeface="Roboto"/>
                <a:cs typeface="Roboto"/>
                <a:sym typeface="Roboto"/>
              </a:rPr>
              <a:t> Hi, Julian.</a:t>
            </a:r>
            <a:endParaRPr b="0" i="0" sz="1600" u="none" cap="none" strike="noStrike"/>
          </a:p>
        </p:txBody>
      </p:sp>
      <p:sp>
        <p:nvSpPr>
          <p:cNvPr id="372" name="Google Shape;372;p12"/>
          <p:cNvSpPr/>
          <p:nvPr/>
        </p:nvSpPr>
        <p:spPr>
          <a:xfrm>
            <a:off x="729020" y="3663434"/>
            <a:ext cx="6605707" cy="333375"/>
          </a:xfrm>
          <a:prstGeom prst="rect">
            <a:avLst/>
          </a:prstGeom>
          <a:noFill/>
          <a:ln>
            <a:noFill/>
          </a:ln>
        </p:spPr>
        <p:txBody>
          <a:bodyPr anchorCtr="0" anchor="t" bIns="0" lIns="0" spcFirstLastPara="1" rIns="0" wrap="square" tIns="0">
            <a:noAutofit/>
          </a:bodyPr>
          <a:lstStyle/>
          <a:p>
            <a:pPr indent="0" lvl="0" marL="0" marR="0" rtl="0" algn="l">
              <a:lnSpc>
                <a:spcPct val="162500"/>
              </a:lnSpc>
              <a:spcBef>
                <a:spcPts val="0"/>
              </a:spcBef>
              <a:spcAft>
                <a:spcPts val="0"/>
              </a:spcAft>
              <a:buClr>
                <a:srgbClr val="000000"/>
              </a:buClr>
              <a:buSzPts val="1600"/>
              <a:buFont typeface="Roboto"/>
              <a:buNone/>
            </a:pPr>
            <a:r>
              <a:rPr b="1" i="0" lang="en-US" sz="1600" u="none" cap="none" strike="noStrike">
                <a:solidFill>
                  <a:srgbClr val="000000"/>
                </a:solidFill>
                <a:latin typeface="Roboto"/>
                <a:ea typeface="Roboto"/>
                <a:cs typeface="Roboto"/>
                <a:sym typeface="Roboto"/>
              </a:rPr>
              <a:t>F:</a:t>
            </a:r>
            <a:r>
              <a:rPr b="0" i="0" lang="en-US" sz="1600" u="none" cap="none" strike="noStrike">
                <a:solidFill>
                  <a:srgbClr val="000000"/>
                </a:solidFill>
                <a:latin typeface="Roboto"/>
                <a:ea typeface="Roboto"/>
                <a:cs typeface="Roboto"/>
                <a:sym typeface="Roboto"/>
              </a:rPr>
              <a:t> Ciao, Julian. Und liebe Grüße an euch da draußen.</a:t>
            </a:r>
            <a:endParaRPr b="0" i="0" sz="1600" u="none" cap="none" strike="noStrike"/>
          </a:p>
        </p:txBody>
      </p:sp>
      <p:sp>
        <p:nvSpPr>
          <p:cNvPr id="373" name="Google Shape;373;p12"/>
          <p:cNvSpPr/>
          <p:nvPr/>
        </p:nvSpPr>
        <p:spPr>
          <a:xfrm>
            <a:off x="729020" y="4184213"/>
            <a:ext cx="6605707" cy="666750"/>
          </a:xfrm>
          <a:prstGeom prst="rect">
            <a:avLst/>
          </a:prstGeom>
          <a:noFill/>
          <a:ln>
            <a:noFill/>
          </a:ln>
        </p:spPr>
        <p:txBody>
          <a:bodyPr anchorCtr="0" anchor="t" bIns="0" lIns="0" spcFirstLastPara="1" rIns="0" wrap="square" tIns="0">
            <a:noAutofit/>
          </a:bodyPr>
          <a:lstStyle/>
          <a:p>
            <a:pPr indent="0" lvl="0" marL="0" marR="0" rtl="0" algn="l">
              <a:lnSpc>
                <a:spcPct val="162500"/>
              </a:lnSpc>
              <a:spcBef>
                <a:spcPts val="0"/>
              </a:spcBef>
              <a:spcAft>
                <a:spcPts val="0"/>
              </a:spcAft>
              <a:buClr>
                <a:srgbClr val="000000"/>
              </a:buClr>
              <a:buSzPts val="1600"/>
              <a:buFont typeface="Roboto"/>
              <a:buNone/>
            </a:pPr>
            <a:r>
              <a:rPr b="1" i="0" lang="en-US" sz="1600" u="none" cap="none" strike="noStrike">
                <a:solidFill>
                  <a:srgbClr val="000000"/>
                </a:solidFill>
                <a:latin typeface="Roboto"/>
                <a:ea typeface="Roboto"/>
                <a:cs typeface="Roboto"/>
                <a:sym typeface="Roboto"/>
              </a:rPr>
              <a:t>M:</a:t>
            </a:r>
            <a:r>
              <a:rPr b="0" i="0" lang="en-US" sz="1600" u="none" cap="none" strike="noStrike">
                <a:solidFill>
                  <a:srgbClr val="000000"/>
                </a:solidFill>
                <a:latin typeface="Roboto"/>
                <a:ea typeface="Roboto"/>
                <a:cs typeface="Roboto"/>
                <a:sym typeface="Roboto"/>
              </a:rPr>
              <a:t> Ich fange mal provokativ an: Wir haben das Internet. Sind Bibliotheken heute überflüssig?</a:t>
            </a:r>
            <a:endParaRPr b="0" i="0" sz="1600" u="none" cap="none" strike="noStrike"/>
          </a:p>
        </p:txBody>
      </p:sp>
      <p:sp>
        <p:nvSpPr>
          <p:cNvPr id="374" name="Google Shape;374;p12"/>
          <p:cNvSpPr/>
          <p:nvPr/>
        </p:nvSpPr>
        <p:spPr>
          <a:xfrm>
            <a:off x="729020" y="5038368"/>
            <a:ext cx="6605707" cy="2000250"/>
          </a:xfrm>
          <a:prstGeom prst="rect">
            <a:avLst/>
          </a:prstGeom>
          <a:noFill/>
          <a:ln>
            <a:noFill/>
          </a:ln>
        </p:spPr>
        <p:txBody>
          <a:bodyPr anchorCtr="0" anchor="t" bIns="0" lIns="0" spcFirstLastPara="1" rIns="0" wrap="square" tIns="0">
            <a:noAutofit/>
          </a:bodyPr>
          <a:lstStyle/>
          <a:p>
            <a:pPr indent="0" lvl="0" marL="0" marR="0" rtl="0" algn="l">
              <a:lnSpc>
                <a:spcPct val="162500"/>
              </a:lnSpc>
              <a:spcBef>
                <a:spcPts val="0"/>
              </a:spcBef>
              <a:spcAft>
                <a:spcPts val="0"/>
              </a:spcAft>
              <a:buClr>
                <a:srgbClr val="000000"/>
              </a:buClr>
              <a:buSzPts val="1600"/>
              <a:buFont typeface="Roboto"/>
              <a:buNone/>
            </a:pPr>
            <a:r>
              <a:rPr b="1" i="0" lang="en-US" sz="1600" u="none" cap="none" strike="noStrike">
                <a:solidFill>
                  <a:srgbClr val="000000"/>
                </a:solidFill>
                <a:latin typeface="Roboto"/>
                <a:ea typeface="Roboto"/>
                <a:cs typeface="Roboto"/>
                <a:sym typeface="Roboto"/>
              </a:rPr>
              <a:t>F:</a:t>
            </a:r>
            <a:r>
              <a:rPr b="0" i="0" lang="en-US" sz="1600" u="none" cap="none" strike="noStrike">
                <a:solidFill>
                  <a:srgbClr val="000000"/>
                </a:solidFill>
                <a:latin typeface="Roboto"/>
                <a:ea typeface="Roboto"/>
                <a:cs typeface="Roboto"/>
                <a:sym typeface="Roboto"/>
              </a:rPr>
              <a:t> Vorweg zur Klärung: Bibliotheken haben einen Auftrag als Wissensvermittler </a:t>
            </a:r>
            <a:r>
              <a:rPr b="1" i="0" lang="en-US" sz="1600" u="none" cap="none" strike="noStrike">
                <a:solidFill>
                  <a:srgbClr val="000000"/>
                </a:solidFill>
                <a:latin typeface="Roboto"/>
                <a:ea typeface="Roboto"/>
                <a:cs typeface="Roboto"/>
                <a:sym typeface="Roboto"/>
              </a:rPr>
              <a:t>und beherbergen einen großen Schatz, nämlich unsere Schriftkultu</a:t>
            </a:r>
            <a:r>
              <a:rPr b="0" i="0" lang="en-US" sz="1600" u="none" cap="none" strike="noStrike">
                <a:solidFill>
                  <a:srgbClr val="000000"/>
                </a:solidFill>
                <a:latin typeface="Roboto"/>
                <a:ea typeface="Roboto"/>
                <a:cs typeface="Roboto"/>
                <a:sym typeface="Roboto"/>
              </a:rPr>
              <a:t>r. Also keine Rede von „überflüssig“. Aber sie müssen sich in eine neue Rolle fügen. Nur ein Raum mit vollen Bücherregalen zu sein, in dem gelesen wird, kann den heutigen Ansprüchen an Bibliotheken nicht mehr gerecht werden.</a:t>
            </a:r>
            <a:endParaRPr b="0" i="0" sz="1600" u="none" cap="none" strike="noStrike"/>
          </a:p>
        </p:txBody>
      </p:sp>
      <p:sp>
        <p:nvSpPr>
          <p:cNvPr id="375" name="Google Shape;375;p12"/>
          <p:cNvSpPr/>
          <p:nvPr/>
        </p:nvSpPr>
        <p:spPr>
          <a:xfrm>
            <a:off x="7850505" y="1975961"/>
            <a:ext cx="6058376" cy="1626989"/>
          </a:xfrm>
          <a:prstGeom prst="rect">
            <a:avLst/>
          </a:prstGeom>
          <a:noFill/>
          <a:ln>
            <a:noFill/>
          </a:ln>
        </p:spPr>
        <p:txBody>
          <a:bodyPr anchorCtr="0" anchor="t" bIns="0" lIns="0" spcFirstLastPara="1" rIns="0" wrap="square" tIns="0">
            <a:noAutofit/>
          </a:bodyPr>
          <a:lstStyle/>
          <a:p>
            <a:pPr indent="0" lvl="0" marL="0" marR="0" rtl="0" algn="l">
              <a:lnSpc>
                <a:spcPct val="124390"/>
              </a:lnSpc>
              <a:spcBef>
                <a:spcPts val="0"/>
              </a:spcBef>
              <a:spcAft>
                <a:spcPts val="0"/>
              </a:spcAft>
              <a:buClr>
                <a:srgbClr val="2187AB"/>
              </a:buClr>
              <a:buSzPts val="2050"/>
              <a:buFont typeface="Oswald"/>
              <a:buNone/>
            </a:pPr>
            <a:r>
              <a:rPr b="1" i="0" lang="en-US" sz="2050" u="none" cap="none" strike="noStrike">
                <a:solidFill>
                  <a:srgbClr val="2187AB"/>
                </a:solidFill>
                <a:latin typeface="Oswald"/>
                <a:ea typeface="Oswald"/>
                <a:cs typeface="Oswald"/>
                <a:sym typeface="Oswald"/>
              </a:rPr>
              <a:t>Sie hören ein Gespräch mit mehreren Personen über die Zukunft der Bibliotheken. Sie hören den Text in vier Abschnitten jeweils einmal. Zu jedem Abschnitt gibt es zwei Aufgaben. Wählen Sie bei jeder Aufgabe die richtige Lösung. </a:t>
            </a:r>
            <a:endParaRPr b="0" i="0" sz="2050" u="none" cap="none" strike="noStrike"/>
          </a:p>
        </p:txBody>
      </p:sp>
      <p:sp>
        <p:nvSpPr>
          <p:cNvPr id="376" name="Google Shape;376;p12"/>
          <p:cNvSpPr/>
          <p:nvPr/>
        </p:nvSpPr>
        <p:spPr>
          <a:xfrm>
            <a:off x="7850505" y="3811191"/>
            <a:ext cx="6058376" cy="650796"/>
          </a:xfrm>
          <a:prstGeom prst="rect">
            <a:avLst/>
          </a:prstGeom>
          <a:noFill/>
          <a:ln>
            <a:noFill/>
          </a:ln>
        </p:spPr>
        <p:txBody>
          <a:bodyPr anchorCtr="0" anchor="t" bIns="0" lIns="0" spcFirstLastPara="1" rIns="0" wrap="square" tIns="0">
            <a:noAutofit/>
          </a:bodyPr>
          <a:lstStyle/>
          <a:p>
            <a:pPr indent="0" lvl="0" marL="0" marR="0" rtl="0" algn="l">
              <a:lnSpc>
                <a:spcPct val="124390"/>
              </a:lnSpc>
              <a:spcBef>
                <a:spcPts val="0"/>
              </a:spcBef>
              <a:spcAft>
                <a:spcPts val="0"/>
              </a:spcAft>
              <a:buClr>
                <a:srgbClr val="2187AB"/>
              </a:buClr>
              <a:buSzPts val="2050"/>
              <a:buFont typeface="Oswald"/>
              <a:buNone/>
            </a:pPr>
            <a:r>
              <a:rPr b="1" i="0" lang="en-US" sz="2050" u="none" cap="none" strike="noStrike">
                <a:solidFill>
                  <a:srgbClr val="2187AB"/>
                </a:solidFill>
                <a:latin typeface="Oswald"/>
                <a:ea typeface="Oswald"/>
                <a:cs typeface="Oswald"/>
                <a:sym typeface="Oswald"/>
              </a:rPr>
              <a:t>Vor dem Hören eines Abschnitts haben Sie 30 Sekunden Zeit, um die zwei Aufgaben zu lesen.</a:t>
            </a:r>
            <a:endParaRPr b="0" i="0" sz="2050" u="none" cap="none" strike="noStrike"/>
          </a:p>
        </p:txBody>
      </p:sp>
      <p:sp>
        <p:nvSpPr>
          <p:cNvPr id="377" name="Google Shape;377;p12"/>
          <p:cNvSpPr/>
          <p:nvPr/>
        </p:nvSpPr>
        <p:spPr>
          <a:xfrm>
            <a:off x="7850505" y="4670227"/>
            <a:ext cx="6058376" cy="333375"/>
          </a:xfrm>
          <a:prstGeom prst="rect">
            <a:avLst/>
          </a:prstGeom>
          <a:noFill/>
          <a:ln>
            <a:noFill/>
          </a:ln>
        </p:spPr>
        <p:txBody>
          <a:bodyPr anchorCtr="0" anchor="t" bIns="0" lIns="0" spcFirstLastPara="1" rIns="0" wrap="square" tIns="0">
            <a:noAutofit/>
          </a:bodyPr>
          <a:lstStyle/>
          <a:p>
            <a:pPr indent="0" lvl="0" marL="0" marR="0" rtl="0" algn="l">
              <a:lnSpc>
                <a:spcPct val="162500"/>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Bibliotheken sind ….</a:t>
            </a:r>
            <a:endParaRPr b="0" i="0" sz="1600" u="none" cap="none" strike="noStrike"/>
          </a:p>
        </p:txBody>
      </p:sp>
      <p:sp>
        <p:nvSpPr>
          <p:cNvPr id="378" name="Google Shape;378;p12"/>
          <p:cNvSpPr/>
          <p:nvPr/>
        </p:nvSpPr>
        <p:spPr>
          <a:xfrm>
            <a:off x="7850505" y="5237917"/>
            <a:ext cx="468630" cy="468630"/>
          </a:xfrm>
          <a:prstGeom prst="roundRect">
            <a:avLst>
              <a:gd fmla="val 1951"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9" name="Google Shape;379;p12"/>
          <p:cNvPicPr preferRelativeResize="0"/>
          <p:nvPr/>
        </p:nvPicPr>
        <p:blipFill rotWithShape="1">
          <a:blip r:embed="rId3">
            <a:alphaModFix/>
          </a:blip>
          <a:srcRect b="0" l="0" r="0" t="0"/>
          <a:stretch/>
        </p:blipFill>
        <p:spPr>
          <a:xfrm>
            <a:off x="7928610" y="5276969"/>
            <a:ext cx="312420" cy="390525"/>
          </a:xfrm>
          <a:prstGeom prst="rect">
            <a:avLst/>
          </a:prstGeom>
          <a:noFill/>
          <a:ln>
            <a:noFill/>
          </a:ln>
        </p:spPr>
      </p:pic>
      <p:sp>
        <p:nvSpPr>
          <p:cNvPr id="380" name="Google Shape;380;p12"/>
          <p:cNvSpPr/>
          <p:nvPr/>
        </p:nvSpPr>
        <p:spPr>
          <a:xfrm>
            <a:off x="8527375" y="5305544"/>
            <a:ext cx="2222183" cy="1000125"/>
          </a:xfrm>
          <a:prstGeom prst="rect">
            <a:avLst/>
          </a:prstGeom>
          <a:noFill/>
          <a:ln>
            <a:noFill/>
          </a:ln>
        </p:spPr>
        <p:txBody>
          <a:bodyPr anchorCtr="0" anchor="t" bIns="0" lIns="0" spcFirstLastPara="1" rIns="0" wrap="square" tIns="0">
            <a:noAutofit/>
          </a:bodyPr>
          <a:lstStyle/>
          <a:p>
            <a:pPr indent="0" lvl="0" marL="0" marR="0" rtl="0" algn="l">
              <a:lnSpc>
                <a:spcPct val="162500"/>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traditionelle und deshalb erhaltenswerte Einrichtungen.</a:t>
            </a:r>
            <a:endParaRPr b="0" i="0" sz="1600" u="none" cap="none" strike="noStrike"/>
          </a:p>
        </p:txBody>
      </p:sp>
      <p:sp>
        <p:nvSpPr>
          <p:cNvPr id="381" name="Google Shape;381;p12"/>
          <p:cNvSpPr/>
          <p:nvPr/>
        </p:nvSpPr>
        <p:spPr>
          <a:xfrm>
            <a:off x="11009828" y="5237917"/>
            <a:ext cx="468630" cy="468630"/>
          </a:xfrm>
          <a:prstGeom prst="roundRect">
            <a:avLst>
              <a:gd fmla="val 1951"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2" name="Google Shape;382;p12"/>
          <p:cNvPicPr preferRelativeResize="0"/>
          <p:nvPr/>
        </p:nvPicPr>
        <p:blipFill rotWithShape="1">
          <a:blip r:embed="rId4">
            <a:alphaModFix/>
          </a:blip>
          <a:srcRect b="0" l="0" r="0" t="0"/>
          <a:stretch/>
        </p:blipFill>
        <p:spPr>
          <a:xfrm>
            <a:off x="11087933" y="5276969"/>
            <a:ext cx="312420" cy="390525"/>
          </a:xfrm>
          <a:prstGeom prst="rect">
            <a:avLst/>
          </a:prstGeom>
          <a:noFill/>
          <a:ln>
            <a:noFill/>
          </a:ln>
        </p:spPr>
      </p:pic>
      <p:sp>
        <p:nvSpPr>
          <p:cNvPr id="383" name="Google Shape;383;p12"/>
          <p:cNvSpPr/>
          <p:nvPr/>
        </p:nvSpPr>
        <p:spPr>
          <a:xfrm>
            <a:off x="11686699" y="5305544"/>
            <a:ext cx="2222183" cy="333375"/>
          </a:xfrm>
          <a:prstGeom prst="rect">
            <a:avLst/>
          </a:prstGeom>
          <a:noFill/>
          <a:ln>
            <a:noFill/>
          </a:ln>
        </p:spPr>
        <p:txBody>
          <a:bodyPr anchorCtr="0" anchor="t" bIns="0" lIns="0" spcFirstLastPara="1" rIns="0" wrap="square" tIns="0">
            <a:noAutofit/>
          </a:bodyPr>
          <a:lstStyle/>
          <a:p>
            <a:pPr indent="0" lvl="0" marL="0" marR="0" rtl="0" algn="l">
              <a:lnSpc>
                <a:spcPct val="162500"/>
              </a:lnSpc>
              <a:spcBef>
                <a:spcPts val="0"/>
              </a:spcBef>
              <a:spcAft>
                <a:spcPts val="0"/>
              </a:spcAft>
              <a:buClr>
                <a:srgbClr val="000000"/>
              </a:buClr>
              <a:buSzPts val="1600"/>
              <a:buFont typeface="Roboto"/>
              <a:buNone/>
            </a:pPr>
            <a:r>
              <a:rPr b="1" i="0" lang="en-US" sz="1600" u="none" cap="none" strike="noStrike">
                <a:solidFill>
                  <a:srgbClr val="000000"/>
                </a:solidFill>
                <a:latin typeface="Roboto"/>
                <a:ea typeface="Roboto"/>
                <a:cs typeface="Roboto"/>
                <a:sym typeface="Roboto"/>
              </a:rPr>
              <a:t>Hüter unserer Kultur.</a:t>
            </a:r>
            <a:endParaRPr b="0" i="0" sz="1600" u="none" cap="none" strike="noStrike"/>
          </a:p>
        </p:txBody>
      </p:sp>
      <p:sp>
        <p:nvSpPr>
          <p:cNvPr id="384" name="Google Shape;384;p12"/>
          <p:cNvSpPr/>
          <p:nvPr/>
        </p:nvSpPr>
        <p:spPr>
          <a:xfrm>
            <a:off x="7850505" y="6722269"/>
            <a:ext cx="468630" cy="468630"/>
          </a:xfrm>
          <a:prstGeom prst="roundRect">
            <a:avLst>
              <a:gd fmla="val 1951"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5" name="Google Shape;385;p12"/>
          <p:cNvPicPr preferRelativeResize="0"/>
          <p:nvPr/>
        </p:nvPicPr>
        <p:blipFill rotWithShape="1">
          <a:blip r:embed="rId5">
            <a:alphaModFix/>
          </a:blip>
          <a:srcRect b="0" l="0" r="0" t="0"/>
          <a:stretch/>
        </p:blipFill>
        <p:spPr>
          <a:xfrm>
            <a:off x="7928610" y="6761321"/>
            <a:ext cx="312420" cy="390525"/>
          </a:xfrm>
          <a:prstGeom prst="rect">
            <a:avLst/>
          </a:prstGeom>
          <a:noFill/>
          <a:ln>
            <a:noFill/>
          </a:ln>
        </p:spPr>
      </p:pic>
      <p:sp>
        <p:nvSpPr>
          <p:cNvPr id="386" name="Google Shape;386;p12"/>
          <p:cNvSpPr/>
          <p:nvPr/>
        </p:nvSpPr>
        <p:spPr>
          <a:xfrm>
            <a:off x="8527375" y="6789896"/>
            <a:ext cx="5381506" cy="333375"/>
          </a:xfrm>
          <a:prstGeom prst="rect">
            <a:avLst/>
          </a:prstGeom>
          <a:noFill/>
          <a:ln>
            <a:noFill/>
          </a:ln>
        </p:spPr>
        <p:txBody>
          <a:bodyPr anchorCtr="0" anchor="t" bIns="0" lIns="0" spcFirstLastPara="1" rIns="0" wrap="square" tIns="0">
            <a:noAutofit/>
          </a:bodyPr>
          <a:lstStyle/>
          <a:p>
            <a:pPr indent="0" lvl="0" marL="0" marR="0" rtl="0" algn="l">
              <a:lnSpc>
                <a:spcPct val="162500"/>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Ansammlungen größtenteils überholter Bücher.</a:t>
            </a:r>
            <a:endParaRPr b="0" i="0" sz="1600" u="none" cap="none" strike="noStrike"/>
          </a:p>
        </p:txBody>
      </p:sp>
      <p:sp>
        <p:nvSpPr>
          <p:cNvPr id="387" name="Google Shape;387;p12"/>
          <p:cNvSpPr/>
          <p:nvPr/>
        </p:nvSpPr>
        <p:spPr>
          <a:xfrm>
            <a:off x="12957900" y="29475"/>
            <a:ext cx="1672500" cy="473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13"/>
          <p:cNvSpPr/>
          <p:nvPr/>
        </p:nvSpPr>
        <p:spPr>
          <a:xfrm>
            <a:off x="793790" y="1837492"/>
            <a:ext cx="783848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4: Monolog o specifičnoj temi</a:t>
            </a:r>
            <a:endParaRPr b="0" i="0" sz="4450" u="none" cap="none" strike="noStrike"/>
          </a:p>
        </p:txBody>
      </p:sp>
      <p:sp>
        <p:nvSpPr>
          <p:cNvPr id="394" name="Google Shape;394;p13"/>
          <p:cNvSpPr/>
          <p:nvPr/>
        </p:nvSpPr>
        <p:spPr>
          <a:xfrm>
            <a:off x="793790" y="2999899"/>
            <a:ext cx="4196358" cy="2411254"/>
          </a:xfrm>
          <a:prstGeom prst="roundRect">
            <a:avLst>
              <a:gd fmla="val 379"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3"/>
          <p:cNvSpPr/>
          <p:nvPr/>
        </p:nvSpPr>
        <p:spPr>
          <a:xfrm>
            <a:off x="824270" y="3030379"/>
            <a:ext cx="4135398" cy="680442"/>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3"/>
          <p:cNvSpPr/>
          <p:nvPr/>
        </p:nvSpPr>
        <p:spPr>
          <a:xfrm>
            <a:off x="2721888" y="3154085"/>
            <a:ext cx="340162" cy="42529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50"/>
              <a:buFont typeface="Oswald"/>
              <a:buNone/>
            </a:pPr>
            <a:r>
              <a:rPr b="1" i="0" lang="en-US" sz="2650" u="none" cap="none" strike="noStrike">
                <a:solidFill>
                  <a:srgbClr val="000000"/>
                </a:solidFill>
                <a:latin typeface="Oswald"/>
                <a:ea typeface="Oswald"/>
                <a:cs typeface="Oswald"/>
                <a:sym typeface="Oswald"/>
              </a:rPr>
              <a:t>1</a:t>
            </a:r>
            <a:endParaRPr b="0" i="0" sz="2650" u="none" cap="none" strike="noStrike"/>
          </a:p>
        </p:txBody>
      </p:sp>
      <p:sp>
        <p:nvSpPr>
          <p:cNvPr id="397" name="Google Shape;397;p13"/>
          <p:cNvSpPr/>
          <p:nvPr/>
        </p:nvSpPr>
        <p:spPr>
          <a:xfrm>
            <a:off x="1051084" y="3937635"/>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Format zadatka</a:t>
            </a:r>
            <a:endParaRPr b="0" i="0" sz="2200" u="none" cap="none" strike="noStrike"/>
          </a:p>
        </p:txBody>
      </p:sp>
      <p:sp>
        <p:nvSpPr>
          <p:cNvPr id="398" name="Google Shape;398;p13"/>
          <p:cNvSpPr/>
          <p:nvPr/>
        </p:nvSpPr>
        <p:spPr>
          <a:xfrm>
            <a:off x="1051084" y="4428053"/>
            <a:ext cx="3681770"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Izlaganje/monolog o određenoj temi sa 7 zadataka višestrukog izbora</a:t>
            </a:r>
            <a:endParaRPr b="0" i="0" sz="1750" u="none" cap="none" strike="noStrike"/>
          </a:p>
        </p:txBody>
      </p:sp>
      <p:sp>
        <p:nvSpPr>
          <p:cNvPr id="399" name="Google Shape;399;p13"/>
          <p:cNvSpPr/>
          <p:nvPr/>
        </p:nvSpPr>
        <p:spPr>
          <a:xfrm>
            <a:off x="5216962" y="2999899"/>
            <a:ext cx="4196358" cy="2411254"/>
          </a:xfrm>
          <a:prstGeom prst="roundRect">
            <a:avLst>
              <a:gd fmla="val 379"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3"/>
          <p:cNvSpPr/>
          <p:nvPr/>
        </p:nvSpPr>
        <p:spPr>
          <a:xfrm>
            <a:off x="5247442" y="3030379"/>
            <a:ext cx="4135398" cy="680442"/>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3"/>
          <p:cNvSpPr/>
          <p:nvPr/>
        </p:nvSpPr>
        <p:spPr>
          <a:xfrm>
            <a:off x="7145060" y="3154085"/>
            <a:ext cx="340162" cy="42529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50"/>
              <a:buFont typeface="Oswald"/>
              <a:buNone/>
            </a:pPr>
            <a:r>
              <a:rPr b="1" i="0" lang="en-US" sz="2650" u="none" cap="none" strike="noStrike">
                <a:solidFill>
                  <a:srgbClr val="000000"/>
                </a:solidFill>
                <a:latin typeface="Oswald"/>
                <a:ea typeface="Oswald"/>
                <a:cs typeface="Oswald"/>
                <a:sym typeface="Oswald"/>
              </a:rPr>
              <a:t>2</a:t>
            </a:r>
            <a:endParaRPr b="0" i="0" sz="2650" u="none" cap="none" strike="noStrike"/>
          </a:p>
        </p:txBody>
      </p:sp>
      <p:sp>
        <p:nvSpPr>
          <p:cNvPr id="402" name="Google Shape;402;p13"/>
          <p:cNvSpPr/>
          <p:nvPr/>
        </p:nvSpPr>
        <p:spPr>
          <a:xfrm>
            <a:off x="5474256" y="3937635"/>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Tip pitanja</a:t>
            </a:r>
            <a:endParaRPr b="0" i="0" sz="2200" u="none" cap="none" strike="noStrike"/>
          </a:p>
        </p:txBody>
      </p:sp>
      <p:sp>
        <p:nvSpPr>
          <p:cNvPr id="403" name="Google Shape;403;p13"/>
          <p:cNvSpPr/>
          <p:nvPr/>
        </p:nvSpPr>
        <p:spPr>
          <a:xfrm>
            <a:off x="5474256" y="4428053"/>
            <a:ext cx="3681770"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Za svaki zadatak birate tačan odgovor od tri ponuđena</a:t>
            </a:r>
            <a:endParaRPr b="0" i="0" sz="1750" u="none" cap="none" strike="noStrike"/>
          </a:p>
        </p:txBody>
      </p:sp>
      <p:sp>
        <p:nvSpPr>
          <p:cNvPr id="404" name="Google Shape;404;p13"/>
          <p:cNvSpPr/>
          <p:nvPr/>
        </p:nvSpPr>
        <p:spPr>
          <a:xfrm>
            <a:off x="9640133" y="2999899"/>
            <a:ext cx="4196358" cy="2411254"/>
          </a:xfrm>
          <a:prstGeom prst="roundRect">
            <a:avLst>
              <a:gd fmla="val 379"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3"/>
          <p:cNvSpPr/>
          <p:nvPr/>
        </p:nvSpPr>
        <p:spPr>
          <a:xfrm>
            <a:off x="9670613" y="3030379"/>
            <a:ext cx="4135398" cy="680442"/>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3"/>
          <p:cNvSpPr/>
          <p:nvPr/>
        </p:nvSpPr>
        <p:spPr>
          <a:xfrm>
            <a:off x="11568232" y="3154085"/>
            <a:ext cx="340162" cy="42529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650"/>
              <a:buFont typeface="Oswald"/>
              <a:buNone/>
            </a:pPr>
            <a:r>
              <a:rPr b="1" i="0" lang="en-US" sz="2650" u="none" cap="none" strike="noStrike">
                <a:solidFill>
                  <a:srgbClr val="000000"/>
                </a:solidFill>
                <a:latin typeface="Oswald"/>
                <a:ea typeface="Oswald"/>
                <a:cs typeface="Oswald"/>
                <a:sym typeface="Oswald"/>
              </a:rPr>
              <a:t>3</a:t>
            </a:r>
            <a:endParaRPr b="0" i="0" sz="2650" u="none" cap="none" strike="noStrike"/>
          </a:p>
        </p:txBody>
      </p:sp>
      <p:sp>
        <p:nvSpPr>
          <p:cNvPr id="407" name="Google Shape;407;p13"/>
          <p:cNvSpPr/>
          <p:nvPr/>
        </p:nvSpPr>
        <p:spPr>
          <a:xfrm>
            <a:off x="9897427" y="3937635"/>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Slušanje</a:t>
            </a:r>
            <a:endParaRPr b="0" i="0" sz="2200" u="none" cap="none" strike="noStrike"/>
          </a:p>
        </p:txBody>
      </p:sp>
      <p:sp>
        <p:nvSpPr>
          <p:cNvPr id="408" name="Google Shape;408;p13"/>
          <p:cNvSpPr/>
          <p:nvPr/>
        </p:nvSpPr>
        <p:spPr>
          <a:xfrm>
            <a:off x="9897427" y="4428053"/>
            <a:ext cx="3681770"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lang="en-US" sz="1750">
                <a:latin typeface="Roboto"/>
                <a:ea typeface="Roboto"/>
                <a:cs typeface="Roboto"/>
                <a:sym typeface="Roboto"/>
              </a:rPr>
              <a:t>Snimak</a:t>
            </a:r>
            <a:r>
              <a:rPr b="0" i="0" lang="en-US" sz="1750" u="none" cap="none" strike="noStrike">
                <a:solidFill>
                  <a:srgbClr val="000000"/>
                </a:solidFill>
                <a:latin typeface="Roboto"/>
                <a:ea typeface="Roboto"/>
                <a:cs typeface="Roboto"/>
                <a:sym typeface="Roboto"/>
              </a:rPr>
              <a:t> se sluša dva puta</a:t>
            </a:r>
            <a:r>
              <a:rPr lang="en-US" sz="1750">
                <a:latin typeface="Roboto"/>
                <a:ea typeface="Roboto"/>
                <a:cs typeface="Roboto"/>
                <a:sym typeface="Roboto"/>
              </a:rPr>
              <a:t>.</a:t>
            </a:r>
            <a:endParaRPr b="0" i="0" sz="1750" u="none" cap="none" strike="noStrike"/>
          </a:p>
        </p:txBody>
      </p:sp>
      <p:sp>
        <p:nvSpPr>
          <p:cNvPr id="409" name="Google Shape;409;p13"/>
          <p:cNvSpPr/>
          <p:nvPr/>
        </p:nvSpPr>
        <p:spPr>
          <a:xfrm>
            <a:off x="793790" y="5666303"/>
            <a:ext cx="13042821"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t/>
            </a:r>
            <a:endParaRPr b="0" i="0" sz="1750" u="none" cap="none" strike="noStrike"/>
          </a:p>
        </p:txBody>
      </p:sp>
      <p:sp>
        <p:nvSpPr>
          <p:cNvPr id="410" name="Google Shape;410;p13"/>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14"/>
          <p:cNvSpPr/>
          <p:nvPr/>
        </p:nvSpPr>
        <p:spPr>
          <a:xfrm>
            <a:off x="793790" y="1632704"/>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4: Primer</a:t>
            </a:r>
            <a:endParaRPr b="0" i="0" sz="4450" u="none" cap="none" strike="noStrike"/>
          </a:p>
        </p:txBody>
      </p:sp>
      <p:sp>
        <p:nvSpPr>
          <p:cNvPr id="417" name="Google Shape;417;p14"/>
          <p:cNvSpPr/>
          <p:nvPr/>
        </p:nvSpPr>
        <p:spPr>
          <a:xfrm>
            <a:off x="793790" y="4344591"/>
            <a:ext cx="3933349"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418" name="Google Shape;418;p14"/>
          <p:cNvSpPr/>
          <p:nvPr/>
        </p:nvSpPr>
        <p:spPr>
          <a:xfrm>
            <a:off x="5288161" y="2908459"/>
            <a:ext cx="8555950" cy="106299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Sie hören einen Vortrag über Maßnahmen gegen den Klimawandel. Sie hören den Text zweimal. Wählen Sie bei jeder Aufgabe die richtige Lösung. Lesen Sie jetzt die Aufgaben 24 bis 30. Dazu haben Sie 90 Sekunden Zeit.</a:t>
            </a:r>
            <a:endParaRPr b="0" i="0" sz="2200" u="none" cap="none" strike="noStrike"/>
          </a:p>
        </p:txBody>
      </p:sp>
      <p:sp>
        <p:nvSpPr>
          <p:cNvPr id="419" name="Google Shape;419;p14"/>
          <p:cNvSpPr/>
          <p:nvPr/>
        </p:nvSpPr>
        <p:spPr>
          <a:xfrm>
            <a:off x="5288161" y="4344588"/>
            <a:ext cx="85560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Geoengineering ...</a:t>
            </a:r>
            <a:endParaRPr b="0" i="0" sz="1750" u="none" cap="none" strike="noStrike"/>
          </a:p>
        </p:txBody>
      </p:sp>
      <p:sp>
        <p:nvSpPr>
          <p:cNvPr id="420" name="Google Shape;420;p14"/>
          <p:cNvSpPr/>
          <p:nvPr/>
        </p:nvSpPr>
        <p:spPr>
          <a:xfrm>
            <a:off x="5288161" y="4816316"/>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1" name="Google Shape;421;p14"/>
          <p:cNvPicPr preferRelativeResize="0"/>
          <p:nvPr/>
        </p:nvPicPr>
        <p:blipFill rotWithShape="1">
          <a:blip r:embed="rId3">
            <a:alphaModFix/>
          </a:blip>
          <a:srcRect b="0" l="0" r="0" t="0"/>
          <a:stretch/>
        </p:blipFill>
        <p:spPr>
          <a:xfrm>
            <a:off x="5373231" y="4858822"/>
            <a:ext cx="340162" cy="425291"/>
          </a:xfrm>
          <a:prstGeom prst="rect">
            <a:avLst/>
          </a:prstGeom>
          <a:noFill/>
          <a:ln>
            <a:noFill/>
          </a:ln>
        </p:spPr>
      </p:pic>
      <p:sp>
        <p:nvSpPr>
          <p:cNvPr id="422" name="Google Shape;422;p14"/>
          <p:cNvSpPr/>
          <p:nvPr/>
        </p:nvSpPr>
        <p:spPr>
          <a:xfrm>
            <a:off x="6025277" y="4890016"/>
            <a:ext cx="1925836" cy="145161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ist ein umfassendes Konzept zur Klimaanalyse.</a:t>
            </a:r>
            <a:endParaRPr b="0" i="0" sz="1750" u="none" cap="none" strike="noStrike"/>
          </a:p>
        </p:txBody>
      </p:sp>
      <p:sp>
        <p:nvSpPr>
          <p:cNvPr id="423" name="Google Shape;423;p14"/>
          <p:cNvSpPr/>
          <p:nvPr/>
        </p:nvSpPr>
        <p:spPr>
          <a:xfrm>
            <a:off x="8234601" y="4816316"/>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4" name="Google Shape;424;p14"/>
          <p:cNvPicPr preferRelativeResize="0"/>
          <p:nvPr/>
        </p:nvPicPr>
        <p:blipFill rotWithShape="1">
          <a:blip r:embed="rId4">
            <a:alphaModFix/>
          </a:blip>
          <a:srcRect b="0" l="0" r="0" t="0"/>
          <a:stretch/>
        </p:blipFill>
        <p:spPr>
          <a:xfrm>
            <a:off x="8319671" y="4858822"/>
            <a:ext cx="340162" cy="425291"/>
          </a:xfrm>
          <a:prstGeom prst="rect">
            <a:avLst/>
          </a:prstGeom>
          <a:noFill/>
          <a:ln>
            <a:noFill/>
          </a:ln>
        </p:spPr>
      </p:pic>
      <p:sp>
        <p:nvSpPr>
          <p:cNvPr id="425" name="Google Shape;425;p14"/>
          <p:cNvSpPr/>
          <p:nvPr/>
        </p:nvSpPr>
        <p:spPr>
          <a:xfrm>
            <a:off x="8971717" y="4890016"/>
            <a:ext cx="1925836" cy="1088708"/>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greift direkt in das klimatische Geschehen ein.</a:t>
            </a:r>
            <a:endParaRPr b="0" i="0" sz="1750" u="none" cap="none" strike="noStrike"/>
          </a:p>
        </p:txBody>
      </p:sp>
      <p:sp>
        <p:nvSpPr>
          <p:cNvPr id="426" name="Google Shape;426;p14"/>
          <p:cNvSpPr/>
          <p:nvPr/>
        </p:nvSpPr>
        <p:spPr>
          <a:xfrm>
            <a:off x="11181040" y="4816316"/>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7" name="Google Shape;427;p14"/>
          <p:cNvPicPr preferRelativeResize="0"/>
          <p:nvPr/>
        </p:nvPicPr>
        <p:blipFill rotWithShape="1">
          <a:blip r:embed="rId5">
            <a:alphaModFix/>
          </a:blip>
          <a:srcRect b="0" l="0" r="0" t="0"/>
          <a:stretch/>
        </p:blipFill>
        <p:spPr>
          <a:xfrm>
            <a:off x="11266110" y="4858822"/>
            <a:ext cx="340162" cy="425291"/>
          </a:xfrm>
          <a:prstGeom prst="rect">
            <a:avLst/>
          </a:prstGeom>
          <a:noFill/>
          <a:ln>
            <a:noFill/>
          </a:ln>
        </p:spPr>
      </p:pic>
      <p:sp>
        <p:nvSpPr>
          <p:cNvPr id="428" name="Google Shape;428;p14"/>
          <p:cNvSpPr/>
          <p:nvPr/>
        </p:nvSpPr>
        <p:spPr>
          <a:xfrm>
            <a:off x="11918156" y="4890016"/>
            <a:ext cx="1925836" cy="1088708"/>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verändert klimaschädliche Gase.</a:t>
            </a:r>
            <a:endParaRPr b="0" i="0" sz="1750" u="none" cap="none" strike="noStrike"/>
          </a:p>
        </p:txBody>
      </p:sp>
      <p:sp>
        <p:nvSpPr>
          <p:cNvPr id="429" name="Google Shape;429;p14"/>
          <p:cNvSpPr/>
          <p:nvPr/>
        </p:nvSpPr>
        <p:spPr>
          <a:xfrm>
            <a:off x="12957900" y="29475"/>
            <a:ext cx="1672500" cy="473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430" name="Google Shape;430;p14" title="16_Modelltest 4_Teil_4.mp3">
            <a:hlinkClick r:id="rId7"/>
          </p:cNvPr>
          <p:cNvPicPr preferRelativeResize="0"/>
          <p:nvPr/>
        </p:nvPicPr>
        <p:blipFill>
          <a:blip r:embed="rId8">
            <a:alphaModFix/>
          </a:blip>
          <a:stretch>
            <a:fillRect/>
          </a:stretch>
        </p:blipFill>
        <p:spPr>
          <a:xfrm>
            <a:off x="1356150" y="3116400"/>
            <a:ext cx="1773625" cy="17736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15"/>
          <p:cNvSpPr/>
          <p:nvPr/>
        </p:nvSpPr>
        <p:spPr>
          <a:xfrm>
            <a:off x="793790" y="864513"/>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4: Rešenje</a:t>
            </a:r>
            <a:endParaRPr b="0" i="0" sz="4450" u="none" cap="none" strike="noStrike"/>
          </a:p>
        </p:txBody>
      </p:sp>
      <p:sp>
        <p:nvSpPr>
          <p:cNvPr id="437" name="Google Shape;437;p15"/>
          <p:cNvSpPr/>
          <p:nvPr/>
        </p:nvSpPr>
        <p:spPr>
          <a:xfrm>
            <a:off x="793790" y="2117527"/>
            <a:ext cx="5428893"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Sehr geehrte Damen und Herren,</a:t>
            </a:r>
            <a:endParaRPr b="0" i="0" sz="1750" u="none" cap="none" strike="noStrike"/>
          </a:p>
        </p:txBody>
      </p:sp>
      <p:sp>
        <p:nvSpPr>
          <p:cNvPr id="438" name="Google Shape;438;p15"/>
          <p:cNvSpPr/>
          <p:nvPr/>
        </p:nvSpPr>
        <p:spPr>
          <a:xfrm>
            <a:off x="793790" y="2684502"/>
            <a:ext cx="5428893" cy="435483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in meinem heutigen Vortrag geht es um den Einsatz neuer Technologien gegen den Klimawandel. Es geht um Geoengineering. </a:t>
            </a:r>
            <a:r>
              <a:rPr b="1" i="0" lang="en-US" sz="1750" u="none" cap="none" strike="noStrike">
                <a:solidFill>
                  <a:srgbClr val="000000"/>
                </a:solidFill>
                <a:latin typeface="Roboto"/>
                <a:ea typeface="Roboto"/>
                <a:cs typeface="Roboto"/>
                <a:sym typeface="Roboto"/>
              </a:rPr>
              <a:t>Geoengineering bedeutet, dass man in großem Maßstab in das Klimasystem eingreift, um die Klimaerwärmung zu mildern.</a:t>
            </a:r>
            <a:r>
              <a:rPr b="0" i="0" lang="en-US" sz="1750" u="none" cap="none" strike="noStrike">
                <a:solidFill>
                  <a:srgbClr val="000000"/>
                </a:solidFill>
                <a:latin typeface="Roboto"/>
                <a:ea typeface="Roboto"/>
                <a:cs typeface="Roboto"/>
                <a:sym typeface="Roboto"/>
              </a:rPr>
              <a:t> Dabei geht es ausdrücklich nicht darum, Treibhausgasemissionen zu bekämpfen, sondern deren Folgen zu verringern. Solche Eingriffe werden meistens in zwei Gruppen eingeteilt, und zwar in solche, die die Sonneneinstrahlung auf die Erde beeinflussen, und solche, die der Atmosphäre Kohlendioxid entziehen.</a:t>
            </a:r>
            <a:endParaRPr b="0" i="0" sz="1750" u="none" cap="none" strike="noStrike"/>
          </a:p>
        </p:txBody>
      </p:sp>
      <p:sp>
        <p:nvSpPr>
          <p:cNvPr id="439" name="Google Shape;439;p15"/>
          <p:cNvSpPr/>
          <p:nvPr/>
        </p:nvSpPr>
        <p:spPr>
          <a:xfrm>
            <a:off x="6783705" y="2140267"/>
            <a:ext cx="7060406" cy="106299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Sie hören einen Vortrag über Maßnahmen gegen den Klimawandel. Sie hören den Text zweimal. Wählen Sie bei jeder Aufgabe die richtige Lösung.</a:t>
            </a:r>
            <a:endParaRPr b="0" i="0" sz="2200" u="none" cap="none" strike="noStrike"/>
          </a:p>
        </p:txBody>
      </p:sp>
      <p:sp>
        <p:nvSpPr>
          <p:cNvPr id="440" name="Google Shape;440;p15"/>
          <p:cNvSpPr/>
          <p:nvPr/>
        </p:nvSpPr>
        <p:spPr>
          <a:xfrm>
            <a:off x="6783705" y="3430072"/>
            <a:ext cx="7060406" cy="7086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 Lesen Sie jetzt die Aufgaben 24 bis 30. Dazu haben Sie 90 Sekunden Zeit.</a:t>
            </a:r>
            <a:endParaRPr b="0" i="0" sz="2200" u="none" cap="none" strike="noStrike"/>
          </a:p>
        </p:txBody>
      </p:sp>
      <p:sp>
        <p:nvSpPr>
          <p:cNvPr id="441" name="Google Shape;441;p15"/>
          <p:cNvSpPr/>
          <p:nvPr/>
        </p:nvSpPr>
        <p:spPr>
          <a:xfrm>
            <a:off x="6783705" y="4365546"/>
            <a:ext cx="7060406"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Geoengineering ...</a:t>
            </a:r>
            <a:endParaRPr b="0" i="0" sz="1750" u="none" cap="none" strike="noStrike"/>
          </a:p>
        </p:txBody>
      </p:sp>
      <p:sp>
        <p:nvSpPr>
          <p:cNvPr id="442" name="Google Shape;442;p15"/>
          <p:cNvSpPr/>
          <p:nvPr/>
        </p:nvSpPr>
        <p:spPr>
          <a:xfrm>
            <a:off x="6783705" y="4983599"/>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3" name="Google Shape;443;p15"/>
          <p:cNvPicPr preferRelativeResize="0"/>
          <p:nvPr/>
        </p:nvPicPr>
        <p:blipFill rotWithShape="1">
          <a:blip r:embed="rId3">
            <a:alphaModFix/>
          </a:blip>
          <a:srcRect b="0" l="0" r="0" t="0"/>
          <a:stretch/>
        </p:blipFill>
        <p:spPr>
          <a:xfrm>
            <a:off x="6868775" y="5026104"/>
            <a:ext cx="340162" cy="425291"/>
          </a:xfrm>
          <a:prstGeom prst="rect">
            <a:avLst/>
          </a:prstGeom>
          <a:noFill/>
          <a:ln>
            <a:noFill/>
          </a:ln>
        </p:spPr>
      </p:pic>
      <p:sp>
        <p:nvSpPr>
          <p:cNvPr id="444" name="Google Shape;444;p15"/>
          <p:cNvSpPr/>
          <p:nvPr/>
        </p:nvSpPr>
        <p:spPr>
          <a:xfrm>
            <a:off x="7520821" y="5057299"/>
            <a:ext cx="2651284" cy="1088708"/>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ist ein umfassendes Konzept zur Klimaanalyse.</a:t>
            </a:r>
            <a:endParaRPr b="0" i="0" sz="1750" u="none" cap="none" strike="noStrike"/>
          </a:p>
        </p:txBody>
      </p:sp>
      <p:sp>
        <p:nvSpPr>
          <p:cNvPr id="445" name="Google Shape;445;p15"/>
          <p:cNvSpPr/>
          <p:nvPr/>
        </p:nvSpPr>
        <p:spPr>
          <a:xfrm>
            <a:off x="10455593" y="4983599"/>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6" name="Google Shape;446;p15"/>
          <p:cNvPicPr preferRelativeResize="0"/>
          <p:nvPr/>
        </p:nvPicPr>
        <p:blipFill rotWithShape="1">
          <a:blip r:embed="rId4">
            <a:alphaModFix/>
          </a:blip>
          <a:srcRect b="0" l="0" r="0" t="0"/>
          <a:stretch/>
        </p:blipFill>
        <p:spPr>
          <a:xfrm>
            <a:off x="10540663" y="5026104"/>
            <a:ext cx="340162" cy="425291"/>
          </a:xfrm>
          <a:prstGeom prst="rect">
            <a:avLst/>
          </a:prstGeom>
          <a:noFill/>
          <a:ln>
            <a:noFill/>
          </a:ln>
        </p:spPr>
      </p:pic>
      <p:sp>
        <p:nvSpPr>
          <p:cNvPr id="447" name="Google Shape;447;p15"/>
          <p:cNvSpPr/>
          <p:nvPr/>
        </p:nvSpPr>
        <p:spPr>
          <a:xfrm>
            <a:off x="11192708" y="5057299"/>
            <a:ext cx="2651403" cy="1088708"/>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greift direkt in das klimatische Geschehen ein.</a:t>
            </a:r>
            <a:endParaRPr b="0" i="0" sz="1750" u="none" cap="none" strike="noStrike"/>
          </a:p>
        </p:txBody>
      </p:sp>
      <p:sp>
        <p:nvSpPr>
          <p:cNvPr id="448" name="Google Shape;448;p15"/>
          <p:cNvSpPr/>
          <p:nvPr/>
        </p:nvSpPr>
        <p:spPr>
          <a:xfrm>
            <a:off x="6783705" y="6599634"/>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9" name="Google Shape;449;p15"/>
          <p:cNvPicPr preferRelativeResize="0"/>
          <p:nvPr/>
        </p:nvPicPr>
        <p:blipFill rotWithShape="1">
          <a:blip r:embed="rId5">
            <a:alphaModFix/>
          </a:blip>
          <a:srcRect b="0" l="0" r="0" t="0"/>
          <a:stretch/>
        </p:blipFill>
        <p:spPr>
          <a:xfrm>
            <a:off x="6868775" y="6642140"/>
            <a:ext cx="340162" cy="425291"/>
          </a:xfrm>
          <a:prstGeom prst="rect">
            <a:avLst/>
          </a:prstGeom>
          <a:noFill/>
          <a:ln>
            <a:noFill/>
          </a:ln>
        </p:spPr>
      </p:pic>
      <p:sp>
        <p:nvSpPr>
          <p:cNvPr id="450" name="Google Shape;450;p15"/>
          <p:cNvSpPr/>
          <p:nvPr/>
        </p:nvSpPr>
        <p:spPr>
          <a:xfrm>
            <a:off x="7520821" y="6673334"/>
            <a:ext cx="6323290"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verändert klimaschädliche Gase.</a:t>
            </a:r>
            <a:endParaRPr b="0" i="0" sz="1750" u="none" cap="none" strike="noStrike"/>
          </a:p>
        </p:txBody>
      </p:sp>
      <p:sp>
        <p:nvSpPr>
          <p:cNvPr id="451" name="Google Shape;451;p15"/>
          <p:cNvSpPr/>
          <p:nvPr/>
        </p:nvSpPr>
        <p:spPr>
          <a:xfrm>
            <a:off x="12957900" y="29475"/>
            <a:ext cx="1672500" cy="473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2"/>
          <p:cNvSpPr/>
          <p:nvPr/>
        </p:nvSpPr>
        <p:spPr>
          <a:xfrm>
            <a:off x="4290640" y="250803"/>
            <a:ext cx="56964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lang="en-US" sz="4450">
                <a:solidFill>
                  <a:srgbClr val="2187AB"/>
                </a:solidFill>
                <a:latin typeface="Oswald"/>
                <a:ea typeface="Oswald"/>
                <a:cs typeface="Oswald"/>
                <a:sym typeface="Oswald"/>
              </a:rPr>
              <a:t>Opšte informacije</a:t>
            </a:r>
            <a:endParaRPr b="0" i="0" sz="4450" u="none" cap="none" strike="noStrike"/>
          </a:p>
        </p:txBody>
      </p:sp>
      <p:sp>
        <p:nvSpPr>
          <p:cNvPr id="77" name="Google Shape;77;p2"/>
          <p:cNvSpPr/>
          <p:nvPr/>
        </p:nvSpPr>
        <p:spPr>
          <a:xfrm>
            <a:off x="793790" y="3501033"/>
            <a:ext cx="4158615" cy="74842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i="0" lang="en-US" sz="5850" u="none" cap="none" strike="noStrike">
                <a:solidFill>
                  <a:srgbClr val="000000"/>
                </a:solidFill>
                <a:latin typeface="Oswald"/>
                <a:ea typeface="Oswald"/>
                <a:cs typeface="Oswald"/>
                <a:sym typeface="Oswald"/>
              </a:rPr>
              <a:t>40</a:t>
            </a:r>
            <a:endParaRPr b="0" i="0" sz="5850" u="none" cap="none" strike="noStrike"/>
          </a:p>
        </p:txBody>
      </p:sp>
      <p:sp>
        <p:nvSpPr>
          <p:cNvPr id="78" name="Google Shape;78;p2"/>
          <p:cNvSpPr/>
          <p:nvPr/>
        </p:nvSpPr>
        <p:spPr>
          <a:xfrm>
            <a:off x="1455420" y="4532828"/>
            <a:ext cx="2835235" cy="35433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Minuta</a:t>
            </a:r>
            <a:endParaRPr b="0" i="0" sz="2200" u="none" cap="none" strike="noStrike"/>
          </a:p>
        </p:txBody>
      </p:sp>
      <p:sp>
        <p:nvSpPr>
          <p:cNvPr id="79" name="Google Shape;79;p2"/>
          <p:cNvSpPr/>
          <p:nvPr/>
        </p:nvSpPr>
        <p:spPr>
          <a:xfrm>
            <a:off x="793790" y="5023247"/>
            <a:ext cx="4158615" cy="362903"/>
          </a:xfrm>
          <a:prstGeom prst="rect">
            <a:avLst/>
          </a:prstGeom>
          <a:noFill/>
          <a:ln>
            <a:noFill/>
          </a:ln>
        </p:spPr>
        <p:txBody>
          <a:bodyPr anchorCtr="0" anchor="t" bIns="0" lIns="0" spcFirstLastPara="1" rIns="0" wrap="square" tIns="0">
            <a:noAutofit/>
          </a:bodyPr>
          <a:lstStyle/>
          <a:p>
            <a:pPr indent="0" lvl="0" marL="0" marR="0" rtl="0" algn="ctr">
              <a:lnSpc>
                <a:spcPct val="162857"/>
              </a:lnSpc>
              <a:spcBef>
                <a:spcPts val="0"/>
              </a:spcBef>
              <a:spcAft>
                <a:spcPts val="0"/>
              </a:spcAft>
              <a:buSzPts val="1750"/>
              <a:buFont typeface="Arial"/>
              <a:buNone/>
            </a:pPr>
            <a:r>
              <a:t/>
            </a:r>
            <a:endParaRPr b="0" i="0" sz="1750" u="none" cap="none" strike="noStrike"/>
          </a:p>
        </p:txBody>
      </p:sp>
      <p:sp>
        <p:nvSpPr>
          <p:cNvPr id="80" name="Google Shape;80;p2"/>
          <p:cNvSpPr/>
          <p:nvPr/>
        </p:nvSpPr>
        <p:spPr>
          <a:xfrm>
            <a:off x="5235893" y="3501033"/>
            <a:ext cx="4158615" cy="74842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i="0" lang="en-US" sz="5850" u="none" cap="none" strike="noStrike">
                <a:solidFill>
                  <a:srgbClr val="000000"/>
                </a:solidFill>
                <a:latin typeface="Oswald"/>
                <a:ea typeface="Oswald"/>
                <a:cs typeface="Oswald"/>
                <a:sym typeface="Oswald"/>
              </a:rPr>
              <a:t>4</a:t>
            </a:r>
            <a:endParaRPr b="0" i="0" sz="5850" u="none" cap="none" strike="noStrike"/>
          </a:p>
        </p:txBody>
      </p:sp>
      <p:sp>
        <p:nvSpPr>
          <p:cNvPr id="81" name="Google Shape;81;p2"/>
          <p:cNvSpPr/>
          <p:nvPr/>
        </p:nvSpPr>
        <p:spPr>
          <a:xfrm>
            <a:off x="5897523" y="4532828"/>
            <a:ext cx="2835235" cy="35433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lang="en-US" sz="2200">
                <a:latin typeface="Oswald"/>
                <a:ea typeface="Oswald"/>
                <a:cs typeface="Oswald"/>
                <a:sym typeface="Oswald"/>
              </a:rPr>
              <a:t>Zadatka</a:t>
            </a:r>
            <a:endParaRPr b="0" i="0" sz="2200" u="none" cap="none" strike="noStrike"/>
          </a:p>
        </p:txBody>
      </p:sp>
      <p:sp>
        <p:nvSpPr>
          <p:cNvPr id="82" name="Google Shape;82;p2"/>
          <p:cNvSpPr/>
          <p:nvPr/>
        </p:nvSpPr>
        <p:spPr>
          <a:xfrm>
            <a:off x="5235893" y="5023247"/>
            <a:ext cx="4158615" cy="362903"/>
          </a:xfrm>
          <a:prstGeom prst="rect">
            <a:avLst/>
          </a:prstGeom>
          <a:noFill/>
          <a:ln>
            <a:noFill/>
          </a:ln>
        </p:spPr>
        <p:txBody>
          <a:bodyPr anchorCtr="0" anchor="t" bIns="0" lIns="0" spcFirstLastPara="1" rIns="0" wrap="square" tIns="0">
            <a:noAutofit/>
          </a:bodyPr>
          <a:lstStyle/>
          <a:p>
            <a:pPr indent="0" lvl="0" marL="0" marR="0" rtl="0" algn="ctr">
              <a:lnSpc>
                <a:spcPct val="162857"/>
              </a:lnSpc>
              <a:spcBef>
                <a:spcPts val="0"/>
              </a:spcBef>
              <a:spcAft>
                <a:spcPts val="0"/>
              </a:spcAft>
              <a:buSzPts val="1750"/>
              <a:buFont typeface="Arial"/>
              <a:buNone/>
            </a:pPr>
            <a:r>
              <a:t/>
            </a:r>
            <a:endParaRPr b="0" i="0" sz="1750" u="none" cap="none" strike="noStrike"/>
          </a:p>
        </p:txBody>
      </p:sp>
      <p:sp>
        <p:nvSpPr>
          <p:cNvPr id="83" name="Google Shape;83;p2"/>
          <p:cNvSpPr/>
          <p:nvPr/>
        </p:nvSpPr>
        <p:spPr>
          <a:xfrm>
            <a:off x="9677995" y="3501033"/>
            <a:ext cx="4158615" cy="74842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i="0" lang="en-US" sz="5850" u="none" cap="none" strike="noStrike">
                <a:solidFill>
                  <a:srgbClr val="000000"/>
                </a:solidFill>
                <a:latin typeface="Oswald"/>
                <a:ea typeface="Oswald"/>
                <a:cs typeface="Oswald"/>
                <a:sym typeface="Oswald"/>
              </a:rPr>
              <a:t>30</a:t>
            </a:r>
            <a:endParaRPr b="0" i="0" sz="5850" u="none" cap="none" strike="noStrike"/>
          </a:p>
        </p:txBody>
      </p:sp>
      <p:sp>
        <p:nvSpPr>
          <p:cNvPr id="84" name="Google Shape;84;p2"/>
          <p:cNvSpPr/>
          <p:nvPr/>
        </p:nvSpPr>
        <p:spPr>
          <a:xfrm>
            <a:off x="10339626" y="4532828"/>
            <a:ext cx="2835235" cy="35433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Pitanja</a:t>
            </a:r>
            <a:endParaRPr b="0" i="0" sz="2200" u="none" cap="none" strike="noStrike"/>
          </a:p>
        </p:txBody>
      </p:sp>
      <p:sp>
        <p:nvSpPr>
          <p:cNvPr id="85" name="Google Shape;85;p2"/>
          <p:cNvSpPr/>
          <p:nvPr/>
        </p:nvSpPr>
        <p:spPr>
          <a:xfrm>
            <a:off x="9677995" y="5023247"/>
            <a:ext cx="4158615" cy="362903"/>
          </a:xfrm>
          <a:prstGeom prst="rect">
            <a:avLst/>
          </a:prstGeom>
          <a:noFill/>
          <a:ln>
            <a:noFill/>
          </a:ln>
        </p:spPr>
        <p:txBody>
          <a:bodyPr anchorCtr="0" anchor="t" bIns="0" lIns="0" spcFirstLastPara="1" rIns="0" wrap="square" tIns="0">
            <a:noAutofit/>
          </a:bodyPr>
          <a:lstStyle/>
          <a:p>
            <a:pPr indent="0" lvl="0" marL="0" marR="0" rtl="0" algn="ctr">
              <a:lnSpc>
                <a:spcPct val="162857"/>
              </a:lnSpc>
              <a:spcBef>
                <a:spcPts val="0"/>
              </a:spcBef>
              <a:spcAft>
                <a:spcPts val="0"/>
              </a:spcAft>
              <a:buSzPts val="1750"/>
              <a:buFont typeface="Arial"/>
              <a:buNone/>
            </a:pPr>
            <a:r>
              <a:t/>
            </a:r>
            <a:endParaRPr b="0" i="0" sz="1750" u="none" cap="none" strike="noStrike"/>
          </a:p>
        </p:txBody>
      </p:sp>
      <p:sp>
        <p:nvSpPr>
          <p:cNvPr id="86" name="Google Shape;86;p2"/>
          <p:cNvSpPr/>
          <p:nvPr/>
        </p:nvSpPr>
        <p:spPr>
          <a:xfrm>
            <a:off x="793790" y="5641300"/>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87" name="Google Shape;87;p2"/>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3"/>
          <p:cNvSpPr/>
          <p:nvPr/>
        </p:nvSpPr>
        <p:spPr>
          <a:xfrm>
            <a:off x="756409" y="427362"/>
            <a:ext cx="5348700" cy="6684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4200"/>
              <a:buFont typeface="Oswald"/>
              <a:buNone/>
            </a:pPr>
            <a:r>
              <a:rPr b="1" i="0" lang="en-US" sz="4200" u="none" cap="none" strike="noStrike">
                <a:solidFill>
                  <a:srgbClr val="2187AB"/>
                </a:solidFill>
                <a:latin typeface="Oswald"/>
                <a:ea typeface="Oswald"/>
                <a:cs typeface="Oswald"/>
                <a:sym typeface="Oswald"/>
              </a:rPr>
              <a:t>Računanje poena</a:t>
            </a:r>
            <a:endParaRPr b="0" i="0" sz="4200" u="none" cap="none" strike="noStrike"/>
          </a:p>
        </p:txBody>
      </p:sp>
      <p:sp>
        <p:nvSpPr>
          <p:cNvPr id="94" name="Google Shape;94;p3"/>
          <p:cNvSpPr/>
          <p:nvPr/>
        </p:nvSpPr>
        <p:spPr>
          <a:xfrm>
            <a:off x="748809" y="1203064"/>
            <a:ext cx="13132800" cy="5138400"/>
          </a:xfrm>
          <a:prstGeom prst="roundRect">
            <a:avLst>
              <a:gd fmla="val 178" name="adj"/>
            </a:avLst>
          </a:prstGeom>
          <a:noFill/>
          <a:ln cap="flat" cmpd="sng" w="9525">
            <a:solidFill>
              <a:srgbClr val="000000">
                <a:alpha val="784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756429" y="1210684"/>
            <a:ext cx="13117500" cy="1093500"/>
          </a:xfrm>
          <a:prstGeom prst="rect">
            <a:avLst/>
          </a:prstGeom>
          <a:solidFill>
            <a:srgbClr val="FFFFFF">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971337" y="1346653"/>
            <a:ext cx="762000" cy="821400"/>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000000"/>
              </a:buClr>
              <a:buSzPts val="1300"/>
              <a:buFont typeface="Roboto"/>
              <a:buNone/>
            </a:pPr>
            <a:r>
              <a:rPr b="0" i="0" lang="en-US" sz="1300" u="none" cap="none" strike="noStrike">
                <a:solidFill>
                  <a:srgbClr val="000000"/>
                </a:solidFill>
                <a:latin typeface="Roboto"/>
                <a:ea typeface="Roboto"/>
                <a:cs typeface="Roboto"/>
                <a:sym typeface="Roboto"/>
              </a:rPr>
              <a:t>Broj tačnih odgovora</a:t>
            </a:r>
            <a:endParaRPr b="0" i="0" sz="1300" u="none" cap="none" strike="noStrike"/>
          </a:p>
        </p:txBody>
      </p:sp>
      <p:sp>
        <p:nvSpPr>
          <p:cNvPr id="97" name="Google Shape;97;p3"/>
          <p:cNvSpPr/>
          <p:nvPr/>
        </p:nvSpPr>
        <p:spPr>
          <a:xfrm>
            <a:off x="2168748" y="134665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30</a:t>
            </a:r>
            <a:endParaRPr b="0" i="0" sz="1650" u="none" cap="none" strike="noStrike"/>
          </a:p>
        </p:txBody>
      </p:sp>
      <p:sp>
        <p:nvSpPr>
          <p:cNvPr id="98" name="Google Shape;98;p3"/>
          <p:cNvSpPr/>
          <p:nvPr/>
        </p:nvSpPr>
        <p:spPr>
          <a:xfrm>
            <a:off x="3361040" y="134665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29</a:t>
            </a:r>
            <a:endParaRPr b="0" i="0" sz="1650" u="none" cap="none" strike="noStrike"/>
          </a:p>
        </p:txBody>
      </p:sp>
      <p:sp>
        <p:nvSpPr>
          <p:cNvPr id="99" name="Google Shape;99;p3"/>
          <p:cNvSpPr/>
          <p:nvPr/>
        </p:nvSpPr>
        <p:spPr>
          <a:xfrm>
            <a:off x="4553332" y="134665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28</a:t>
            </a:r>
            <a:endParaRPr b="0" i="0" sz="1650" u="none" cap="none" strike="noStrike"/>
          </a:p>
        </p:txBody>
      </p:sp>
      <p:sp>
        <p:nvSpPr>
          <p:cNvPr id="100" name="Google Shape;100;p3"/>
          <p:cNvSpPr/>
          <p:nvPr/>
        </p:nvSpPr>
        <p:spPr>
          <a:xfrm>
            <a:off x="5745624" y="134665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27</a:t>
            </a:r>
            <a:endParaRPr b="0" i="0" sz="1650" u="none" cap="none" strike="noStrike"/>
          </a:p>
        </p:txBody>
      </p:sp>
      <p:sp>
        <p:nvSpPr>
          <p:cNvPr id="101" name="Google Shape;101;p3"/>
          <p:cNvSpPr/>
          <p:nvPr/>
        </p:nvSpPr>
        <p:spPr>
          <a:xfrm>
            <a:off x="6937916" y="134665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26</a:t>
            </a:r>
            <a:endParaRPr b="0" i="0" sz="1650" u="none" cap="none" strike="noStrike"/>
          </a:p>
        </p:txBody>
      </p:sp>
      <p:sp>
        <p:nvSpPr>
          <p:cNvPr id="102" name="Google Shape;102;p3"/>
          <p:cNvSpPr/>
          <p:nvPr/>
        </p:nvSpPr>
        <p:spPr>
          <a:xfrm>
            <a:off x="8130208" y="134665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25</a:t>
            </a:r>
            <a:endParaRPr b="0" i="0" sz="1650" u="none" cap="none" strike="noStrike"/>
          </a:p>
        </p:txBody>
      </p:sp>
      <p:sp>
        <p:nvSpPr>
          <p:cNvPr id="103" name="Google Shape;103;p3"/>
          <p:cNvSpPr/>
          <p:nvPr/>
        </p:nvSpPr>
        <p:spPr>
          <a:xfrm>
            <a:off x="9322500" y="134665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24</a:t>
            </a:r>
            <a:endParaRPr b="0" i="0" sz="1650" u="none" cap="none" strike="noStrike"/>
          </a:p>
        </p:txBody>
      </p:sp>
      <p:sp>
        <p:nvSpPr>
          <p:cNvPr id="104" name="Google Shape;104;p3"/>
          <p:cNvSpPr/>
          <p:nvPr/>
        </p:nvSpPr>
        <p:spPr>
          <a:xfrm>
            <a:off x="10514792" y="134665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23</a:t>
            </a:r>
            <a:endParaRPr b="0" i="0" sz="1650" u="none" cap="none" strike="noStrike"/>
          </a:p>
        </p:txBody>
      </p:sp>
      <p:sp>
        <p:nvSpPr>
          <p:cNvPr id="105" name="Google Shape;105;p3"/>
          <p:cNvSpPr/>
          <p:nvPr/>
        </p:nvSpPr>
        <p:spPr>
          <a:xfrm>
            <a:off x="11707083" y="134665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22</a:t>
            </a:r>
            <a:endParaRPr b="0" i="0" sz="1650" u="none" cap="none" strike="noStrike"/>
          </a:p>
        </p:txBody>
      </p:sp>
      <p:sp>
        <p:nvSpPr>
          <p:cNvPr id="106" name="Google Shape;106;p3"/>
          <p:cNvSpPr/>
          <p:nvPr/>
        </p:nvSpPr>
        <p:spPr>
          <a:xfrm>
            <a:off x="12899375" y="1346653"/>
            <a:ext cx="7608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21</a:t>
            </a:r>
            <a:endParaRPr b="0" i="0" sz="1650" u="none" cap="none" strike="noStrike"/>
          </a:p>
        </p:txBody>
      </p:sp>
      <p:sp>
        <p:nvSpPr>
          <p:cNvPr id="107" name="Google Shape;107;p3"/>
          <p:cNvSpPr/>
          <p:nvPr/>
        </p:nvSpPr>
        <p:spPr>
          <a:xfrm>
            <a:off x="756429" y="2304154"/>
            <a:ext cx="13117500" cy="614100"/>
          </a:xfrm>
          <a:prstGeom prst="rect">
            <a:avLst/>
          </a:prstGeom>
          <a:solidFill>
            <a:srgbClr val="000000">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
          <p:cNvSpPr/>
          <p:nvPr/>
        </p:nvSpPr>
        <p:spPr>
          <a:xfrm>
            <a:off x="971337" y="2440123"/>
            <a:ext cx="762000" cy="273900"/>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000000"/>
              </a:buClr>
              <a:buSzPts val="1300"/>
              <a:buFont typeface="Roboto"/>
              <a:buNone/>
            </a:pPr>
            <a:r>
              <a:rPr b="0" i="0" lang="en-US" sz="1300" u="none" cap="none" strike="noStrike">
                <a:solidFill>
                  <a:srgbClr val="000000"/>
                </a:solidFill>
                <a:latin typeface="Roboto"/>
                <a:ea typeface="Roboto"/>
                <a:cs typeface="Roboto"/>
                <a:sym typeface="Roboto"/>
              </a:rPr>
              <a:t>Poeni</a:t>
            </a:r>
            <a:endParaRPr b="0" i="0" sz="1300" u="none" cap="none" strike="noStrike"/>
          </a:p>
        </p:txBody>
      </p:sp>
      <p:sp>
        <p:nvSpPr>
          <p:cNvPr id="109" name="Google Shape;109;p3"/>
          <p:cNvSpPr/>
          <p:nvPr/>
        </p:nvSpPr>
        <p:spPr>
          <a:xfrm>
            <a:off x="2168748" y="244012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100</a:t>
            </a:r>
            <a:endParaRPr b="0" i="0" sz="1650" u="none" cap="none" strike="noStrike"/>
          </a:p>
        </p:txBody>
      </p:sp>
      <p:sp>
        <p:nvSpPr>
          <p:cNvPr id="110" name="Google Shape;110;p3"/>
          <p:cNvSpPr/>
          <p:nvPr/>
        </p:nvSpPr>
        <p:spPr>
          <a:xfrm>
            <a:off x="3361040" y="244012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97</a:t>
            </a:r>
            <a:endParaRPr b="0" i="0" sz="1650" u="none" cap="none" strike="noStrike"/>
          </a:p>
        </p:txBody>
      </p:sp>
      <p:sp>
        <p:nvSpPr>
          <p:cNvPr id="111" name="Google Shape;111;p3"/>
          <p:cNvSpPr/>
          <p:nvPr/>
        </p:nvSpPr>
        <p:spPr>
          <a:xfrm>
            <a:off x="4553332" y="244012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93</a:t>
            </a:r>
            <a:endParaRPr b="0" i="0" sz="1650" u="none" cap="none" strike="noStrike"/>
          </a:p>
        </p:txBody>
      </p:sp>
      <p:sp>
        <p:nvSpPr>
          <p:cNvPr id="112" name="Google Shape;112;p3"/>
          <p:cNvSpPr/>
          <p:nvPr/>
        </p:nvSpPr>
        <p:spPr>
          <a:xfrm>
            <a:off x="5745624" y="244012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90</a:t>
            </a:r>
            <a:endParaRPr b="0" i="0" sz="1650" u="none" cap="none" strike="noStrike"/>
          </a:p>
        </p:txBody>
      </p:sp>
      <p:sp>
        <p:nvSpPr>
          <p:cNvPr id="113" name="Google Shape;113;p3"/>
          <p:cNvSpPr/>
          <p:nvPr/>
        </p:nvSpPr>
        <p:spPr>
          <a:xfrm>
            <a:off x="6937916" y="244012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87</a:t>
            </a:r>
            <a:endParaRPr b="0" i="0" sz="1650" u="none" cap="none" strike="noStrike"/>
          </a:p>
        </p:txBody>
      </p:sp>
      <p:sp>
        <p:nvSpPr>
          <p:cNvPr id="114" name="Google Shape;114;p3"/>
          <p:cNvSpPr/>
          <p:nvPr/>
        </p:nvSpPr>
        <p:spPr>
          <a:xfrm>
            <a:off x="8130208" y="244012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83</a:t>
            </a:r>
            <a:endParaRPr b="0" i="0" sz="1650" u="none" cap="none" strike="noStrike"/>
          </a:p>
        </p:txBody>
      </p:sp>
      <p:sp>
        <p:nvSpPr>
          <p:cNvPr id="115" name="Google Shape;115;p3"/>
          <p:cNvSpPr/>
          <p:nvPr/>
        </p:nvSpPr>
        <p:spPr>
          <a:xfrm>
            <a:off x="9322500" y="244012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80</a:t>
            </a:r>
            <a:endParaRPr b="0" i="0" sz="1650" u="none" cap="none" strike="noStrike"/>
          </a:p>
        </p:txBody>
      </p:sp>
      <p:sp>
        <p:nvSpPr>
          <p:cNvPr id="116" name="Google Shape;116;p3"/>
          <p:cNvSpPr/>
          <p:nvPr/>
        </p:nvSpPr>
        <p:spPr>
          <a:xfrm>
            <a:off x="10514792" y="244012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77</a:t>
            </a:r>
            <a:endParaRPr b="0" i="0" sz="1650" u="none" cap="none" strike="noStrike"/>
          </a:p>
        </p:txBody>
      </p:sp>
      <p:sp>
        <p:nvSpPr>
          <p:cNvPr id="117" name="Google Shape;117;p3"/>
          <p:cNvSpPr/>
          <p:nvPr/>
        </p:nvSpPr>
        <p:spPr>
          <a:xfrm>
            <a:off x="11707083" y="2440123"/>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73</a:t>
            </a:r>
            <a:endParaRPr b="0" i="0" sz="1650" u="none" cap="none" strike="noStrike"/>
          </a:p>
        </p:txBody>
      </p:sp>
      <p:sp>
        <p:nvSpPr>
          <p:cNvPr id="118" name="Google Shape;118;p3"/>
          <p:cNvSpPr/>
          <p:nvPr/>
        </p:nvSpPr>
        <p:spPr>
          <a:xfrm>
            <a:off x="12899375" y="2440123"/>
            <a:ext cx="7608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70</a:t>
            </a:r>
            <a:endParaRPr b="0" i="0" sz="1650" u="none" cap="none" strike="noStrike"/>
          </a:p>
        </p:txBody>
      </p:sp>
      <p:sp>
        <p:nvSpPr>
          <p:cNvPr id="119" name="Google Shape;119;p3"/>
          <p:cNvSpPr/>
          <p:nvPr/>
        </p:nvSpPr>
        <p:spPr>
          <a:xfrm>
            <a:off x="756429" y="2918397"/>
            <a:ext cx="13117500" cy="1093500"/>
          </a:xfrm>
          <a:prstGeom prst="rect">
            <a:avLst/>
          </a:prstGeom>
          <a:solidFill>
            <a:srgbClr val="FFFFFF">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3"/>
          <p:cNvSpPr/>
          <p:nvPr/>
        </p:nvSpPr>
        <p:spPr>
          <a:xfrm>
            <a:off x="971337" y="3054367"/>
            <a:ext cx="762000" cy="821400"/>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000000"/>
              </a:buClr>
              <a:buSzPts val="1300"/>
              <a:buFont typeface="Roboto"/>
              <a:buNone/>
            </a:pPr>
            <a:r>
              <a:rPr b="0" i="0" lang="en-US" sz="1300" u="none" cap="none" strike="noStrike">
                <a:solidFill>
                  <a:srgbClr val="000000"/>
                </a:solidFill>
                <a:latin typeface="Roboto"/>
                <a:ea typeface="Roboto"/>
                <a:cs typeface="Roboto"/>
                <a:sym typeface="Roboto"/>
              </a:rPr>
              <a:t>Broj tačnih odgovora</a:t>
            </a:r>
            <a:endParaRPr b="0" i="0" sz="1300" u="none" cap="none" strike="noStrike"/>
          </a:p>
        </p:txBody>
      </p:sp>
      <p:sp>
        <p:nvSpPr>
          <p:cNvPr id="121" name="Google Shape;121;p3"/>
          <p:cNvSpPr/>
          <p:nvPr/>
        </p:nvSpPr>
        <p:spPr>
          <a:xfrm>
            <a:off x="2168748" y="305436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20</a:t>
            </a:r>
            <a:endParaRPr b="0" i="0" sz="1650" u="none" cap="none" strike="noStrike"/>
          </a:p>
        </p:txBody>
      </p:sp>
      <p:sp>
        <p:nvSpPr>
          <p:cNvPr id="122" name="Google Shape;122;p3"/>
          <p:cNvSpPr/>
          <p:nvPr/>
        </p:nvSpPr>
        <p:spPr>
          <a:xfrm>
            <a:off x="3361040" y="305436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19</a:t>
            </a:r>
            <a:endParaRPr b="0" i="0" sz="1650" u="none" cap="none" strike="noStrike"/>
          </a:p>
        </p:txBody>
      </p:sp>
      <p:sp>
        <p:nvSpPr>
          <p:cNvPr id="123" name="Google Shape;123;p3"/>
          <p:cNvSpPr/>
          <p:nvPr/>
        </p:nvSpPr>
        <p:spPr>
          <a:xfrm>
            <a:off x="4553332" y="305436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18</a:t>
            </a:r>
            <a:endParaRPr b="0" i="0" sz="1650" u="none" cap="none" strike="noStrike"/>
          </a:p>
        </p:txBody>
      </p:sp>
      <p:sp>
        <p:nvSpPr>
          <p:cNvPr id="124" name="Google Shape;124;p3"/>
          <p:cNvSpPr/>
          <p:nvPr/>
        </p:nvSpPr>
        <p:spPr>
          <a:xfrm>
            <a:off x="5745624" y="305436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17</a:t>
            </a:r>
            <a:endParaRPr b="0" i="0" sz="1650" u="none" cap="none" strike="noStrike"/>
          </a:p>
        </p:txBody>
      </p:sp>
      <p:sp>
        <p:nvSpPr>
          <p:cNvPr id="125" name="Google Shape;125;p3"/>
          <p:cNvSpPr/>
          <p:nvPr/>
        </p:nvSpPr>
        <p:spPr>
          <a:xfrm>
            <a:off x="6937916" y="305436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16</a:t>
            </a:r>
            <a:endParaRPr b="0" i="0" sz="1650" u="none" cap="none" strike="noStrike"/>
          </a:p>
        </p:txBody>
      </p:sp>
      <p:sp>
        <p:nvSpPr>
          <p:cNvPr id="126" name="Google Shape;126;p3"/>
          <p:cNvSpPr/>
          <p:nvPr/>
        </p:nvSpPr>
        <p:spPr>
          <a:xfrm>
            <a:off x="8130208" y="305436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15</a:t>
            </a:r>
            <a:endParaRPr b="0" i="0" sz="1650" u="none" cap="none" strike="noStrike"/>
          </a:p>
        </p:txBody>
      </p:sp>
      <p:sp>
        <p:nvSpPr>
          <p:cNvPr id="127" name="Google Shape;127;p3"/>
          <p:cNvSpPr/>
          <p:nvPr/>
        </p:nvSpPr>
        <p:spPr>
          <a:xfrm>
            <a:off x="9322500" y="305436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14</a:t>
            </a:r>
            <a:endParaRPr b="0" i="0" sz="1650" u="none" cap="none" strike="noStrike"/>
          </a:p>
        </p:txBody>
      </p:sp>
      <p:sp>
        <p:nvSpPr>
          <p:cNvPr id="128" name="Google Shape;128;p3"/>
          <p:cNvSpPr/>
          <p:nvPr/>
        </p:nvSpPr>
        <p:spPr>
          <a:xfrm>
            <a:off x="10514792" y="305436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13</a:t>
            </a:r>
            <a:endParaRPr b="0" i="0" sz="1650" u="none" cap="none" strike="noStrike"/>
          </a:p>
        </p:txBody>
      </p:sp>
      <p:sp>
        <p:nvSpPr>
          <p:cNvPr id="129" name="Google Shape;129;p3"/>
          <p:cNvSpPr/>
          <p:nvPr/>
        </p:nvSpPr>
        <p:spPr>
          <a:xfrm>
            <a:off x="11707083" y="305436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12</a:t>
            </a:r>
            <a:endParaRPr b="0" i="0" sz="1650" u="none" cap="none" strike="noStrike"/>
          </a:p>
        </p:txBody>
      </p:sp>
      <p:sp>
        <p:nvSpPr>
          <p:cNvPr id="130" name="Google Shape;130;p3"/>
          <p:cNvSpPr/>
          <p:nvPr/>
        </p:nvSpPr>
        <p:spPr>
          <a:xfrm>
            <a:off x="12899375" y="3054367"/>
            <a:ext cx="7608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11</a:t>
            </a:r>
            <a:endParaRPr b="0" i="0" sz="1650" u="none" cap="none" strike="noStrike"/>
          </a:p>
        </p:txBody>
      </p:sp>
      <p:sp>
        <p:nvSpPr>
          <p:cNvPr id="131" name="Google Shape;131;p3"/>
          <p:cNvSpPr/>
          <p:nvPr/>
        </p:nvSpPr>
        <p:spPr>
          <a:xfrm>
            <a:off x="756429" y="4011868"/>
            <a:ext cx="13117500" cy="614100"/>
          </a:xfrm>
          <a:prstGeom prst="rect">
            <a:avLst/>
          </a:prstGeom>
          <a:solidFill>
            <a:srgbClr val="000000">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
          <p:cNvSpPr/>
          <p:nvPr/>
        </p:nvSpPr>
        <p:spPr>
          <a:xfrm>
            <a:off x="971337" y="4147837"/>
            <a:ext cx="762000" cy="273900"/>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000000"/>
              </a:buClr>
              <a:buSzPts val="1300"/>
              <a:buFont typeface="Roboto"/>
              <a:buNone/>
            </a:pPr>
            <a:r>
              <a:rPr b="0" i="0" lang="en-US" sz="1300" u="none" cap="none" strike="noStrike">
                <a:solidFill>
                  <a:srgbClr val="000000"/>
                </a:solidFill>
                <a:latin typeface="Roboto"/>
                <a:ea typeface="Roboto"/>
                <a:cs typeface="Roboto"/>
                <a:sym typeface="Roboto"/>
              </a:rPr>
              <a:t>Poeni</a:t>
            </a:r>
            <a:endParaRPr b="0" i="0" sz="1300" u="none" cap="none" strike="noStrike"/>
          </a:p>
        </p:txBody>
      </p:sp>
      <p:sp>
        <p:nvSpPr>
          <p:cNvPr id="133" name="Google Shape;133;p3"/>
          <p:cNvSpPr/>
          <p:nvPr/>
        </p:nvSpPr>
        <p:spPr>
          <a:xfrm>
            <a:off x="2168748" y="414783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67</a:t>
            </a:r>
            <a:endParaRPr b="0" i="0" sz="1650" u="none" cap="none" strike="noStrike"/>
          </a:p>
        </p:txBody>
      </p:sp>
      <p:sp>
        <p:nvSpPr>
          <p:cNvPr id="134" name="Google Shape;134;p3"/>
          <p:cNvSpPr/>
          <p:nvPr/>
        </p:nvSpPr>
        <p:spPr>
          <a:xfrm>
            <a:off x="3361040" y="414783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63</a:t>
            </a:r>
            <a:endParaRPr b="0" i="0" sz="1650" u="none" cap="none" strike="noStrike"/>
          </a:p>
        </p:txBody>
      </p:sp>
      <p:sp>
        <p:nvSpPr>
          <p:cNvPr id="135" name="Google Shape;135;p3"/>
          <p:cNvSpPr/>
          <p:nvPr/>
        </p:nvSpPr>
        <p:spPr>
          <a:xfrm>
            <a:off x="4553332" y="414783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60</a:t>
            </a:r>
            <a:endParaRPr b="0" i="0" sz="1650" u="none" cap="none" strike="noStrike"/>
          </a:p>
        </p:txBody>
      </p:sp>
      <p:sp>
        <p:nvSpPr>
          <p:cNvPr id="136" name="Google Shape;136;p3"/>
          <p:cNvSpPr/>
          <p:nvPr/>
        </p:nvSpPr>
        <p:spPr>
          <a:xfrm>
            <a:off x="5745624" y="414783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57</a:t>
            </a:r>
            <a:endParaRPr b="0" i="0" sz="1650" u="none" cap="none" strike="noStrike"/>
          </a:p>
        </p:txBody>
      </p:sp>
      <p:sp>
        <p:nvSpPr>
          <p:cNvPr id="137" name="Google Shape;137;p3"/>
          <p:cNvSpPr/>
          <p:nvPr/>
        </p:nvSpPr>
        <p:spPr>
          <a:xfrm>
            <a:off x="6937916" y="414783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53</a:t>
            </a:r>
            <a:endParaRPr b="0" i="0" sz="1650" u="none" cap="none" strike="noStrike"/>
          </a:p>
        </p:txBody>
      </p:sp>
      <p:sp>
        <p:nvSpPr>
          <p:cNvPr id="138" name="Google Shape;138;p3"/>
          <p:cNvSpPr/>
          <p:nvPr/>
        </p:nvSpPr>
        <p:spPr>
          <a:xfrm>
            <a:off x="8130208" y="414783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50</a:t>
            </a:r>
            <a:endParaRPr b="0" i="0" sz="1650" u="none" cap="none" strike="noStrike"/>
          </a:p>
        </p:txBody>
      </p:sp>
      <p:sp>
        <p:nvSpPr>
          <p:cNvPr id="139" name="Google Shape;139;p3"/>
          <p:cNvSpPr/>
          <p:nvPr/>
        </p:nvSpPr>
        <p:spPr>
          <a:xfrm>
            <a:off x="9322500" y="414783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47</a:t>
            </a:r>
            <a:endParaRPr b="0" i="0" sz="1650" u="none" cap="none" strike="noStrike"/>
          </a:p>
        </p:txBody>
      </p:sp>
      <p:sp>
        <p:nvSpPr>
          <p:cNvPr id="140" name="Google Shape;140;p3"/>
          <p:cNvSpPr/>
          <p:nvPr/>
        </p:nvSpPr>
        <p:spPr>
          <a:xfrm>
            <a:off x="10514792" y="414783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43</a:t>
            </a:r>
            <a:endParaRPr b="0" i="0" sz="1650" u="none" cap="none" strike="noStrike"/>
          </a:p>
        </p:txBody>
      </p:sp>
      <p:sp>
        <p:nvSpPr>
          <p:cNvPr id="141" name="Google Shape;141;p3"/>
          <p:cNvSpPr/>
          <p:nvPr/>
        </p:nvSpPr>
        <p:spPr>
          <a:xfrm>
            <a:off x="11707083" y="4147837"/>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40</a:t>
            </a:r>
            <a:endParaRPr b="0" i="0" sz="1650" u="none" cap="none" strike="noStrike"/>
          </a:p>
        </p:txBody>
      </p:sp>
      <p:sp>
        <p:nvSpPr>
          <p:cNvPr id="142" name="Google Shape;142;p3"/>
          <p:cNvSpPr/>
          <p:nvPr/>
        </p:nvSpPr>
        <p:spPr>
          <a:xfrm>
            <a:off x="12899375" y="4147837"/>
            <a:ext cx="7608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37</a:t>
            </a:r>
            <a:endParaRPr b="0" i="0" sz="1650" u="none" cap="none" strike="noStrike"/>
          </a:p>
        </p:txBody>
      </p:sp>
      <p:sp>
        <p:nvSpPr>
          <p:cNvPr id="143" name="Google Shape;143;p3"/>
          <p:cNvSpPr/>
          <p:nvPr/>
        </p:nvSpPr>
        <p:spPr>
          <a:xfrm>
            <a:off x="756429" y="4626111"/>
            <a:ext cx="13117500" cy="1093500"/>
          </a:xfrm>
          <a:prstGeom prst="rect">
            <a:avLst/>
          </a:prstGeom>
          <a:solidFill>
            <a:srgbClr val="FFFFFF">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
          <p:cNvSpPr/>
          <p:nvPr/>
        </p:nvSpPr>
        <p:spPr>
          <a:xfrm>
            <a:off x="971337" y="4762080"/>
            <a:ext cx="762000" cy="821400"/>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000000"/>
              </a:buClr>
              <a:buSzPts val="1300"/>
              <a:buFont typeface="Roboto"/>
              <a:buNone/>
            </a:pPr>
            <a:r>
              <a:rPr b="0" i="0" lang="en-US" sz="1300" u="none" cap="none" strike="noStrike">
                <a:solidFill>
                  <a:srgbClr val="000000"/>
                </a:solidFill>
                <a:latin typeface="Roboto"/>
                <a:ea typeface="Roboto"/>
                <a:cs typeface="Roboto"/>
                <a:sym typeface="Roboto"/>
              </a:rPr>
              <a:t>Broj tačnih odgovora</a:t>
            </a:r>
            <a:endParaRPr b="0" i="0" sz="1300" u="none" cap="none" strike="noStrike"/>
          </a:p>
        </p:txBody>
      </p:sp>
      <p:sp>
        <p:nvSpPr>
          <p:cNvPr id="145" name="Google Shape;145;p3"/>
          <p:cNvSpPr/>
          <p:nvPr/>
        </p:nvSpPr>
        <p:spPr>
          <a:xfrm>
            <a:off x="2168748" y="476208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10</a:t>
            </a:r>
            <a:endParaRPr b="0" i="0" sz="1650" u="none" cap="none" strike="noStrike"/>
          </a:p>
        </p:txBody>
      </p:sp>
      <p:sp>
        <p:nvSpPr>
          <p:cNvPr id="146" name="Google Shape;146;p3"/>
          <p:cNvSpPr/>
          <p:nvPr/>
        </p:nvSpPr>
        <p:spPr>
          <a:xfrm>
            <a:off x="3361040" y="476208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9</a:t>
            </a:r>
            <a:endParaRPr b="0" i="0" sz="1650" u="none" cap="none" strike="noStrike"/>
          </a:p>
        </p:txBody>
      </p:sp>
      <p:sp>
        <p:nvSpPr>
          <p:cNvPr id="147" name="Google Shape;147;p3"/>
          <p:cNvSpPr/>
          <p:nvPr/>
        </p:nvSpPr>
        <p:spPr>
          <a:xfrm>
            <a:off x="4553332" y="476208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8</a:t>
            </a:r>
            <a:endParaRPr b="0" i="0" sz="1650" u="none" cap="none" strike="noStrike"/>
          </a:p>
        </p:txBody>
      </p:sp>
      <p:sp>
        <p:nvSpPr>
          <p:cNvPr id="148" name="Google Shape;148;p3"/>
          <p:cNvSpPr/>
          <p:nvPr/>
        </p:nvSpPr>
        <p:spPr>
          <a:xfrm>
            <a:off x="5745624" y="476208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7</a:t>
            </a:r>
            <a:endParaRPr b="0" i="0" sz="1650" u="none" cap="none" strike="noStrike"/>
          </a:p>
        </p:txBody>
      </p:sp>
      <p:sp>
        <p:nvSpPr>
          <p:cNvPr id="149" name="Google Shape;149;p3"/>
          <p:cNvSpPr/>
          <p:nvPr/>
        </p:nvSpPr>
        <p:spPr>
          <a:xfrm>
            <a:off x="6937916" y="476208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6</a:t>
            </a:r>
            <a:endParaRPr b="0" i="0" sz="1650" u="none" cap="none" strike="noStrike"/>
          </a:p>
        </p:txBody>
      </p:sp>
      <p:sp>
        <p:nvSpPr>
          <p:cNvPr id="150" name="Google Shape;150;p3"/>
          <p:cNvSpPr/>
          <p:nvPr/>
        </p:nvSpPr>
        <p:spPr>
          <a:xfrm>
            <a:off x="8130208" y="476208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5</a:t>
            </a:r>
            <a:endParaRPr b="0" i="0" sz="1650" u="none" cap="none" strike="noStrike"/>
          </a:p>
        </p:txBody>
      </p:sp>
      <p:sp>
        <p:nvSpPr>
          <p:cNvPr id="151" name="Google Shape;151;p3"/>
          <p:cNvSpPr/>
          <p:nvPr/>
        </p:nvSpPr>
        <p:spPr>
          <a:xfrm>
            <a:off x="9322500" y="476208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4</a:t>
            </a:r>
            <a:endParaRPr b="0" i="0" sz="1650" u="none" cap="none" strike="noStrike"/>
          </a:p>
        </p:txBody>
      </p:sp>
      <p:sp>
        <p:nvSpPr>
          <p:cNvPr id="152" name="Google Shape;152;p3"/>
          <p:cNvSpPr/>
          <p:nvPr/>
        </p:nvSpPr>
        <p:spPr>
          <a:xfrm>
            <a:off x="10514792" y="476208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3</a:t>
            </a:r>
            <a:endParaRPr b="0" i="0" sz="1650" u="none" cap="none" strike="noStrike"/>
          </a:p>
        </p:txBody>
      </p:sp>
      <p:sp>
        <p:nvSpPr>
          <p:cNvPr id="153" name="Google Shape;153;p3"/>
          <p:cNvSpPr/>
          <p:nvPr/>
        </p:nvSpPr>
        <p:spPr>
          <a:xfrm>
            <a:off x="11707083" y="476208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a:t>
            </a:r>
            <a:endParaRPr b="0" i="0" sz="1650" u="none" cap="none" strike="noStrike"/>
          </a:p>
        </p:txBody>
      </p:sp>
      <p:sp>
        <p:nvSpPr>
          <p:cNvPr id="154" name="Google Shape;154;p3"/>
          <p:cNvSpPr/>
          <p:nvPr/>
        </p:nvSpPr>
        <p:spPr>
          <a:xfrm>
            <a:off x="12899375" y="4762080"/>
            <a:ext cx="7608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a:t>
            </a:r>
            <a:endParaRPr b="0" i="0" sz="1650" u="none" cap="none" strike="noStrike"/>
          </a:p>
        </p:txBody>
      </p:sp>
      <p:sp>
        <p:nvSpPr>
          <p:cNvPr id="155" name="Google Shape;155;p3"/>
          <p:cNvSpPr/>
          <p:nvPr/>
        </p:nvSpPr>
        <p:spPr>
          <a:xfrm>
            <a:off x="756429" y="5719581"/>
            <a:ext cx="13117500" cy="614100"/>
          </a:xfrm>
          <a:prstGeom prst="rect">
            <a:avLst/>
          </a:prstGeom>
          <a:solidFill>
            <a:srgbClr val="000000">
              <a:alpha val="3921"/>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
          <p:cNvSpPr/>
          <p:nvPr/>
        </p:nvSpPr>
        <p:spPr>
          <a:xfrm>
            <a:off x="971337" y="5855550"/>
            <a:ext cx="762000" cy="273900"/>
          </a:xfrm>
          <a:prstGeom prst="rect">
            <a:avLst/>
          </a:prstGeom>
          <a:noFill/>
          <a:ln>
            <a:noFill/>
          </a:ln>
        </p:spPr>
        <p:txBody>
          <a:bodyPr anchorCtr="0" anchor="t" bIns="0" lIns="0" spcFirstLastPara="1" rIns="0" wrap="square" tIns="0">
            <a:noAutofit/>
          </a:bodyPr>
          <a:lstStyle/>
          <a:p>
            <a:pPr indent="0" lvl="0" marL="0" marR="0" rtl="0" algn="l">
              <a:lnSpc>
                <a:spcPct val="165384"/>
              </a:lnSpc>
              <a:spcBef>
                <a:spcPts val="0"/>
              </a:spcBef>
              <a:spcAft>
                <a:spcPts val="0"/>
              </a:spcAft>
              <a:buClr>
                <a:srgbClr val="000000"/>
              </a:buClr>
              <a:buSzPts val="1300"/>
              <a:buFont typeface="Roboto"/>
              <a:buNone/>
            </a:pPr>
            <a:r>
              <a:rPr b="0" i="0" lang="en-US" sz="1300" u="none" cap="none" strike="noStrike">
                <a:solidFill>
                  <a:srgbClr val="000000"/>
                </a:solidFill>
                <a:latin typeface="Roboto"/>
                <a:ea typeface="Roboto"/>
                <a:cs typeface="Roboto"/>
                <a:sym typeface="Roboto"/>
              </a:rPr>
              <a:t>Poeni</a:t>
            </a:r>
            <a:endParaRPr b="0" i="0" sz="1300" u="none" cap="none" strike="noStrike"/>
          </a:p>
        </p:txBody>
      </p:sp>
      <p:sp>
        <p:nvSpPr>
          <p:cNvPr id="157" name="Google Shape;157;p3"/>
          <p:cNvSpPr/>
          <p:nvPr/>
        </p:nvSpPr>
        <p:spPr>
          <a:xfrm>
            <a:off x="2168748" y="585555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33</a:t>
            </a:r>
            <a:endParaRPr b="0" i="0" sz="1650" u="none" cap="none" strike="noStrike"/>
          </a:p>
        </p:txBody>
      </p:sp>
      <p:sp>
        <p:nvSpPr>
          <p:cNvPr id="158" name="Google Shape;158;p3"/>
          <p:cNvSpPr/>
          <p:nvPr/>
        </p:nvSpPr>
        <p:spPr>
          <a:xfrm>
            <a:off x="3361040" y="585555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30</a:t>
            </a:r>
            <a:endParaRPr b="0" i="0" sz="1650" u="none" cap="none" strike="noStrike"/>
          </a:p>
        </p:txBody>
      </p:sp>
      <p:sp>
        <p:nvSpPr>
          <p:cNvPr id="159" name="Google Shape;159;p3"/>
          <p:cNvSpPr/>
          <p:nvPr/>
        </p:nvSpPr>
        <p:spPr>
          <a:xfrm>
            <a:off x="4553332" y="585555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27</a:t>
            </a:r>
            <a:endParaRPr b="0" i="0" sz="1650" u="none" cap="none" strike="noStrike"/>
          </a:p>
        </p:txBody>
      </p:sp>
      <p:sp>
        <p:nvSpPr>
          <p:cNvPr id="160" name="Google Shape;160;p3"/>
          <p:cNvSpPr/>
          <p:nvPr/>
        </p:nvSpPr>
        <p:spPr>
          <a:xfrm>
            <a:off x="5745624" y="585555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23</a:t>
            </a:r>
            <a:endParaRPr b="0" i="0" sz="1650" u="none" cap="none" strike="noStrike"/>
          </a:p>
        </p:txBody>
      </p:sp>
      <p:sp>
        <p:nvSpPr>
          <p:cNvPr id="161" name="Google Shape;161;p3"/>
          <p:cNvSpPr/>
          <p:nvPr/>
        </p:nvSpPr>
        <p:spPr>
          <a:xfrm>
            <a:off x="6937916" y="585555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20</a:t>
            </a:r>
            <a:endParaRPr b="0" i="0" sz="1650" u="none" cap="none" strike="noStrike"/>
          </a:p>
        </p:txBody>
      </p:sp>
      <p:sp>
        <p:nvSpPr>
          <p:cNvPr id="162" name="Google Shape;162;p3"/>
          <p:cNvSpPr/>
          <p:nvPr/>
        </p:nvSpPr>
        <p:spPr>
          <a:xfrm>
            <a:off x="8130208" y="585555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19</a:t>
            </a:r>
            <a:endParaRPr b="0" i="0" sz="1650" u="none" cap="none" strike="noStrike"/>
          </a:p>
        </p:txBody>
      </p:sp>
      <p:sp>
        <p:nvSpPr>
          <p:cNvPr id="163" name="Google Shape;163;p3"/>
          <p:cNvSpPr/>
          <p:nvPr/>
        </p:nvSpPr>
        <p:spPr>
          <a:xfrm>
            <a:off x="9322500" y="585555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13</a:t>
            </a:r>
            <a:endParaRPr b="0" i="0" sz="1650" u="none" cap="none" strike="noStrike"/>
          </a:p>
        </p:txBody>
      </p:sp>
      <p:sp>
        <p:nvSpPr>
          <p:cNvPr id="164" name="Google Shape;164;p3"/>
          <p:cNvSpPr/>
          <p:nvPr/>
        </p:nvSpPr>
        <p:spPr>
          <a:xfrm>
            <a:off x="10514792" y="585555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10</a:t>
            </a:r>
            <a:endParaRPr b="0" i="0" sz="1650" u="none" cap="none" strike="noStrike"/>
          </a:p>
        </p:txBody>
      </p:sp>
      <p:sp>
        <p:nvSpPr>
          <p:cNvPr id="165" name="Google Shape;165;p3"/>
          <p:cNvSpPr/>
          <p:nvPr/>
        </p:nvSpPr>
        <p:spPr>
          <a:xfrm>
            <a:off x="11707083" y="5855550"/>
            <a:ext cx="7569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7</a:t>
            </a:r>
            <a:endParaRPr b="0" i="0" sz="1650" u="none" cap="none" strike="noStrike"/>
          </a:p>
        </p:txBody>
      </p:sp>
      <p:sp>
        <p:nvSpPr>
          <p:cNvPr id="166" name="Google Shape;166;p3"/>
          <p:cNvSpPr/>
          <p:nvPr/>
        </p:nvSpPr>
        <p:spPr>
          <a:xfrm>
            <a:off x="12899375" y="5855550"/>
            <a:ext cx="760800" cy="342300"/>
          </a:xfrm>
          <a:prstGeom prst="rect">
            <a:avLst/>
          </a:prstGeom>
          <a:noFill/>
          <a:ln>
            <a:noFill/>
          </a:ln>
        </p:spPr>
        <p:txBody>
          <a:bodyPr anchorCtr="0" anchor="t" bIns="0" lIns="0" spcFirstLastPara="1" rIns="0" wrap="square" tIns="0">
            <a:noAutofit/>
          </a:bodyPr>
          <a:lstStyle/>
          <a:p>
            <a:pPr indent="0" lvl="0" marL="0" marR="0" rtl="0" algn="l">
              <a:lnSpc>
                <a:spcPct val="160606"/>
              </a:lnSpc>
              <a:spcBef>
                <a:spcPts val="0"/>
              </a:spcBef>
              <a:spcAft>
                <a:spcPts val="0"/>
              </a:spcAft>
              <a:buClr>
                <a:srgbClr val="000000"/>
              </a:buClr>
              <a:buSzPts val="1650"/>
              <a:buFont typeface="Roboto"/>
              <a:buNone/>
            </a:pPr>
            <a:r>
              <a:rPr b="0" i="0" lang="en-US" sz="1650" u="none" cap="none" strike="noStrike">
                <a:solidFill>
                  <a:srgbClr val="000000"/>
                </a:solidFill>
                <a:latin typeface="Roboto"/>
                <a:ea typeface="Roboto"/>
                <a:cs typeface="Roboto"/>
                <a:sym typeface="Roboto"/>
              </a:rPr>
              <a:t>3</a:t>
            </a:r>
            <a:endParaRPr b="0" i="0" sz="1650" u="none" cap="none" strike="noStrike"/>
          </a:p>
        </p:txBody>
      </p:sp>
      <p:sp>
        <p:nvSpPr>
          <p:cNvPr id="167" name="Google Shape;167;p3"/>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7"/>
          <p:cNvSpPr/>
          <p:nvPr/>
        </p:nvSpPr>
        <p:spPr>
          <a:xfrm>
            <a:off x="793790" y="246560"/>
            <a:ext cx="59181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Jezičke zamke i strategije</a:t>
            </a:r>
            <a:endParaRPr b="0" i="0" sz="4450" u="none" cap="none" strike="noStrike"/>
          </a:p>
        </p:txBody>
      </p:sp>
      <p:sp>
        <p:nvSpPr>
          <p:cNvPr id="174" name="Google Shape;174;p17"/>
          <p:cNvSpPr/>
          <p:nvPr/>
        </p:nvSpPr>
        <p:spPr>
          <a:xfrm>
            <a:off x="793800" y="1083848"/>
            <a:ext cx="6408000" cy="1509000"/>
          </a:xfrm>
          <a:prstGeom prst="roundRect">
            <a:avLst>
              <a:gd fmla="val 446"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7"/>
          <p:cNvSpPr/>
          <p:nvPr/>
        </p:nvSpPr>
        <p:spPr>
          <a:xfrm>
            <a:off x="1028224" y="1233927"/>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Sinonimi</a:t>
            </a:r>
            <a:endParaRPr b="0" i="0" sz="2200" u="none" cap="none" strike="noStrike"/>
          </a:p>
        </p:txBody>
      </p:sp>
      <p:sp>
        <p:nvSpPr>
          <p:cNvPr id="176" name="Google Shape;176;p17"/>
          <p:cNvSpPr/>
          <p:nvPr/>
        </p:nvSpPr>
        <p:spPr>
          <a:xfrm>
            <a:off x="1028261" y="1866695"/>
            <a:ext cx="5939100" cy="1088700"/>
          </a:xfrm>
          <a:prstGeom prst="rect">
            <a:avLst/>
          </a:prstGeom>
          <a:noFill/>
          <a:ln>
            <a:noFill/>
          </a:ln>
        </p:spPr>
        <p:txBody>
          <a:bodyPr anchorCtr="0" anchor="t" bIns="0" lIns="0" spcFirstLastPara="1" rIns="0" wrap="square" tIns="0">
            <a:noAutofit/>
          </a:bodyPr>
          <a:lstStyle/>
          <a:p>
            <a:pPr indent="0" lvl="0" marL="0" rtl="0" algn="l">
              <a:lnSpc>
                <a:spcPct val="162857"/>
              </a:lnSpc>
              <a:spcBef>
                <a:spcPts val="0"/>
              </a:spcBef>
              <a:spcAft>
                <a:spcPts val="0"/>
              </a:spcAft>
              <a:buNone/>
            </a:pPr>
            <a:r>
              <a:rPr lang="en-US" sz="1800">
                <a:solidFill>
                  <a:schemeClr val="dk1"/>
                </a:solidFill>
                <a:latin typeface="Roboto"/>
                <a:ea typeface="Roboto"/>
                <a:cs typeface="Roboto"/>
                <a:sym typeface="Roboto"/>
              </a:rPr>
              <a:t>Erlaubnis –Genehmigung, –gestatten</a:t>
            </a:r>
            <a:endParaRPr b="0" sz="1850" u="none" cap="none" strike="noStrike"/>
          </a:p>
        </p:txBody>
      </p:sp>
      <p:sp>
        <p:nvSpPr>
          <p:cNvPr id="177" name="Google Shape;177;p17"/>
          <p:cNvSpPr/>
          <p:nvPr/>
        </p:nvSpPr>
        <p:spPr>
          <a:xfrm>
            <a:off x="7428550" y="1083901"/>
            <a:ext cx="6408000" cy="1509000"/>
          </a:xfrm>
          <a:prstGeom prst="roundRect">
            <a:avLst>
              <a:gd fmla="val 446"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
          <p:cNvSpPr/>
          <p:nvPr/>
        </p:nvSpPr>
        <p:spPr>
          <a:xfrm>
            <a:off x="7662982" y="1228502"/>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Antonimi</a:t>
            </a:r>
            <a:endParaRPr b="0" i="0" sz="2200" u="none" cap="none" strike="noStrike"/>
          </a:p>
        </p:txBody>
      </p:sp>
      <p:sp>
        <p:nvSpPr>
          <p:cNvPr id="179" name="Google Shape;179;p17"/>
          <p:cNvSpPr/>
          <p:nvPr/>
        </p:nvSpPr>
        <p:spPr>
          <a:xfrm>
            <a:off x="7662957" y="1829245"/>
            <a:ext cx="59391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lang="en-US" sz="1750">
                <a:latin typeface="Roboto"/>
                <a:ea typeface="Roboto"/>
                <a:cs typeface="Roboto"/>
                <a:sym typeface="Roboto"/>
              </a:rPr>
              <a:t>künstlich = nicht natürlich</a:t>
            </a:r>
            <a:endParaRPr b="0" i="0" sz="1750" u="none" cap="none" strike="noStrike"/>
          </a:p>
        </p:txBody>
      </p:sp>
      <p:sp>
        <p:nvSpPr>
          <p:cNvPr id="180" name="Google Shape;180;p17"/>
          <p:cNvSpPr/>
          <p:nvPr/>
        </p:nvSpPr>
        <p:spPr>
          <a:xfrm>
            <a:off x="793815" y="2801388"/>
            <a:ext cx="6408000" cy="1685100"/>
          </a:xfrm>
          <a:prstGeom prst="roundRect">
            <a:avLst>
              <a:gd fmla="val 54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7"/>
          <p:cNvSpPr/>
          <p:nvPr/>
        </p:nvSpPr>
        <p:spPr>
          <a:xfrm>
            <a:off x="898599" y="2966210"/>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Reči sa istim korenom</a:t>
            </a:r>
            <a:endParaRPr b="0" i="0" sz="2200" u="none" cap="none" strike="noStrike"/>
          </a:p>
        </p:txBody>
      </p:sp>
      <p:sp>
        <p:nvSpPr>
          <p:cNvPr id="182" name="Google Shape;182;p17"/>
          <p:cNvSpPr/>
          <p:nvPr/>
        </p:nvSpPr>
        <p:spPr>
          <a:xfrm>
            <a:off x="967275" y="3499125"/>
            <a:ext cx="60000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lang="en-US" sz="1750">
                <a:latin typeface="Roboto"/>
                <a:ea typeface="Roboto"/>
                <a:cs typeface="Roboto"/>
                <a:sym typeface="Roboto"/>
              </a:rPr>
              <a:t>Gefahr– gefährlich– gefährden</a:t>
            </a:r>
            <a:endParaRPr b="0" i="0" sz="1750" u="none" cap="none" strike="noStrike"/>
          </a:p>
        </p:txBody>
      </p:sp>
      <p:sp>
        <p:nvSpPr>
          <p:cNvPr id="183" name="Google Shape;183;p17"/>
          <p:cNvSpPr/>
          <p:nvPr/>
        </p:nvSpPr>
        <p:spPr>
          <a:xfrm>
            <a:off x="7428498" y="2801401"/>
            <a:ext cx="6408000" cy="1685100"/>
          </a:xfrm>
          <a:prstGeom prst="roundRect">
            <a:avLst>
              <a:gd fmla="val 54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7"/>
          <p:cNvSpPr/>
          <p:nvPr/>
        </p:nvSpPr>
        <p:spPr>
          <a:xfrm>
            <a:off x="7663032" y="2966185"/>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Parafraze</a:t>
            </a:r>
            <a:endParaRPr b="0" i="0" sz="2200" u="none" cap="none" strike="noStrike"/>
          </a:p>
        </p:txBody>
      </p:sp>
      <p:sp>
        <p:nvSpPr>
          <p:cNvPr id="185" name="Google Shape;185;p17"/>
          <p:cNvSpPr/>
          <p:nvPr/>
        </p:nvSpPr>
        <p:spPr>
          <a:xfrm>
            <a:off x="7555975" y="3499075"/>
            <a:ext cx="6280500" cy="725700"/>
          </a:xfrm>
          <a:prstGeom prst="rect">
            <a:avLst/>
          </a:prstGeom>
          <a:noFill/>
          <a:ln>
            <a:noFill/>
          </a:ln>
        </p:spPr>
        <p:txBody>
          <a:bodyPr anchorCtr="0" anchor="t" bIns="0" lIns="0" spcFirstLastPara="1" rIns="0" wrap="square" tIns="0">
            <a:noAutofit/>
          </a:bodyPr>
          <a:lstStyle/>
          <a:p>
            <a:pPr indent="0" lvl="0" marL="0" rtl="0" algn="l">
              <a:lnSpc>
                <a:spcPct val="162857"/>
              </a:lnSpc>
              <a:spcBef>
                <a:spcPts val="0"/>
              </a:spcBef>
              <a:spcAft>
                <a:spcPts val="0"/>
              </a:spcAft>
              <a:buNone/>
            </a:pPr>
            <a:r>
              <a:rPr lang="en-US" sz="1700">
                <a:solidFill>
                  <a:schemeClr val="dk1"/>
                </a:solidFill>
                <a:latin typeface="Roboto"/>
                <a:ea typeface="Roboto"/>
                <a:cs typeface="Roboto"/>
                <a:sym typeface="Roboto"/>
              </a:rPr>
              <a:t>Neue Technologien erhöhen die Produktionseffizienz – Die Produktion wird durch den Einsatz moderner Technik effizienter.</a:t>
            </a:r>
            <a:endParaRPr b="0" sz="1750" u="none" cap="none" strike="noStrike"/>
          </a:p>
        </p:txBody>
      </p:sp>
      <p:sp>
        <p:nvSpPr>
          <p:cNvPr id="186" name="Google Shape;186;p17"/>
          <p:cNvSpPr/>
          <p:nvPr/>
        </p:nvSpPr>
        <p:spPr>
          <a:xfrm>
            <a:off x="12957900" y="29475"/>
            <a:ext cx="1672500" cy="473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7" name="Google Shape;187;p17"/>
          <p:cNvSpPr/>
          <p:nvPr/>
        </p:nvSpPr>
        <p:spPr>
          <a:xfrm>
            <a:off x="793815" y="4768714"/>
            <a:ext cx="6408000" cy="1685100"/>
          </a:xfrm>
          <a:prstGeom prst="roundRect">
            <a:avLst>
              <a:gd fmla="val 54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7"/>
          <p:cNvSpPr/>
          <p:nvPr/>
        </p:nvSpPr>
        <p:spPr>
          <a:xfrm>
            <a:off x="898600" y="4933525"/>
            <a:ext cx="36201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lang="en-US" sz="2200">
                <a:latin typeface="Oswald"/>
                <a:ea typeface="Oswald"/>
                <a:cs typeface="Oswald"/>
                <a:sym typeface="Oswald"/>
              </a:rPr>
              <a:t>Iste reči mogu biti zamka</a:t>
            </a:r>
            <a:endParaRPr b="0" i="0" sz="2200" u="none" cap="none" strike="noStrike"/>
          </a:p>
        </p:txBody>
      </p:sp>
      <p:sp>
        <p:nvSpPr>
          <p:cNvPr id="189" name="Google Shape;189;p17"/>
          <p:cNvSpPr/>
          <p:nvPr/>
        </p:nvSpPr>
        <p:spPr>
          <a:xfrm>
            <a:off x="1028225" y="5522575"/>
            <a:ext cx="5111400" cy="725700"/>
          </a:xfrm>
          <a:prstGeom prst="rect">
            <a:avLst/>
          </a:prstGeom>
          <a:noFill/>
          <a:ln>
            <a:noFill/>
          </a:ln>
        </p:spPr>
        <p:txBody>
          <a:bodyPr anchorCtr="0" anchor="t" bIns="0" lIns="0" spcFirstLastPara="1" rIns="0" wrap="square" tIns="0">
            <a:noAutofit/>
          </a:bodyPr>
          <a:lstStyle/>
          <a:p>
            <a:pPr indent="0" lvl="0" marL="0" rtl="0" algn="l">
              <a:lnSpc>
                <a:spcPct val="162857"/>
              </a:lnSpc>
              <a:spcBef>
                <a:spcPts val="0"/>
              </a:spcBef>
              <a:spcAft>
                <a:spcPts val="0"/>
              </a:spcAft>
              <a:buNone/>
            </a:pPr>
            <a:r>
              <a:rPr lang="en-US" sz="1800">
                <a:solidFill>
                  <a:schemeClr val="dk1"/>
                </a:solidFill>
              </a:rPr>
              <a:t>Das Produkt ist </a:t>
            </a:r>
            <a:r>
              <a:rPr lang="en-US" sz="1800">
                <a:solidFill>
                  <a:schemeClr val="dk1"/>
                </a:solidFill>
              </a:rPr>
              <a:t>weder günstig noch qualitativ hochwertig.</a:t>
            </a:r>
            <a:endParaRPr sz="1800">
              <a:solidFill>
                <a:schemeClr val="dk1"/>
              </a:solidFill>
            </a:endParaRPr>
          </a:p>
          <a:p>
            <a:pPr indent="0" lvl="0" marL="457200" rtl="0" algn="l">
              <a:lnSpc>
                <a:spcPct val="162857"/>
              </a:lnSpc>
              <a:spcBef>
                <a:spcPts val="0"/>
              </a:spcBef>
              <a:spcAft>
                <a:spcPts val="0"/>
              </a:spcAft>
              <a:buNone/>
            </a:pPr>
            <a:r>
              <a:t/>
            </a:r>
            <a:endParaRPr i="1" sz="1700">
              <a:solidFill>
                <a:schemeClr val="dk1"/>
              </a:solidFill>
            </a:endParaRPr>
          </a:p>
        </p:txBody>
      </p:sp>
      <p:sp>
        <p:nvSpPr>
          <p:cNvPr id="190" name="Google Shape;190;p17"/>
          <p:cNvSpPr/>
          <p:nvPr/>
        </p:nvSpPr>
        <p:spPr>
          <a:xfrm>
            <a:off x="7428575" y="4768724"/>
            <a:ext cx="6408000" cy="1609200"/>
          </a:xfrm>
          <a:prstGeom prst="roundRect">
            <a:avLst>
              <a:gd fmla="val 543"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7"/>
          <p:cNvSpPr/>
          <p:nvPr/>
        </p:nvSpPr>
        <p:spPr>
          <a:xfrm>
            <a:off x="7663024" y="4850223"/>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lang="en-US" sz="2200">
                <a:latin typeface="Oswald"/>
                <a:ea typeface="Oswald"/>
                <a:cs typeface="Oswald"/>
                <a:sym typeface="Oswald"/>
              </a:rPr>
              <a:t>Apsolutne reči</a:t>
            </a:r>
            <a:endParaRPr b="0" i="0" sz="2200" u="none" cap="none" strike="noStrike"/>
          </a:p>
        </p:txBody>
      </p:sp>
      <p:sp>
        <p:nvSpPr>
          <p:cNvPr id="192" name="Google Shape;192;p17"/>
          <p:cNvSpPr/>
          <p:nvPr/>
        </p:nvSpPr>
        <p:spPr>
          <a:xfrm>
            <a:off x="7555987" y="5409803"/>
            <a:ext cx="5939100" cy="725700"/>
          </a:xfrm>
          <a:prstGeom prst="rect">
            <a:avLst/>
          </a:prstGeom>
          <a:noFill/>
          <a:ln>
            <a:noFill/>
          </a:ln>
        </p:spPr>
        <p:txBody>
          <a:bodyPr anchorCtr="0" anchor="t" bIns="0" lIns="0" spcFirstLastPara="1" rIns="0" wrap="square" tIns="0">
            <a:noAutofit/>
          </a:bodyPr>
          <a:lstStyle/>
          <a:p>
            <a:pPr indent="0" lvl="0" marL="0" rtl="0" algn="l">
              <a:lnSpc>
                <a:spcPct val="162857"/>
              </a:lnSpc>
              <a:spcBef>
                <a:spcPts val="0"/>
              </a:spcBef>
              <a:spcAft>
                <a:spcPts val="0"/>
              </a:spcAft>
              <a:buClr>
                <a:schemeClr val="dk1"/>
              </a:buClr>
              <a:buSzPts val="1100"/>
              <a:buFont typeface="Arial"/>
              <a:buNone/>
            </a:pPr>
            <a:r>
              <a:rPr lang="en-US" sz="1800">
                <a:solidFill>
                  <a:schemeClr val="dk1"/>
                </a:solidFill>
              </a:rPr>
              <a:t>ausschließlich, jeder, nur, allein …</a:t>
            </a:r>
            <a:endParaRPr sz="18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descr="preencoded.png" id="198" name="Google Shape;198;p16"/>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99" name="Google Shape;199;p16"/>
          <p:cNvSpPr/>
          <p:nvPr/>
        </p:nvSpPr>
        <p:spPr>
          <a:xfrm>
            <a:off x="0" y="0"/>
            <a:ext cx="14630400" cy="8229600"/>
          </a:xfrm>
          <a:prstGeom prst="rect">
            <a:avLst/>
          </a:prstGeom>
          <a:solidFill>
            <a:srgbClr val="FFE2E2">
              <a:alpha val="8470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6"/>
          <p:cNvSpPr/>
          <p:nvPr/>
        </p:nvSpPr>
        <p:spPr>
          <a:xfrm>
            <a:off x="793798" y="2203375"/>
            <a:ext cx="128367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Saveti za aktivno slušanje i re</a:t>
            </a:r>
            <a:r>
              <a:rPr b="1" lang="en-US" sz="4450">
                <a:solidFill>
                  <a:srgbClr val="2187AB"/>
                </a:solidFill>
                <a:latin typeface="Oswald"/>
                <a:ea typeface="Oswald"/>
                <a:cs typeface="Oswald"/>
                <a:sym typeface="Oswald"/>
              </a:rPr>
              <a:t>š</a:t>
            </a:r>
            <a:r>
              <a:rPr b="1" i="0" lang="en-US" sz="4450" u="none" cap="none" strike="noStrike">
                <a:solidFill>
                  <a:srgbClr val="2187AB"/>
                </a:solidFill>
                <a:latin typeface="Oswald"/>
                <a:ea typeface="Oswald"/>
                <a:cs typeface="Oswald"/>
                <a:sym typeface="Oswald"/>
              </a:rPr>
              <a:t>a</a:t>
            </a:r>
            <a:r>
              <a:rPr b="1" lang="en-US" sz="4450">
                <a:solidFill>
                  <a:srgbClr val="2187AB"/>
                </a:solidFill>
                <a:latin typeface="Oswald"/>
                <a:ea typeface="Oswald"/>
                <a:cs typeface="Oswald"/>
                <a:sym typeface="Oswald"/>
              </a:rPr>
              <a:t>vanje zadataka</a:t>
            </a:r>
            <a:endParaRPr b="0" i="0" sz="4450" u="none" cap="none" strike="noStrike"/>
          </a:p>
        </p:txBody>
      </p:sp>
      <p:sp>
        <p:nvSpPr>
          <p:cNvPr id="201" name="Google Shape;201;p16"/>
          <p:cNvSpPr/>
          <p:nvPr/>
        </p:nvSpPr>
        <p:spPr>
          <a:xfrm>
            <a:off x="793800" y="3252303"/>
            <a:ext cx="4196400" cy="2007300"/>
          </a:xfrm>
          <a:prstGeom prst="roundRect">
            <a:avLst>
              <a:gd fmla="val 330"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6"/>
          <p:cNvSpPr/>
          <p:nvPr/>
        </p:nvSpPr>
        <p:spPr>
          <a:xfrm>
            <a:off x="1028224" y="3486745"/>
            <a:ext cx="3727490" cy="7086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Efikasno korišćenje vremena za čitanje</a:t>
            </a:r>
            <a:endParaRPr b="0" i="0" sz="2200" u="none" cap="none" strike="noStrike"/>
          </a:p>
        </p:txBody>
      </p:sp>
      <p:sp>
        <p:nvSpPr>
          <p:cNvPr id="203" name="Google Shape;203;p16"/>
          <p:cNvSpPr/>
          <p:nvPr/>
        </p:nvSpPr>
        <p:spPr>
          <a:xfrm>
            <a:off x="1028224" y="4331494"/>
            <a:ext cx="3727490" cy="145161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lang="en-US" sz="1750">
                <a:latin typeface="Roboto"/>
                <a:ea typeface="Roboto"/>
                <a:cs typeface="Roboto"/>
                <a:sym typeface="Roboto"/>
              </a:rPr>
              <a:t>Naći</a:t>
            </a:r>
            <a:r>
              <a:rPr b="0" i="0" lang="en-US" sz="1750" u="none" cap="none" strike="noStrike">
                <a:solidFill>
                  <a:srgbClr val="000000"/>
                </a:solidFill>
                <a:latin typeface="Roboto"/>
                <a:ea typeface="Roboto"/>
                <a:cs typeface="Roboto"/>
                <a:sym typeface="Roboto"/>
              </a:rPr>
              <a:t> ključne reči u pitanjima pre slušanja. </a:t>
            </a:r>
            <a:endParaRPr b="0" i="0" sz="1750" u="none" cap="none" strike="noStrike"/>
          </a:p>
        </p:txBody>
      </p:sp>
      <p:sp>
        <p:nvSpPr>
          <p:cNvPr id="204" name="Google Shape;204;p16"/>
          <p:cNvSpPr/>
          <p:nvPr/>
        </p:nvSpPr>
        <p:spPr>
          <a:xfrm>
            <a:off x="5216950" y="3252303"/>
            <a:ext cx="4196400" cy="2007300"/>
          </a:xfrm>
          <a:prstGeom prst="roundRect">
            <a:avLst>
              <a:gd fmla="val 330"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6"/>
          <p:cNvSpPr/>
          <p:nvPr/>
        </p:nvSpPr>
        <p:spPr>
          <a:xfrm>
            <a:off x="5451396" y="3486745"/>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Fokusirano slušanje</a:t>
            </a:r>
            <a:endParaRPr b="0" i="0" sz="2200" u="none" cap="none" strike="noStrike"/>
          </a:p>
        </p:txBody>
      </p:sp>
      <p:sp>
        <p:nvSpPr>
          <p:cNvPr id="206" name="Google Shape;206;p16"/>
          <p:cNvSpPr/>
          <p:nvPr/>
        </p:nvSpPr>
        <p:spPr>
          <a:xfrm>
            <a:off x="5451396" y="3977164"/>
            <a:ext cx="3727490" cy="181451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Mozak ne može efikasno paralelno obavljati dve slične aktivnosti. </a:t>
            </a:r>
            <a:endParaRPr b="0" i="0" sz="1750" u="none" cap="none" strike="noStrike"/>
          </a:p>
        </p:txBody>
      </p:sp>
      <p:sp>
        <p:nvSpPr>
          <p:cNvPr id="207" name="Google Shape;207;p16"/>
          <p:cNvSpPr/>
          <p:nvPr/>
        </p:nvSpPr>
        <p:spPr>
          <a:xfrm>
            <a:off x="9640125" y="3252300"/>
            <a:ext cx="4749600" cy="2007300"/>
          </a:xfrm>
          <a:prstGeom prst="roundRect">
            <a:avLst>
              <a:gd fmla="val 330"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6"/>
          <p:cNvSpPr/>
          <p:nvPr/>
        </p:nvSpPr>
        <p:spPr>
          <a:xfrm>
            <a:off x="9874568" y="3486745"/>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lang="en-US" sz="2200">
                <a:latin typeface="Oswald"/>
                <a:ea typeface="Oswald"/>
                <a:cs typeface="Oswald"/>
                <a:sym typeface="Oswald"/>
              </a:rPr>
              <a:t>Ne paničiti</a:t>
            </a:r>
            <a:endParaRPr b="0" i="0" sz="2200" u="none" cap="none" strike="noStrike"/>
          </a:p>
        </p:txBody>
      </p:sp>
      <p:sp>
        <p:nvSpPr>
          <p:cNvPr id="209" name="Google Shape;209;p16"/>
          <p:cNvSpPr/>
          <p:nvPr/>
        </p:nvSpPr>
        <p:spPr>
          <a:xfrm>
            <a:off x="9874576" y="3977175"/>
            <a:ext cx="4366800" cy="1451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lang="en-US" sz="1750">
                <a:latin typeface="Roboto"/>
                <a:ea typeface="Roboto"/>
                <a:cs typeface="Roboto"/>
                <a:sym typeface="Roboto"/>
              </a:rPr>
              <a:t>Ako vam misli budu odlutale, samo se vratite na slušanje.</a:t>
            </a:r>
            <a:endParaRPr b="0" i="0" sz="1750" u="none" cap="none" strike="noStrike"/>
          </a:p>
        </p:txBody>
      </p:sp>
      <p:sp>
        <p:nvSpPr>
          <p:cNvPr id="210" name="Google Shape;210;p16"/>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1" name="Google Shape;211;p16"/>
          <p:cNvSpPr/>
          <p:nvPr/>
        </p:nvSpPr>
        <p:spPr>
          <a:xfrm>
            <a:off x="793775" y="5599628"/>
            <a:ext cx="4196400" cy="2007300"/>
          </a:xfrm>
          <a:prstGeom prst="roundRect">
            <a:avLst>
              <a:gd fmla="val 330" name="adj"/>
            </a:avLst>
          </a:prstGeom>
          <a:solidFill>
            <a:srgbClr val="D4EEF7"/>
          </a:solidFill>
          <a:ln cap="flat" cmpd="sng" w="9525">
            <a:solidFill>
              <a:srgbClr val="BAD4DD"/>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25000"/>
              </a:lnSpc>
              <a:spcBef>
                <a:spcPts val="0"/>
              </a:spcBef>
              <a:spcAft>
                <a:spcPts val="0"/>
              </a:spcAft>
              <a:buNone/>
            </a:pPr>
            <a:r>
              <a:rPr b="1" lang="en-US" sz="2200">
                <a:solidFill>
                  <a:schemeClr val="dk1"/>
                </a:solidFill>
                <a:latin typeface="Oswald"/>
                <a:ea typeface="Oswald"/>
                <a:cs typeface="Oswald"/>
                <a:sym typeface="Oswald"/>
              </a:rPr>
              <a:t>Uvek zaokružiti neki odgovor</a:t>
            </a:r>
            <a:endParaRPr sz="2200">
              <a:solidFill>
                <a:schemeClr val="dk1"/>
              </a:solidFill>
            </a:endParaRPr>
          </a:p>
          <a:p>
            <a:pPr indent="0" lvl="0" marL="0" rtl="0" algn="l">
              <a:lnSpc>
                <a:spcPct val="162857"/>
              </a:lnSpc>
              <a:spcBef>
                <a:spcPts val="0"/>
              </a:spcBef>
              <a:spcAft>
                <a:spcPts val="0"/>
              </a:spcAft>
              <a:buClr>
                <a:schemeClr val="dk1"/>
              </a:buClr>
              <a:buSzPts val="1750"/>
              <a:buFont typeface="Roboto"/>
              <a:buNone/>
            </a:pPr>
            <a:r>
              <a:rPr lang="en-US" sz="1750">
                <a:solidFill>
                  <a:schemeClr val="dk1"/>
                </a:solidFill>
                <a:latin typeface="Roboto"/>
                <a:ea typeface="Roboto"/>
                <a:cs typeface="Roboto"/>
                <a:sym typeface="Roboto"/>
              </a:rPr>
              <a:t>Nema negativnih poena.</a:t>
            </a:r>
            <a:endParaRPr sz="1750">
              <a:solidFill>
                <a:schemeClr val="dk1"/>
              </a:solidFill>
            </a:endParaRPr>
          </a:p>
          <a:p>
            <a:pPr indent="0" lvl="0" marL="0" rtl="0" algn="l">
              <a:lnSpc>
                <a:spcPct val="125000"/>
              </a:lnSpc>
              <a:spcBef>
                <a:spcPts val="0"/>
              </a:spcBef>
              <a:spcAft>
                <a:spcPts val="0"/>
              </a:spcAft>
              <a:buClr>
                <a:schemeClr val="dk1"/>
              </a:buClr>
              <a:buSzPts val="2200"/>
              <a:buFont typeface="Oswald"/>
              <a:buNone/>
            </a:pPr>
            <a:r>
              <a:t/>
            </a:r>
            <a:endParaRPr sz="22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descr="preencoded.png" id="217" name="Google Shape;217;p4"/>
          <p:cNvPicPr preferRelativeResize="0"/>
          <p:nvPr/>
        </p:nvPicPr>
        <p:blipFill rotWithShape="1">
          <a:blip r:embed="rId3">
            <a:alphaModFix/>
          </a:blip>
          <a:srcRect b="0" l="0" r="0" t="0"/>
          <a:stretch/>
        </p:blipFill>
        <p:spPr>
          <a:xfrm>
            <a:off x="0" y="0"/>
            <a:ext cx="6035040" cy="8229600"/>
          </a:xfrm>
          <a:prstGeom prst="rect">
            <a:avLst/>
          </a:prstGeom>
          <a:noFill/>
          <a:ln>
            <a:noFill/>
          </a:ln>
        </p:spPr>
      </p:pic>
      <p:sp>
        <p:nvSpPr>
          <p:cNvPr id="218" name="Google Shape;218;p4"/>
          <p:cNvSpPr/>
          <p:nvPr/>
        </p:nvSpPr>
        <p:spPr>
          <a:xfrm>
            <a:off x="6280190" y="1576149"/>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1: Podkast </a:t>
            </a:r>
            <a:endParaRPr b="0" i="0" sz="4450" u="none" cap="none" strike="noStrike"/>
          </a:p>
        </p:txBody>
      </p:sp>
      <p:sp>
        <p:nvSpPr>
          <p:cNvPr id="219" name="Google Shape;219;p4"/>
          <p:cNvSpPr/>
          <p:nvPr/>
        </p:nvSpPr>
        <p:spPr>
          <a:xfrm>
            <a:off x="6280190" y="2851904"/>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lang="en-US" sz="2200">
                <a:solidFill>
                  <a:srgbClr val="2187AB"/>
                </a:solidFill>
                <a:latin typeface="Oswald"/>
                <a:ea typeface="Oswald"/>
                <a:cs typeface="Oswald"/>
                <a:sym typeface="Oswald"/>
              </a:rPr>
              <a:t>Osnovne informacije:</a:t>
            </a:r>
            <a:endParaRPr b="0" i="0" sz="2200" u="none" cap="none" strike="noStrike"/>
          </a:p>
        </p:txBody>
      </p:sp>
      <p:sp>
        <p:nvSpPr>
          <p:cNvPr id="220" name="Google Shape;220;p4"/>
          <p:cNvSpPr/>
          <p:nvPr/>
        </p:nvSpPr>
        <p:spPr>
          <a:xfrm>
            <a:off x="6035060" y="3496225"/>
            <a:ext cx="6836100" cy="7257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Tri različita isečka iz podkasta (o </a:t>
            </a:r>
            <a:r>
              <a:rPr lang="en-US" sz="1750">
                <a:latin typeface="Roboto"/>
                <a:ea typeface="Roboto"/>
                <a:cs typeface="Roboto"/>
                <a:sym typeface="Roboto"/>
              </a:rPr>
              <a:t>3 slične knjige, restorana, putovanja, filma </a:t>
            </a:r>
            <a:r>
              <a:rPr b="0" i="0" lang="en-US" sz="1750" u="none" cap="none" strike="noStrike">
                <a:solidFill>
                  <a:srgbClr val="000000"/>
                </a:solidFill>
                <a:latin typeface="Roboto"/>
                <a:ea typeface="Roboto"/>
                <a:cs typeface="Roboto"/>
                <a:sym typeface="Roboto"/>
              </a:rPr>
              <a:t>)</a:t>
            </a:r>
            <a:endParaRPr b="0" i="0" sz="1750" u="none" cap="none" strike="noStrike"/>
          </a:p>
        </p:txBody>
      </p:sp>
      <p:sp>
        <p:nvSpPr>
          <p:cNvPr id="221" name="Google Shape;221;p4"/>
          <p:cNvSpPr/>
          <p:nvPr/>
        </p:nvSpPr>
        <p:spPr>
          <a:xfrm>
            <a:off x="6035058" y="4565838"/>
            <a:ext cx="6336000" cy="7257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Zadatak: povezati 6 iskaza sa odgovarajuć</a:t>
            </a:r>
            <a:r>
              <a:rPr lang="en-US" sz="1750">
                <a:latin typeface="Roboto"/>
                <a:ea typeface="Roboto"/>
                <a:cs typeface="Roboto"/>
                <a:sym typeface="Roboto"/>
              </a:rPr>
              <a:t>im isečkom</a:t>
            </a:r>
            <a:endParaRPr b="0" i="0" sz="1750" u="none" cap="none" strike="noStrike"/>
          </a:p>
        </p:txBody>
      </p:sp>
      <p:sp>
        <p:nvSpPr>
          <p:cNvPr id="222" name="Google Shape;222;p4"/>
          <p:cNvSpPr/>
          <p:nvPr/>
        </p:nvSpPr>
        <p:spPr>
          <a:xfrm>
            <a:off x="6035040" y="5153949"/>
            <a:ext cx="3501600" cy="3630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lang="en-US" sz="1750">
                <a:latin typeface="Roboto"/>
                <a:ea typeface="Roboto"/>
                <a:cs typeface="Roboto"/>
                <a:sym typeface="Roboto"/>
              </a:rPr>
              <a:t>Snimak</a:t>
            </a:r>
            <a:r>
              <a:rPr b="0" i="0" lang="en-US" sz="1750" u="none" cap="none" strike="noStrike">
                <a:solidFill>
                  <a:srgbClr val="000000"/>
                </a:solidFill>
                <a:latin typeface="Roboto"/>
                <a:ea typeface="Roboto"/>
                <a:cs typeface="Roboto"/>
                <a:sym typeface="Roboto"/>
              </a:rPr>
              <a:t> se sluša samo jednom</a:t>
            </a:r>
            <a:endParaRPr b="0" i="0" sz="1750" u="none" cap="none" strike="noStrike"/>
          </a:p>
        </p:txBody>
      </p:sp>
      <p:sp>
        <p:nvSpPr>
          <p:cNvPr id="223" name="Google Shape;223;p4"/>
          <p:cNvSpPr/>
          <p:nvPr/>
        </p:nvSpPr>
        <p:spPr>
          <a:xfrm>
            <a:off x="6035040" y="5765098"/>
            <a:ext cx="3501600" cy="10887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Podkasti se slušaju po redu  </a:t>
            </a:r>
            <a:endParaRPr b="0" i="0" sz="1750" u="none" cap="none" strike="noStrike"/>
          </a:p>
        </p:txBody>
      </p:sp>
      <p:sp>
        <p:nvSpPr>
          <p:cNvPr id="224" name="Google Shape;224;p4"/>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5"/>
          <p:cNvSpPr/>
          <p:nvPr/>
        </p:nvSpPr>
        <p:spPr>
          <a:xfrm>
            <a:off x="886365" y="1897151"/>
            <a:ext cx="56706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1: Primer</a:t>
            </a:r>
            <a:endParaRPr b="0" i="0" sz="4450" u="none" cap="none" strike="noStrike"/>
          </a:p>
        </p:txBody>
      </p:sp>
      <p:sp>
        <p:nvSpPr>
          <p:cNvPr id="231" name="Google Shape;231;p5"/>
          <p:cNvSpPr/>
          <p:nvPr/>
        </p:nvSpPr>
        <p:spPr>
          <a:xfrm>
            <a:off x="793790" y="4738688"/>
            <a:ext cx="3661410"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232" name="Google Shape;232;p5"/>
          <p:cNvSpPr/>
          <p:nvPr/>
        </p:nvSpPr>
        <p:spPr>
          <a:xfrm>
            <a:off x="5016222" y="3302556"/>
            <a:ext cx="8827889" cy="70866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Sie hören einen Podcast über Restaurants. Sie hören den Text einmal. Wählen Sie bei jeder Aufgabe, zu welchem Restaurant die Aussage passt. </a:t>
            </a:r>
            <a:endParaRPr b="0" i="0" sz="2200" u="none" cap="none" strike="noStrike"/>
          </a:p>
        </p:txBody>
      </p:sp>
      <p:sp>
        <p:nvSpPr>
          <p:cNvPr id="233" name="Google Shape;233;p5"/>
          <p:cNvSpPr/>
          <p:nvPr/>
        </p:nvSpPr>
        <p:spPr>
          <a:xfrm>
            <a:off x="5016222" y="4238030"/>
            <a:ext cx="8105537"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Lesen Sie jetzt die Aufgaben 1 bis 6. Dazu haben Sie 60 Sekunden Zeit.</a:t>
            </a:r>
            <a:endParaRPr b="0" i="0" sz="2200" u="none" cap="none" strike="noStrike"/>
          </a:p>
        </p:txBody>
      </p:sp>
      <p:sp>
        <p:nvSpPr>
          <p:cNvPr id="234" name="Google Shape;234;p5"/>
          <p:cNvSpPr/>
          <p:nvPr/>
        </p:nvSpPr>
        <p:spPr>
          <a:xfrm>
            <a:off x="5016222" y="4819174"/>
            <a:ext cx="8827889"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1 Das Restaurant hat sich </a:t>
            </a:r>
            <a:r>
              <a:rPr b="1" i="0" lang="en-US" sz="1750" u="none" cap="none" strike="noStrike">
                <a:solidFill>
                  <a:srgbClr val="000000"/>
                </a:solidFill>
                <a:latin typeface="Roboto"/>
                <a:ea typeface="Roboto"/>
                <a:cs typeface="Roboto"/>
                <a:sym typeface="Roboto"/>
              </a:rPr>
              <a:t>nicht zu seinem Vorteil entwickelt.</a:t>
            </a:r>
            <a:endParaRPr b="1" i="0" sz="1750" u="none" cap="none" strike="noStrike"/>
          </a:p>
        </p:txBody>
      </p:sp>
      <p:sp>
        <p:nvSpPr>
          <p:cNvPr id="235" name="Google Shape;235;p5"/>
          <p:cNvSpPr/>
          <p:nvPr/>
        </p:nvSpPr>
        <p:spPr>
          <a:xfrm>
            <a:off x="5016222" y="5437227"/>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6" name="Google Shape;236;p5"/>
          <p:cNvPicPr preferRelativeResize="0"/>
          <p:nvPr/>
        </p:nvPicPr>
        <p:blipFill rotWithShape="1">
          <a:blip r:embed="rId3">
            <a:alphaModFix/>
          </a:blip>
          <a:srcRect b="0" l="0" r="0" t="0"/>
          <a:stretch/>
        </p:blipFill>
        <p:spPr>
          <a:xfrm>
            <a:off x="5101292" y="5479733"/>
            <a:ext cx="340162" cy="425291"/>
          </a:xfrm>
          <a:prstGeom prst="rect">
            <a:avLst/>
          </a:prstGeom>
          <a:noFill/>
          <a:ln>
            <a:noFill/>
          </a:ln>
        </p:spPr>
      </p:pic>
      <p:sp>
        <p:nvSpPr>
          <p:cNvPr id="237" name="Google Shape;237;p5"/>
          <p:cNvSpPr/>
          <p:nvPr/>
        </p:nvSpPr>
        <p:spPr>
          <a:xfrm>
            <a:off x="5753338" y="5510927"/>
            <a:ext cx="2016443"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Restaurant 1</a:t>
            </a:r>
            <a:endParaRPr b="0" i="0" sz="1750" u="none" cap="none" strike="noStrike"/>
          </a:p>
        </p:txBody>
      </p:sp>
      <p:sp>
        <p:nvSpPr>
          <p:cNvPr id="238" name="Google Shape;238;p5"/>
          <p:cNvSpPr/>
          <p:nvPr/>
        </p:nvSpPr>
        <p:spPr>
          <a:xfrm>
            <a:off x="8053268" y="5437227"/>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9" name="Google Shape;239;p5"/>
          <p:cNvPicPr preferRelativeResize="0"/>
          <p:nvPr/>
        </p:nvPicPr>
        <p:blipFill rotWithShape="1">
          <a:blip r:embed="rId4">
            <a:alphaModFix/>
          </a:blip>
          <a:srcRect b="0" l="0" r="0" t="0"/>
          <a:stretch/>
        </p:blipFill>
        <p:spPr>
          <a:xfrm>
            <a:off x="8138339" y="5479733"/>
            <a:ext cx="340162" cy="425291"/>
          </a:xfrm>
          <a:prstGeom prst="rect">
            <a:avLst/>
          </a:prstGeom>
          <a:noFill/>
          <a:ln>
            <a:noFill/>
          </a:ln>
        </p:spPr>
      </p:pic>
      <p:sp>
        <p:nvSpPr>
          <p:cNvPr id="240" name="Google Shape;240;p5"/>
          <p:cNvSpPr/>
          <p:nvPr/>
        </p:nvSpPr>
        <p:spPr>
          <a:xfrm>
            <a:off x="8790384" y="5510927"/>
            <a:ext cx="2016562"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Restaurant 2</a:t>
            </a:r>
            <a:endParaRPr b="0" i="0" sz="1750" u="none" cap="none" strike="noStrike"/>
          </a:p>
        </p:txBody>
      </p:sp>
      <p:sp>
        <p:nvSpPr>
          <p:cNvPr id="241" name="Google Shape;241;p5"/>
          <p:cNvSpPr/>
          <p:nvPr/>
        </p:nvSpPr>
        <p:spPr>
          <a:xfrm>
            <a:off x="11090434" y="5437227"/>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2" name="Google Shape;242;p5"/>
          <p:cNvPicPr preferRelativeResize="0"/>
          <p:nvPr/>
        </p:nvPicPr>
        <p:blipFill rotWithShape="1">
          <a:blip r:embed="rId5">
            <a:alphaModFix/>
          </a:blip>
          <a:srcRect b="0" l="0" r="0" t="0"/>
          <a:stretch/>
        </p:blipFill>
        <p:spPr>
          <a:xfrm>
            <a:off x="11175504" y="5479733"/>
            <a:ext cx="340162" cy="425291"/>
          </a:xfrm>
          <a:prstGeom prst="rect">
            <a:avLst/>
          </a:prstGeom>
          <a:noFill/>
          <a:ln>
            <a:noFill/>
          </a:ln>
        </p:spPr>
      </p:pic>
      <p:sp>
        <p:nvSpPr>
          <p:cNvPr id="243" name="Google Shape;243;p5"/>
          <p:cNvSpPr/>
          <p:nvPr/>
        </p:nvSpPr>
        <p:spPr>
          <a:xfrm>
            <a:off x="11827550" y="5510927"/>
            <a:ext cx="2016562"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Restaurant 3</a:t>
            </a:r>
            <a:endParaRPr b="0" i="0" sz="1750" u="none" cap="none" strike="noStrike"/>
          </a:p>
        </p:txBody>
      </p:sp>
      <p:sp>
        <p:nvSpPr>
          <p:cNvPr id="244" name="Google Shape;244;p5"/>
          <p:cNvSpPr/>
          <p:nvPr/>
        </p:nvSpPr>
        <p:spPr>
          <a:xfrm>
            <a:off x="12957900" y="29475"/>
            <a:ext cx="1672500" cy="473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245" name="Google Shape;245;p5" title="09_Modelltest 3_Teil_1.mp3">
            <a:hlinkClick r:id="rId7"/>
          </p:cNvPr>
          <p:cNvPicPr preferRelativeResize="0"/>
          <p:nvPr/>
        </p:nvPicPr>
        <p:blipFill>
          <a:blip r:embed="rId8">
            <a:alphaModFix/>
          </a:blip>
          <a:stretch>
            <a:fillRect/>
          </a:stretch>
        </p:blipFill>
        <p:spPr>
          <a:xfrm>
            <a:off x="2804425" y="3373674"/>
            <a:ext cx="1482250" cy="1482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6"/>
          <p:cNvSpPr/>
          <p:nvPr/>
        </p:nvSpPr>
        <p:spPr>
          <a:xfrm>
            <a:off x="793790" y="1027390"/>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1: Rešenje</a:t>
            </a:r>
            <a:endParaRPr b="0" i="0" sz="4450" u="none" cap="none" strike="noStrike"/>
          </a:p>
        </p:txBody>
      </p:sp>
      <p:sp>
        <p:nvSpPr>
          <p:cNvPr id="252" name="Google Shape;252;p6"/>
          <p:cNvSpPr/>
          <p:nvPr/>
        </p:nvSpPr>
        <p:spPr>
          <a:xfrm>
            <a:off x="793790" y="2280404"/>
            <a:ext cx="8420100" cy="471773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Hallo, hier ist wieder „Gastro-Talk", der Podcast, der Ihnen wöchentlich Wahrheiten über Münchner Restaurants erzählt. Wie immer alle Infos zu den Restaurants auf der Webseite des Podcasts. Mein erster Besuch galt dem Status", meinem alten </a:t>
            </a:r>
            <a:r>
              <a:rPr b="1" i="0" lang="en-US" sz="1750" u="none" cap="none" strike="noStrike">
                <a:solidFill>
                  <a:srgbClr val="000000"/>
                </a:solidFill>
                <a:latin typeface="Roboto"/>
                <a:ea typeface="Roboto"/>
                <a:cs typeface="Roboto"/>
                <a:sym typeface="Roboto"/>
              </a:rPr>
              <a:t>Stammlokal</a:t>
            </a:r>
            <a:r>
              <a:rPr b="0" i="0" lang="en-US" sz="1750" u="none" cap="none" strike="noStrike">
                <a:solidFill>
                  <a:srgbClr val="000000"/>
                </a:solidFill>
                <a:latin typeface="Roboto"/>
                <a:ea typeface="Roboto"/>
                <a:cs typeface="Roboto"/>
                <a:sym typeface="Roboto"/>
              </a:rPr>
              <a:t>. Voller Vorfreude ließ ich das wohlbekannte Ambiente auf mich wirken und nahm die Speisekarte, um mir einen Überblick über die angebotenen Köstlichkeiten zu verschaffen. Neues, Interessantes war hinzugekommen. </a:t>
            </a:r>
            <a:r>
              <a:rPr b="1" i="0" lang="en-US" sz="1750" u="none" cap="none" strike="noStrike">
                <a:solidFill>
                  <a:srgbClr val="000000"/>
                </a:solidFill>
                <a:latin typeface="Roboto"/>
                <a:ea typeface="Roboto"/>
                <a:cs typeface="Roboto"/>
                <a:sym typeface="Roboto"/>
              </a:rPr>
              <a:t>Die Spaghetti, die ich zum Auftakt bestellt hatte, waren allerdings weit unter al dente" gekocht. Und auch bei meinem Spanferkelbraten mit Beilagen war das eine zu weich, das andere nicht richtig gar. Eine nicht zu übersehende Schludrigkeit hatte sich in die Küche eingeschlichen. Auch der Schimmelbefall in der Toilette passte da zum Bild. </a:t>
            </a:r>
            <a:r>
              <a:rPr b="0" i="0" lang="en-US" sz="1750" u="none" cap="none" strike="noStrike">
                <a:solidFill>
                  <a:srgbClr val="000000"/>
                </a:solidFill>
                <a:latin typeface="Roboto"/>
                <a:ea typeface="Roboto"/>
                <a:cs typeface="Roboto"/>
                <a:sym typeface="Roboto"/>
              </a:rPr>
              <a:t>Die Bedienung hingegen war, wie auch früher schon, sehr zuvorkommend, obgleich sich eine gewisse Unerfahrenheit bemerk- bar machte. Sehr zu begrüßen ist die Tatsache, dass</a:t>
            </a:r>
            <a:endParaRPr b="0" i="0" sz="1750" u="none" cap="none" strike="noStrike"/>
          </a:p>
        </p:txBody>
      </p:sp>
      <p:sp>
        <p:nvSpPr>
          <p:cNvPr id="253" name="Google Shape;253;p6"/>
          <p:cNvSpPr/>
          <p:nvPr/>
        </p:nvSpPr>
        <p:spPr>
          <a:xfrm>
            <a:off x="9774898" y="2280400"/>
            <a:ext cx="48555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 Das Restaurant hat sich nicht zu seinem Vorteil entwickelt</a:t>
            </a:r>
            <a:endParaRPr b="0" i="0" sz="1750" u="none" cap="none" strike="noStrike"/>
          </a:p>
        </p:txBody>
      </p:sp>
      <p:sp>
        <p:nvSpPr>
          <p:cNvPr id="254" name="Google Shape;254;p6"/>
          <p:cNvSpPr/>
          <p:nvPr/>
        </p:nvSpPr>
        <p:spPr>
          <a:xfrm>
            <a:off x="9774912" y="3261360"/>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5" name="Google Shape;255;p6"/>
          <p:cNvPicPr preferRelativeResize="0"/>
          <p:nvPr/>
        </p:nvPicPr>
        <p:blipFill rotWithShape="1">
          <a:blip r:embed="rId3">
            <a:alphaModFix/>
          </a:blip>
          <a:srcRect b="0" l="0" r="0" t="0"/>
          <a:stretch/>
        </p:blipFill>
        <p:spPr>
          <a:xfrm>
            <a:off x="9859982" y="3303865"/>
            <a:ext cx="340162" cy="425291"/>
          </a:xfrm>
          <a:prstGeom prst="rect">
            <a:avLst/>
          </a:prstGeom>
          <a:noFill/>
          <a:ln>
            <a:noFill/>
          </a:ln>
        </p:spPr>
      </p:pic>
      <p:sp>
        <p:nvSpPr>
          <p:cNvPr id="256" name="Google Shape;256;p6"/>
          <p:cNvSpPr/>
          <p:nvPr/>
        </p:nvSpPr>
        <p:spPr>
          <a:xfrm>
            <a:off x="10512028" y="3335060"/>
            <a:ext cx="3332083"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Restaurant 1</a:t>
            </a:r>
            <a:endParaRPr b="0" i="0" sz="1750" u="none" cap="none" strike="noStrike"/>
          </a:p>
        </p:txBody>
      </p:sp>
      <p:sp>
        <p:nvSpPr>
          <p:cNvPr id="257" name="Google Shape;257;p6"/>
          <p:cNvSpPr/>
          <p:nvPr/>
        </p:nvSpPr>
        <p:spPr>
          <a:xfrm>
            <a:off x="9774912" y="4225290"/>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8" name="Google Shape;258;p6"/>
          <p:cNvPicPr preferRelativeResize="0"/>
          <p:nvPr/>
        </p:nvPicPr>
        <p:blipFill rotWithShape="1">
          <a:blip r:embed="rId4">
            <a:alphaModFix/>
          </a:blip>
          <a:srcRect b="0" l="0" r="0" t="0"/>
          <a:stretch/>
        </p:blipFill>
        <p:spPr>
          <a:xfrm>
            <a:off x="9859982" y="4267795"/>
            <a:ext cx="340162" cy="425291"/>
          </a:xfrm>
          <a:prstGeom prst="rect">
            <a:avLst/>
          </a:prstGeom>
          <a:noFill/>
          <a:ln>
            <a:noFill/>
          </a:ln>
        </p:spPr>
      </p:pic>
      <p:sp>
        <p:nvSpPr>
          <p:cNvPr id="259" name="Google Shape;259;p6"/>
          <p:cNvSpPr/>
          <p:nvPr/>
        </p:nvSpPr>
        <p:spPr>
          <a:xfrm>
            <a:off x="10512028" y="4298990"/>
            <a:ext cx="3332083"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Restaurant 2</a:t>
            </a:r>
            <a:endParaRPr b="0" i="0" sz="1750" u="none" cap="none" strike="noStrike"/>
          </a:p>
        </p:txBody>
      </p:sp>
      <p:sp>
        <p:nvSpPr>
          <p:cNvPr id="260" name="Google Shape;260;p6"/>
          <p:cNvSpPr/>
          <p:nvPr/>
        </p:nvSpPr>
        <p:spPr>
          <a:xfrm>
            <a:off x="9774912" y="5189220"/>
            <a:ext cx="510302" cy="510302"/>
          </a:xfrm>
          <a:prstGeom prst="roundRect">
            <a:avLst>
              <a:gd fmla="val 1792"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1" name="Google Shape;261;p6"/>
          <p:cNvPicPr preferRelativeResize="0"/>
          <p:nvPr/>
        </p:nvPicPr>
        <p:blipFill rotWithShape="1">
          <a:blip r:embed="rId5">
            <a:alphaModFix/>
          </a:blip>
          <a:srcRect b="0" l="0" r="0" t="0"/>
          <a:stretch/>
        </p:blipFill>
        <p:spPr>
          <a:xfrm>
            <a:off x="9859982" y="5231725"/>
            <a:ext cx="340162" cy="425291"/>
          </a:xfrm>
          <a:prstGeom prst="rect">
            <a:avLst/>
          </a:prstGeom>
          <a:noFill/>
          <a:ln>
            <a:noFill/>
          </a:ln>
        </p:spPr>
      </p:pic>
      <p:sp>
        <p:nvSpPr>
          <p:cNvPr id="262" name="Google Shape;262;p6"/>
          <p:cNvSpPr/>
          <p:nvPr/>
        </p:nvSpPr>
        <p:spPr>
          <a:xfrm>
            <a:off x="10512028" y="5262920"/>
            <a:ext cx="3332083"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Restaurant 3</a:t>
            </a:r>
            <a:endParaRPr b="0" i="0" sz="1750" u="none" cap="none" strike="noStrike"/>
          </a:p>
        </p:txBody>
      </p:sp>
      <p:sp>
        <p:nvSpPr>
          <p:cNvPr id="263" name="Google Shape;263;p6"/>
          <p:cNvSpPr/>
          <p:nvPr/>
        </p:nvSpPr>
        <p:spPr>
          <a:xfrm>
            <a:off x="12957900" y="29475"/>
            <a:ext cx="1672500" cy="473100"/>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descr="preencoded.png" id="269" name="Google Shape;269;p7"/>
          <p:cNvPicPr preferRelativeResize="0"/>
          <p:nvPr/>
        </p:nvPicPr>
        <p:blipFill rotWithShape="1">
          <a:blip r:embed="rId3">
            <a:alphaModFix/>
          </a:blip>
          <a:srcRect b="0" l="0" r="0" t="0"/>
          <a:stretch/>
        </p:blipFill>
        <p:spPr>
          <a:xfrm>
            <a:off x="0" y="29475"/>
            <a:ext cx="14630402" cy="3118724"/>
          </a:xfrm>
          <a:prstGeom prst="rect">
            <a:avLst/>
          </a:prstGeom>
          <a:noFill/>
          <a:ln>
            <a:noFill/>
          </a:ln>
        </p:spPr>
      </p:pic>
      <p:sp>
        <p:nvSpPr>
          <p:cNvPr id="270" name="Google Shape;270;p7"/>
          <p:cNvSpPr/>
          <p:nvPr/>
        </p:nvSpPr>
        <p:spPr>
          <a:xfrm>
            <a:off x="2817390" y="3568679"/>
            <a:ext cx="76821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Deo 2: Naučni/umetnički intervju</a:t>
            </a:r>
            <a:endParaRPr b="0" i="0" sz="4450" u="none" cap="none" strike="noStrike"/>
          </a:p>
        </p:txBody>
      </p:sp>
      <p:sp>
        <p:nvSpPr>
          <p:cNvPr id="271" name="Google Shape;271;p7"/>
          <p:cNvSpPr/>
          <p:nvPr/>
        </p:nvSpPr>
        <p:spPr>
          <a:xfrm>
            <a:off x="842400" y="4512850"/>
            <a:ext cx="4196400" cy="1857900"/>
          </a:xfrm>
          <a:prstGeom prst="roundRect">
            <a:avLst>
              <a:gd fmla="val 528"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7"/>
          <p:cNvSpPr/>
          <p:nvPr/>
        </p:nvSpPr>
        <p:spPr>
          <a:xfrm>
            <a:off x="1099684" y="4539514"/>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Format</a:t>
            </a:r>
            <a:endParaRPr b="0" i="0" sz="2200" u="none" cap="none" strike="noStrike"/>
          </a:p>
        </p:txBody>
      </p:sp>
      <p:sp>
        <p:nvSpPr>
          <p:cNvPr id="273" name="Google Shape;273;p7"/>
          <p:cNvSpPr/>
          <p:nvPr/>
        </p:nvSpPr>
        <p:spPr>
          <a:xfrm>
            <a:off x="1099584" y="5155782"/>
            <a:ext cx="36819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Intervju sa osobom iz oblasti nauke ili umetnosti</a:t>
            </a:r>
            <a:endParaRPr b="0" i="0" sz="1750" u="none" cap="none" strike="noStrike"/>
          </a:p>
        </p:txBody>
      </p:sp>
      <p:sp>
        <p:nvSpPr>
          <p:cNvPr id="274" name="Google Shape;274;p7"/>
          <p:cNvSpPr/>
          <p:nvPr/>
        </p:nvSpPr>
        <p:spPr>
          <a:xfrm>
            <a:off x="5265550" y="4512850"/>
            <a:ext cx="4196400" cy="1857900"/>
          </a:xfrm>
          <a:prstGeom prst="roundRect">
            <a:avLst>
              <a:gd fmla="val 528"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7"/>
          <p:cNvSpPr/>
          <p:nvPr/>
        </p:nvSpPr>
        <p:spPr>
          <a:xfrm>
            <a:off x="5522856" y="4539514"/>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Zadatak</a:t>
            </a:r>
            <a:endParaRPr b="0" i="0" sz="2200" u="none" cap="none" strike="noStrike"/>
          </a:p>
        </p:txBody>
      </p:sp>
      <p:sp>
        <p:nvSpPr>
          <p:cNvPr id="276" name="Google Shape;276;p7"/>
          <p:cNvSpPr/>
          <p:nvPr/>
        </p:nvSpPr>
        <p:spPr>
          <a:xfrm>
            <a:off x="5522806" y="5155782"/>
            <a:ext cx="36819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Proceniti 9 iskaza kao tačne, netačne ili nepomenute u tekstu</a:t>
            </a:r>
            <a:endParaRPr b="0" i="0" sz="1750" u="none" cap="none" strike="noStrike"/>
          </a:p>
        </p:txBody>
      </p:sp>
      <p:sp>
        <p:nvSpPr>
          <p:cNvPr id="277" name="Google Shape;277;p7"/>
          <p:cNvSpPr/>
          <p:nvPr/>
        </p:nvSpPr>
        <p:spPr>
          <a:xfrm>
            <a:off x="9688725" y="4512850"/>
            <a:ext cx="4196400" cy="1857900"/>
          </a:xfrm>
          <a:prstGeom prst="roundRect">
            <a:avLst>
              <a:gd fmla="val 528"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7"/>
          <p:cNvSpPr/>
          <p:nvPr/>
        </p:nvSpPr>
        <p:spPr>
          <a:xfrm>
            <a:off x="9946027" y="4539514"/>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Slušanje</a:t>
            </a:r>
            <a:endParaRPr b="0" i="0" sz="2200" u="none" cap="none" strike="noStrike"/>
          </a:p>
        </p:txBody>
      </p:sp>
      <p:sp>
        <p:nvSpPr>
          <p:cNvPr id="279" name="Google Shape;279;p7"/>
          <p:cNvSpPr/>
          <p:nvPr/>
        </p:nvSpPr>
        <p:spPr>
          <a:xfrm>
            <a:off x="9946027" y="5155782"/>
            <a:ext cx="36819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lang="en-US" sz="1750">
                <a:latin typeface="Roboto"/>
                <a:ea typeface="Roboto"/>
                <a:cs typeface="Roboto"/>
                <a:sym typeface="Roboto"/>
              </a:rPr>
              <a:t>Snimak</a:t>
            </a:r>
            <a:r>
              <a:rPr b="0" i="0" lang="en-US" sz="1750" u="none" cap="none" strike="noStrike">
                <a:solidFill>
                  <a:srgbClr val="000000"/>
                </a:solidFill>
                <a:latin typeface="Roboto"/>
                <a:ea typeface="Roboto"/>
                <a:cs typeface="Roboto"/>
                <a:sym typeface="Roboto"/>
              </a:rPr>
              <a:t> se sluša dva puta</a:t>
            </a:r>
            <a:endParaRPr b="0" i="0" sz="1750" u="none" cap="none" strike="noStrike"/>
          </a:p>
        </p:txBody>
      </p:sp>
      <p:sp>
        <p:nvSpPr>
          <p:cNvPr id="280" name="Google Shape;280;p7"/>
          <p:cNvSpPr/>
          <p:nvPr/>
        </p:nvSpPr>
        <p:spPr>
          <a:xfrm>
            <a:off x="-9563560" y="4353832"/>
            <a:ext cx="13042800" cy="725700"/>
          </a:xfrm>
          <a:prstGeom prst="rect">
            <a:avLst/>
          </a:prstGeom>
          <a:noFill/>
          <a:ln>
            <a:noFill/>
          </a:ln>
        </p:spPr>
        <p:txBody>
          <a:bodyPr anchorCtr="0" anchor="t" bIns="0" lIns="0" spcFirstLastPara="1" rIns="0" wrap="square" tIns="0">
            <a:noAutofit/>
          </a:bodyPr>
          <a:lstStyle/>
          <a:p>
            <a:pPr indent="0" lvl="0" marL="914400" rtl="0" algn="l">
              <a:lnSpc>
                <a:spcPct val="125000"/>
              </a:lnSpc>
              <a:spcBef>
                <a:spcPts val="0"/>
              </a:spcBef>
              <a:spcAft>
                <a:spcPts val="0"/>
              </a:spcAft>
              <a:buNone/>
            </a:pPr>
            <a:r>
              <a:t/>
            </a:r>
            <a:endParaRPr sz="1700">
              <a:solidFill>
                <a:schemeClr val="dk1"/>
              </a:solidFill>
              <a:latin typeface="Roboto"/>
              <a:ea typeface="Roboto"/>
              <a:cs typeface="Roboto"/>
              <a:sym typeface="Roboto"/>
            </a:endParaRPr>
          </a:p>
          <a:p>
            <a:pPr indent="0" lvl="0" marL="0" rtl="0" algn="l">
              <a:lnSpc>
                <a:spcPct val="125000"/>
              </a:lnSpc>
              <a:spcBef>
                <a:spcPts val="0"/>
              </a:spcBef>
              <a:spcAft>
                <a:spcPts val="0"/>
              </a:spcAft>
              <a:buNone/>
            </a:pPr>
            <a:r>
              <a:t/>
            </a:r>
            <a:endParaRPr b="1" sz="2200">
              <a:solidFill>
                <a:schemeClr val="dk1"/>
              </a:solidFill>
              <a:latin typeface="Oswald"/>
              <a:ea typeface="Oswald"/>
              <a:cs typeface="Oswald"/>
              <a:sym typeface="Oswald"/>
            </a:endParaRPr>
          </a:p>
        </p:txBody>
      </p:sp>
      <p:sp>
        <p:nvSpPr>
          <p:cNvPr id="281" name="Google Shape;281;p7"/>
          <p:cNvSpPr/>
          <p:nvPr/>
        </p:nvSpPr>
        <p:spPr>
          <a:xfrm>
            <a:off x="12957900" y="29475"/>
            <a:ext cx="1672500" cy="473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2025-08-20T20:58:31Z</dcterms:created>
</cp:coreProperties>
</file>