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2.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9.xml"/>
  <Override ContentType="application/vnd.openxmlformats-officedocument.presentationml.slideLayout+xml" PartName="/ppt/slideLayouts/slideLayout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12.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9.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Lst>
  <p:sldSz cy="8229600" cx="14630400"/>
  <p:notesSz cx="8229600" cy="14630400"/>
  <p:embeddedFontLst>
    <p:embeddedFont>
      <p:font typeface="Roboto"/>
      <p:regular r:id="rId17"/>
      <p:bold r:id="rId18"/>
      <p:italic r:id="rId19"/>
      <p:boldItalic r:id="rId20"/>
    </p:embeddedFont>
    <p:embeddedFont>
      <p:font typeface="Oswald"/>
      <p:bold r:id="rId21"/>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22" roundtripDataSignature="AMtx7miXSWvwUfO6NMJuk/xv/jRCDQFT5Q=="/>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0" Type="http://schemas.openxmlformats.org/officeDocument/2006/relationships/font" Target="fonts/Roboto-boldItalic.fntdata"/><Relationship Id="rId11" Type="http://schemas.openxmlformats.org/officeDocument/2006/relationships/slide" Target="slides/slide7.xml"/><Relationship Id="rId22" Type="http://customschemas.google.com/relationships/presentationmetadata" Target="metadata"/><Relationship Id="rId10" Type="http://schemas.openxmlformats.org/officeDocument/2006/relationships/slide" Target="slides/slide6.xml"/><Relationship Id="rId21" Type="http://schemas.openxmlformats.org/officeDocument/2006/relationships/font" Target="fonts/Oswald-bold.fntdata"/><Relationship Id="rId13" Type="http://schemas.openxmlformats.org/officeDocument/2006/relationships/slide" Target="slides/slide9.xml"/><Relationship Id="rId12" Type="http://schemas.openxmlformats.org/officeDocument/2006/relationships/slide" Target="slides/slide8.xml"/><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15" Type="http://schemas.openxmlformats.org/officeDocument/2006/relationships/slide" Target="slides/slide11.xml"/><Relationship Id="rId14" Type="http://schemas.openxmlformats.org/officeDocument/2006/relationships/slide" Target="slides/slide10.xml"/><Relationship Id="rId17" Type="http://schemas.openxmlformats.org/officeDocument/2006/relationships/font" Target="fonts/Roboto-regular.fntdata"/><Relationship Id="rId16" Type="http://schemas.openxmlformats.org/officeDocument/2006/relationships/slide" Target="slides/slide12.xml"/><Relationship Id="rId5" Type="http://schemas.openxmlformats.org/officeDocument/2006/relationships/slide" Target="slides/slide1.xml"/><Relationship Id="rId19" Type="http://schemas.openxmlformats.org/officeDocument/2006/relationships/font" Target="fonts/Roboto-italic.fntdata"/><Relationship Id="rId6" Type="http://schemas.openxmlformats.org/officeDocument/2006/relationships/slide" Target="slides/slide2.xml"/><Relationship Id="rId18" Type="http://schemas.openxmlformats.org/officeDocument/2006/relationships/font" Target="fonts/Roboto-bold.fntdata"/><Relationship Id="rId7" Type="http://schemas.openxmlformats.org/officeDocument/2006/relationships/slide" Target="slides/slide3.xml"/><Relationship Id="rId8"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lvl1pPr>
            <a:lvl2pPr lvl="1" marR="0" rtl="0" algn="l">
              <a:spcBef>
                <a:spcPts val="0"/>
              </a:spcBef>
              <a:spcAft>
                <a:spcPts val="0"/>
              </a:spcAft>
              <a:buSzPts val="1400"/>
              <a:buNone/>
              <a:defRPr b="0" i="0" sz="1800" u="none" cap="none" strike="noStrike"/>
            </a:lvl2pPr>
            <a:lvl3pPr lvl="2" marR="0" rtl="0" algn="l">
              <a:spcBef>
                <a:spcPts val="0"/>
              </a:spcBef>
              <a:spcAft>
                <a:spcPts val="0"/>
              </a:spcAft>
              <a:buSzPts val="1400"/>
              <a:buNone/>
              <a:defRPr b="0" i="0" sz="1800" u="none" cap="none" strike="noStrike"/>
            </a:lvl3pPr>
            <a:lvl4pPr lvl="3" marR="0" rtl="0" algn="l">
              <a:spcBef>
                <a:spcPts val="0"/>
              </a:spcBef>
              <a:spcAft>
                <a:spcPts val="0"/>
              </a:spcAft>
              <a:buSzPts val="1400"/>
              <a:buNone/>
              <a:defRPr b="0" i="0" sz="1800" u="none" cap="none" strike="noStrike"/>
            </a:lvl4pPr>
            <a:lvl5pPr lvl="4" marR="0" rtl="0" algn="l">
              <a:spcBef>
                <a:spcPts val="0"/>
              </a:spcBef>
              <a:spcAft>
                <a:spcPts val="0"/>
              </a:spcAft>
              <a:buSzPts val="1400"/>
              <a:buNone/>
              <a:defRPr b="0" i="0" sz="1800" u="none" cap="none" strike="noStrike"/>
            </a:lvl5pPr>
            <a:lvl6pPr lvl="5" marR="0" rtl="0" algn="l">
              <a:spcBef>
                <a:spcPts val="0"/>
              </a:spcBef>
              <a:spcAft>
                <a:spcPts val="0"/>
              </a:spcAft>
              <a:buSzPts val="1400"/>
              <a:buNone/>
              <a:defRPr b="0" i="0" sz="1800" u="none" cap="none" strike="noStrike"/>
            </a:lvl6pPr>
            <a:lvl7pPr lvl="6" marR="0" rtl="0" algn="l">
              <a:spcBef>
                <a:spcPts val="0"/>
              </a:spcBef>
              <a:spcAft>
                <a:spcPts val="0"/>
              </a:spcAft>
              <a:buSzPts val="1400"/>
              <a:buNone/>
              <a:defRPr b="0" i="0" sz="1800" u="none" cap="none" strike="noStrike"/>
            </a:lvl7pPr>
            <a:lvl8pPr lvl="7" marR="0" rtl="0" algn="l">
              <a:spcBef>
                <a:spcPts val="0"/>
              </a:spcBef>
              <a:spcAft>
                <a:spcPts val="0"/>
              </a:spcAft>
              <a:buSzPts val="1400"/>
              <a:buNone/>
              <a:defRPr b="0" i="0" sz="1800" u="none" cap="none" strike="noStrike"/>
            </a:lvl8pPr>
            <a:lvl9pPr lvl="8" marR="0" rtl="0" algn="l">
              <a:spcBef>
                <a:spcPts val="0"/>
              </a:spcBef>
              <a:spcAft>
                <a:spcPts val="0"/>
              </a:spcAft>
              <a:buSzPts val="1400"/>
              <a:buNone/>
              <a:defRPr b="0" i="0" sz="1800" u="none" cap="none" strike="noStrike"/>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lvl1pPr>
            <a:lvl2pPr lvl="1" marR="0" rtl="0" algn="l">
              <a:spcBef>
                <a:spcPts val="0"/>
              </a:spcBef>
              <a:spcAft>
                <a:spcPts val="0"/>
              </a:spcAft>
              <a:buSzPts val="1400"/>
              <a:buNone/>
              <a:defRPr b="0" i="0" sz="1800" u="none" cap="none" strike="noStrike"/>
            </a:lvl2pPr>
            <a:lvl3pPr lvl="2" marR="0" rtl="0" algn="l">
              <a:spcBef>
                <a:spcPts val="0"/>
              </a:spcBef>
              <a:spcAft>
                <a:spcPts val="0"/>
              </a:spcAft>
              <a:buSzPts val="1400"/>
              <a:buNone/>
              <a:defRPr b="0" i="0" sz="1800" u="none" cap="none" strike="noStrike"/>
            </a:lvl3pPr>
            <a:lvl4pPr lvl="3" marR="0" rtl="0" algn="l">
              <a:spcBef>
                <a:spcPts val="0"/>
              </a:spcBef>
              <a:spcAft>
                <a:spcPts val="0"/>
              </a:spcAft>
              <a:buSzPts val="1400"/>
              <a:buNone/>
              <a:defRPr b="0" i="0" sz="1800" u="none" cap="none" strike="noStrike"/>
            </a:lvl4pPr>
            <a:lvl5pPr lvl="4" marR="0" rtl="0" algn="l">
              <a:spcBef>
                <a:spcPts val="0"/>
              </a:spcBef>
              <a:spcAft>
                <a:spcPts val="0"/>
              </a:spcAft>
              <a:buSzPts val="1400"/>
              <a:buNone/>
              <a:defRPr b="0" i="0" sz="1800" u="none" cap="none" strike="noStrike"/>
            </a:lvl5pPr>
            <a:lvl6pPr lvl="5" marR="0" rtl="0" algn="l">
              <a:spcBef>
                <a:spcPts val="0"/>
              </a:spcBef>
              <a:spcAft>
                <a:spcPts val="0"/>
              </a:spcAft>
              <a:buSzPts val="1400"/>
              <a:buNone/>
              <a:defRPr b="0" i="0" sz="1800" u="none" cap="none" strike="noStrike"/>
            </a:lvl6pPr>
            <a:lvl7pPr lvl="6" marR="0" rtl="0" algn="l">
              <a:spcBef>
                <a:spcPts val="0"/>
              </a:spcBef>
              <a:spcAft>
                <a:spcPts val="0"/>
              </a:spcAft>
              <a:buSzPts val="1400"/>
              <a:buNone/>
              <a:defRPr b="0" i="0" sz="1800" u="none" cap="none" strike="noStrike"/>
            </a:lvl7pPr>
            <a:lvl8pPr lvl="7" marR="0" rtl="0" algn="l">
              <a:spcBef>
                <a:spcPts val="0"/>
              </a:spcBef>
              <a:spcAft>
                <a:spcPts val="0"/>
              </a:spcAft>
              <a:buSzPts val="1400"/>
              <a:buNone/>
              <a:defRPr b="0" i="0" sz="1800" u="none" cap="none" strike="noStrike"/>
            </a:lvl8pPr>
            <a:lvl9pPr lvl="8" marR="0" rtl="0" algn="l">
              <a:spcBef>
                <a:spcPts val="0"/>
              </a:spcBef>
              <a:spcAft>
                <a:spcPts val="0"/>
              </a:spcAft>
              <a:buSzPts val="1400"/>
              <a:buNone/>
              <a:defRPr b="0" i="0" sz="1800" u="none" cap="none" strike="noStrike"/>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lvl1pPr>
            <a:lvl2pPr lvl="1" marR="0" rtl="0" algn="l">
              <a:spcBef>
                <a:spcPts val="0"/>
              </a:spcBef>
              <a:spcAft>
                <a:spcPts val="0"/>
              </a:spcAft>
              <a:buSzPts val="1400"/>
              <a:buNone/>
              <a:defRPr b="0" i="0" sz="1800" u="none" cap="none" strike="noStrike"/>
            </a:lvl2pPr>
            <a:lvl3pPr lvl="2" marR="0" rtl="0" algn="l">
              <a:spcBef>
                <a:spcPts val="0"/>
              </a:spcBef>
              <a:spcAft>
                <a:spcPts val="0"/>
              </a:spcAft>
              <a:buSzPts val="1400"/>
              <a:buNone/>
              <a:defRPr b="0" i="0" sz="1800" u="none" cap="none" strike="noStrike"/>
            </a:lvl3pPr>
            <a:lvl4pPr lvl="3" marR="0" rtl="0" algn="l">
              <a:spcBef>
                <a:spcPts val="0"/>
              </a:spcBef>
              <a:spcAft>
                <a:spcPts val="0"/>
              </a:spcAft>
              <a:buSzPts val="1400"/>
              <a:buNone/>
              <a:defRPr b="0" i="0" sz="1800" u="none" cap="none" strike="noStrike"/>
            </a:lvl4pPr>
            <a:lvl5pPr lvl="4" marR="0" rtl="0" algn="l">
              <a:spcBef>
                <a:spcPts val="0"/>
              </a:spcBef>
              <a:spcAft>
                <a:spcPts val="0"/>
              </a:spcAft>
              <a:buSzPts val="1400"/>
              <a:buNone/>
              <a:defRPr b="0" i="0" sz="1800" u="none" cap="none" strike="noStrike"/>
            </a:lvl5pPr>
            <a:lvl6pPr lvl="5" marR="0" rtl="0" algn="l">
              <a:spcBef>
                <a:spcPts val="0"/>
              </a:spcBef>
              <a:spcAft>
                <a:spcPts val="0"/>
              </a:spcAft>
              <a:buSzPts val="1400"/>
              <a:buNone/>
              <a:defRPr b="0" i="0" sz="1800" u="none" cap="none" strike="noStrike"/>
            </a:lvl6pPr>
            <a:lvl7pPr lvl="6" marR="0" rtl="0" algn="l">
              <a:spcBef>
                <a:spcPts val="0"/>
              </a:spcBef>
              <a:spcAft>
                <a:spcPts val="0"/>
              </a:spcAft>
              <a:buSzPts val="1400"/>
              <a:buNone/>
              <a:defRPr b="0" i="0" sz="1800" u="none" cap="none" strike="noStrike"/>
            </a:lvl7pPr>
            <a:lvl8pPr lvl="7" marR="0" rtl="0" algn="l">
              <a:spcBef>
                <a:spcPts val="0"/>
              </a:spcBef>
              <a:spcAft>
                <a:spcPts val="0"/>
              </a:spcAft>
              <a:buSzPts val="1400"/>
              <a:buNone/>
              <a:defRPr b="0" i="0" sz="1800" u="none" cap="none" strike="noStrike"/>
            </a:lvl8pPr>
            <a:lvl9pPr lvl="8" marR="0" rtl="0" algn="l">
              <a:spcBef>
                <a:spcPts val="0"/>
              </a:spcBef>
              <a:spcAft>
                <a:spcPts val="0"/>
              </a:spcAft>
              <a:buSzPts val="1400"/>
              <a:buNone/>
              <a:defRPr b="0" i="0" sz="1800" u="none" cap="none" strike="noStrike"/>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t>‹#›</a:t>
            </a:fld>
            <a:endParaRPr b="0" i="0" sz="1200" u="none" cap="none" strike="noStrik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 name="Shape 47"/>
        <p:cNvGrpSpPr/>
        <p:nvPr/>
      </p:nvGrpSpPr>
      <p:grpSpPr>
        <a:xfrm>
          <a:off x="0" y="0"/>
          <a:ext cx="0" cy="0"/>
          <a:chOff x="0" y="0"/>
          <a:chExt cx="0" cy="0"/>
        </a:xfrm>
      </p:grpSpPr>
      <p:sp>
        <p:nvSpPr>
          <p:cNvPr id="48" name="Google Shape;48;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9" name="Google Shape;49;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1200"/>
              </a:spcBef>
              <a:spcAft>
                <a:spcPts val="0"/>
              </a:spcAft>
              <a:buClr>
                <a:schemeClr val="dk1"/>
              </a:buClr>
              <a:buSzPts val="1100"/>
              <a:buFont typeface="Arial"/>
              <a:buNone/>
            </a:pPr>
            <a:r>
              <a:rPr lang="en-US" sz="1100">
                <a:latin typeface="Arial"/>
                <a:ea typeface="Arial"/>
                <a:cs typeface="Arial"/>
                <a:sym typeface="Arial"/>
              </a:rPr>
              <a:t>Dobrodošli u deo kursa posvećen </a:t>
            </a:r>
            <a:r>
              <a:rPr b="1" lang="en-US" sz="1100">
                <a:latin typeface="Arial"/>
                <a:ea typeface="Arial"/>
                <a:cs typeface="Arial"/>
                <a:sym typeface="Arial"/>
              </a:rPr>
              <a:t>čitanju odnosno razumevanju pročitanog</a:t>
            </a:r>
            <a:r>
              <a:rPr lang="en-US" sz="1100">
                <a:latin typeface="Arial"/>
                <a:ea typeface="Arial"/>
                <a:cs typeface="Arial"/>
                <a:sym typeface="Arial"/>
              </a:rPr>
              <a:t>. Kao što vidite na slajdu,. Proći ćemo kroz strategije i savete koji su ključni za uspešno polaganje ovog dela ispita.</a:t>
            </a:r>
            <a:endParaRPr sz="1100">
              <a:latin typeface="Arial"/>
              <a:ea typeface="Arial"/>
              <a:cs typeface="Arial"/>
              <a:sym typeface="Arial"/>
            </a:endParaRPr>
          </a:p>
          <a:p>
            <a:pPr indent="0" lvl="0" marL="0" rtl="0" algn="l">
              <a:spcBef>
                <a:spcPts val="1200"/>
              </a:spcBef>
              <a:spcAft>
                <a:spcPts val="0"/>
              </a:spcAft>
              <a:buClr>
                <a:schemeClr val="dk1"/>
              </a:buClr>
              <a:buFont typeface="Arial"/>
              <a:buNone/>
            </a:pPr>
            <a:r>
              <a:t/>
            </a:r>
            <a:endParaRPr sz="1100">
              <a:latin typeface="Arial"/>
              <a:ea typeface="Arial"/>
              <a:cs typeface="Arial"/>
              <a:sym typeface="Arial"/>
            </a:endParaRPr>
          </a:p>
          <a:p>
            <a:pPr indent="0" lvl="0" marL="0" rtl="0" algn="l">
              <a:spcBef>
                <a:spcPts val="0"/>
              </a:spcBef>
              <a:spcAft>
                <a:spcPts val="0"/>
              </a:spcAft>
              <a:buNone/>
            </a:pPr>
            <a:r>
              <a:t/>
            </a:r>
            <a:endParaRPr/>
          </a:p>
        </p:txBody>
      </p:sp>
      <p:sp>
        <p:nvSpPr>
          <p:cNvPr id="50" name="Google Shape;50;p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1" name="Shape 291"/>
        <p:cNvGrpSpPr/>
        <p:nvPr/>
      </p:nvGrpSpPr>
      <p:grpSpPr>
        <a:xfrm>
          <a:off x="0" y="0"/>
          <a:ext cx="0" cy="0"/>
          <a:chOff x="0" y="0"/>
          <a:chExt cx="0" cy="0"/>
        </a:xfrm>
      </p:grpSpPr>
      <p:sp>
        <p:nvSpPr>
          <p:cNvPr id="292" name="Google Shape;292;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93" name="Google Shape;293;p1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1200"/>
              </a:spcBef>
              <a:spcAft>
                <a:spcPts val="0"/>
              </a:spcAft>
              <a:buClr>
                <a:schemeClr val="dk1"/>
              </a:buClr>
              <a:buSzPts val="1100"/>
              <a:buFont typeface="Arial"/>
              <a:buNone/>
            </a:pPr>
            <a:r>
              <a:rPr b="1" lang="en-US" sz="1100">
                <a:latin typeface="Arial"/>
                <a:ea typeface="Arial"/>
                <a:cs typeface="Arial"/>
                <a:sym typeface="Arial"/>
              </a:rPr>
              <a:t>Šta nas čeka u Teil 4?</a:t>
            </a:r>
            <a:endParaRPr b="1" sz="1100">
              <a:latin typeface="Arial"/>
              <a:ea typeface="Arial"/>
              <a:cs typeface="Arial"/>
              <a:sym typeface="Arial"/>
            </a:endParaRPr>
          </a:p>
          <a:p>
            <a:pPr indent="-298450" lvl="0" marL="457200" rtl="0" algn="l">
              <a:lnSpc>
                <a:spcPct val="115000"/>
              </a:lnSpc>
              <a:spcBef>
                <a:spcPts val="1200"/>
              </a:spcBef>
              <a:spcAft>
                <a:spcPts val="0"/>
              </a:spcAft>
              <a:buClr>
                <a:schemeClr val="dk1"/>
              </a:buClr>
              <a:buSzPts val="1100"/>
              <a:buChar char="●"/>
            </a:pPr>
            <a:r>
              <a:rPr lang="en-US" sz="1100">
                <a:latin typeface="Arial"/>
                <a:ea typeface="Arial"/>
                <a:cs typeface="Arial"/>
                <a:sym typeface="Arial"/>
              </a:rPr>
              <a:t>Dobićete </a:t>
            </a:r>
            <a:r>
              <a:rPr b="1" lang="en-US" sz="1100">
                <a:latin typeface="Arial"/>
                <a:ea typeface="Arial"/>
                <a:cs typeface="Arial"/>
                <a:sym typeface="Arial"/>
              </a:rPr>
              <a:t>tri kraća teksta</a:t>
            </a:r>
            <a:r>
              <a:rPr lang="en-US" sz="1100">
                <a:latin typeface="Arial"/>
                <a:ea typeface="Arial"/>
                <a:cs typeface="Arial"/>
                <a:sym typeface="Arial"/>
              </a:rPr>
              <a:t>. Sva tri teksta će se baviti </a:t>
            </a:r>
            <a:r>
              <a:rPr b="1" lang="en-US" sz="1100">
                <a:latin typeface="Arial"/>
                <a:ea typeface="Arial"/>
                <a:cs typeface="Arial"/>
                <a:sym typeface="Arial"/>
              </a:rPr>
              <a:t>istom, jednom temom</a:t>
            </a:r>
            <a:r>
              <a:rPr lang="en-US" sz="1100">
                <a:latin typeface="Arial"/>
                <a:ea typeface="Arial"/>
                <a:cs typeface="Arial"/>
                <a:sym typeface="Arial"/>
              </a:rPr>
              <a:t>, ali će verovatno predstavljati različite aspekte ili perspektive te teme.</a:t>
            </a:r>
            <a:endParaRPr sz="1100">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latin typeface="Arial"/>
                <a:ea typeface="Arial"/>
                <a:cs typeface="Arial"/>
                <a:sym typeface="Arial"/>
              </a:rPr>
              <a:t>Imaćete ukupno </a:t>
            </a:r>
            <a:r>
              <a:rPr b="1" lang="en-US" sz="1100">
                <a:latin typeface="Arial"/>
                <a:ea typeface="Arial"/>
                <a:cs typeface="Arial"/>
                <a:sym typeface="Arial"/>
              </a:rPr>
              <a:t>sedam tvrdnji</a:t>
            </a:r>
            <a:r>
              <a:rPr lang="en-US" sz="1100">
                <a:latin typeface="Arial"/>
                <a:ea typeface="Arial"/>
                <a:cs typeface="Arial"/>
                <a:sym typeface="Arial"/>
              </a:rPr>
              <a:t>. Vaš zadatak je da </a:t>
            </a:r>
            <a:r>
              <a:rPr b="1" lang="en-US" sz="1100">
                <a:latin typeface="Arial"/>
                <a:ea typeface="Arial"/>
                <a:cs typeface="Arial"/>
                <a:sym typeface="Arial"/>
              </a:rPr>
              <a:t>pet od tih tvrdnji povežete sa odgovarajućim tekstovima</a:t>
            </a:r>
            <a:r>
              <a:rPr lang="en-US" sz="1100">
                <a:latin typeface="Arial"/>
                <a:ea typeface="Arial"/>
                <a:cs typeface="Arial"/>
                <a:sym typeface="Arial"/>
              </a:rPr>
              <a:t>.</a:t>
            </a:r>
            <a:endParaRPr sz="1100">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b="1" lang="en-US" sz="1100">
                <a:latin typeface="Arial"/>
                <a:ea typeface="Arial"/>
                <a:cs typeface="Arial"/>
                <a:sym typeface="Arial"/>
              </a:rPr>
              <a:t>Važna napomena:</a:t>
            </a:r>
            <a:r>
              <a:rPr lang="en-US" sz="1100">
                <a:latin typeface="Arial"/>
                <a:ea typeface="Arial"/>
                <a:cs typeface="Arial"/>
                <a:sym typeface="Arial"/>
              </a:rPr>
              <a:t> Dve tvrdnje će biti "višak", odnosno </a:t>
            </a:r>
            <a:r>
              <a:rPr b="1" lang="en-US" sz="1100">
                <a:latin typeface="Arial"/>
                <a:ea typeface="Arial"/>
                <a:cs typeface="Arial"/>
                <a:sym typeface="Arial"/>
              </a:rPr>
              <a:t>dve tvrdnje neće odgovarati nijednom tekstu</a:t>
            </a:r>
            <a:r>
              <a:rPr lang="en-US" sz="1100">
                <a:latin typeface="Arial"/>
                <a:ea typeface="Arial"/>
                <a:cs typeface="Arial"/>
                <a:sym typeface="Arial"/>
              </a:rPr>
              <a:t>. Budite svesni toga da nećete iskoristiti sve ponuđene tvrdnje.</a:t>
            </a:r>
            <a:endParaRPr sz="11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b="1" lang="en-US" sz="1100">
                <a:latin typeface="Arial"/>
                <a:ea typeface="Arial"/>
                <a:cs typeface="Arial"/>
                <a:sym typeface="Arial"/>
              </a:rPr>
              <a:t>Strategije za uspešno rešavanje Teila 4:</a:t>
            </a:r>
            <a:endParaRPr b="1" sz="11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lang="en-US" sz="1100">
                <a:latin typeface="Arial"/>
                <a:ea typeface="Arial"/>
                <a:cs typeface="Arial"/>
                <a:sym typeface="Arial"/>
              </a:rPr>
              <a:t>Evo kako najefikasnije pristupiti ovom zadatku:</a:t>
            </a:r>
            <a:endParaRPr sz="1100">
              <a:latin typeface="Arial"/>
              <a:ea typeface="Arial"/>
              <a:cs typeface="Arial"/>
              <a:sym typeface="Arial"/>
            </a:endParaRPr>
          </a:p>
          <a:p>
            <a:pPr indent="-298450" lvl="0" marL="457200" rtl="0" algn="l">
              <a:lnSpc>
                <a:spcPct val="115000"/>
              </a:lnSpc>
              <a:spcBef>
                <a:spcPts val="1200"/>
              </a:spcBef>
              <a:spcAft>
                <a:spcPts val="0"/>
              </a:spcAft>
              <a:buClr>
                <a:schemeClr val="dk1"/>
              </a:buClr>
              <a:buSzPts val="1100"/>
              <a:buAutoNum type="arabicPeriod"/>
            </a:pPr>
            <a:r>
              <a:rPr b="1" lang="en-US" sz="1100">
                <a:latin typeface="Arial"/>
                <a:ea typeface="Arial"/>
                <a:cs typeface="Arial"/>
                <a:sym typeface="Arial"/>
              </a:rPr>
              <a:t>Pročitajte prvo sve iskaze (tvrdnje) i označite ključne reči, a zatim tekst po tekst:</a:t>
            </a:r>
            <a:r>
              <a:rPr lang="en-US" sz="1100">
                <a:latin typeface="Arial"/>
                <a:ea typeface="Arial"/>
                <a:cs typeface="Arial"/>
                <a:sym typeface="Arial"/>
              </a:rPr>
              <a:t> Pre nego što počnete sa čitanjem tekstova, prvo pročitajte svih sedam tvrdnji. Dok ih čitate, podvucite ili zapamtite ključne reči u svakoj tvrdnji. Tek nakon toga, pređite na čitanje tekstova, jedan po jedan. Na taj način ćete, dok čitate tekstove, već znati koje informacije tražite.</a:t>
            </a:r>
            <a:endParaRPr sz="1100">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AutoNum type="arabicPeriod"/>
            </a:pPr>
            <a:r>
              <a:rPr b="1" lang="en-US" sz="1100">
                <a:latin typeface="Arial"/>
                <a:ea typeface="Arial"/>
                <a:cs typeface="Arial"/>
                <a:sym typeface="Arial"/>
              </a:rPr>
              <a:t>Pratite glavne informacije:</a:t>
            </a:r>
            <a:r>
              <a:rPr lang="en-US" sz="1100">
                <a:latin typeface="Arial"/>
                <a:ea typeface="Arial"/>
                <a:cs typeface="Arial"/>
                <a:sym typeface="Arial"/>
              </a:rPr>
              <a:t> Ne gubite se u sitnicama. Fokusirajte se na glavnu ideju i ključne argumente svakog od tri teksta. Često se tvrdnje odnose na centralnu poruku, a ne na sporedne detalje.</a:t>
            </a:r>
            <a:endParaRPr sz="1100">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AutoNum type="arabicPeriod"/>
            </a:pPr>
            <a:r>
              <a:rPr b="1" lang="en-US" sz="1100">
                <a:latin typeface="Arial"/>
                <a:ea typeface="Arial"/>
                <a:cs typeface="Arial"/>
                <a:sym typeface="Arial"/>
              </a:rPr>
              <a:t>Tvrdnja mora potpuno odgovarati tekstu:</a:t>
            </a:r>
            <a:r>
              <a:rPr lang="en-US" sz="1100">
                <a:latin typeface="Arial"/>
                <a:ea typeface="Arial"/>
                <a:cs typeface="Arial"/>
                <a:sym typeface="Arial"/>
              </a:rPr>
              <a:t> Ovo je ključno. Tvrdnja koju izaberete mora biti u potpunosti podržana informacijama iz teksta. Nema prostora za nagađanja ili dodavanje sopstvenog znanja. Ako tekst ne kaže to eksplicitno (ili implicitno, ali jasno), onda ta tvrdnja ne odgovara. Pripazite na apsolutne reči.</a:t>
            </a:r>
            <a:endParaRPr sz="1100">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AutoNum type="arabicPeriod"/>
            </a:pPr>
            <a:r>
              <a:rPr b="1" lang="en-US" sz="1100">
                <a:latin typeface="Arial"/>
                <a:ea typeface="Arial"/>
                <a:cs typeface="Arial"/>
                <a:sym typeface="Arial"/>
              </a:rPr>
              <a:t>Obratite pažnju na sinonime, glagole i imenice sa istim korenom, kao i antonime:</a:t>
            </a:r>
            <a:r>
              <a:rPr lang="en-US" sz="1100">
                <a:latin typeface="Arial"/>
                <a:ea typeface="Arial"/>
                <a:cs typeface="Arial"/>
                <a:sym typeface="Arial"/>
              </a:rPr>
              <a:t> I ovde važi pravilo sa C1 nivoa: retko kada ćete naći identične reči. Umesto toga, tražite reči koje su </a:t>
            </a:r>
            <a:r>
              <a:rPr b="1" lang="en-US" sz="1100">
                <a:latin typeface="Arial"/>
                <a:ea typeface="Arial"/>
                <a:cs typeface="Arial"/>
                <a:sym typeface="Arial"/>
              </a:rPr>
              <a:t>sinonimi</a:t>
            </a:r>
            <a:r>
              <a:rPr lang="en-US" sz="1100">
                <a:latin typeface="Arial"/>
                <a:ea typeface="Arial"/>
                <a:cs typeface="Arial"/>
                <a:sym typeface="Arial"/>
              </a:rPr>
              <a:t> (npr. </a:t>
            </a:r>
            <a:r>
              <a:rPr i="1" lang="en-US" sz="1100">
                <a:latin typeface="Arial"/>
                <a:ea typeface="Arial"/>
                <a:cs typeface="Arial"/>
                <a:sym typeface="Arial"/>
              </a:rPr>
              <a:t>Problem</a:t>
            </a:r>
            <a:r>
              <a:rPr lang="en-US" sz="1100">
                <a:latin typeface="Arial"/>
                <a:ea typeface="Arial"/>
                <a:cs typeface="Arial"/>
                <a:sym typeface="Arial"/>
              </a:rPr>
              <a:t> umesto </a:t>
            </a:r>
            <a:r>
              <a:rPr i="1" lang="en-US" sz="1100">
                <a:latin typeface="Arial"/>
                <a:ea typeface="Arial"/>
                <a:cs typeface="Arial"/>
                <a:sym typeface="Arial"/>
              </a:rPr>
              <a:t>Herausforderung</a:t>
            </a:r>
            <a:r>
              <a:rPr lang="en-US" sz="1100">
                <a:latin typeface="Arial"/>
                <a:ea typeface="Arial"/>
                <a:cs typeface="Arial"/>
                <a:sym typeface="Arial"/>
              </a:rPr>
              <a:t>), </a:t>
            </a:r>
            <a:r>
              <a:rPr b="1" lang="en-US" sz="1100">
                <a:latin typeface="Arial"/>
                <a:ea typeface="Arial"/>
                <a:cs typeface="Arial"/>
                <a:sym typeface="Arial"/>
              </a:rPr>
              <a:t>glagole i imenice sa istim korenom</a:t>
            </a:r>
            <a:r>
              <a:rPr lang="en-US" sz="1100">
                <a:latin typeface="Arial"/>
                <a:ea typeface="Arial"/>
                <a:cs typeface="Arial"/>
                <a:sym typeface="Arial"/>
              </a:rPr>
              <a:t> (npr. </a:t>
            </a:r>
            <a:r>
              <a:rPr i="1" lang="en-US" sz="1100">
                <a:latin typeface="Arial"/>
                <a:ea typeface="Arial"/>
                <a:cs typeface="Arial"/>
                <a:sym typeface="Arial"/>
              </a:rPr>
              <a:t>entscheiden</a:t>
            </a:r>
            <a:r>
              <a:rPr lang="en-US" sz="1100">
                <a:latin typeface="Arial"/>
                <a:ea typeface="Arial"/>
                <a:cs typeface="Arial"/>
                <a:sym typeface="Arial"/>
              </a:rPr>
              <a:t> i </a:t>
            </a:r>
            <a:r>
              <a:rPr i="1" lang="en-US" sz="1100">
                <a:latin typeface="Arial"/>
                <a:ea typeface="Arial"/>
                <a:cs typeface="Arial"/>
                <a:sym typeface="Arial"/>
              </a:rPr>
              <a:t>Entscheidung</a:t>
            </a:r>
            <a:r>
              <a:rPr lang="en-US" sz="1100">
                <a:latin typeface="Arial"/>
                <a:ea typeface="Arial"/>
                <a:cs typeface="Arial"/>
                <a:sym typeface="Arial"/>
              </a:rPr>
              <a:t>), ili čak </a:t>
            </a:r>
            <a:r>
              <a:rPr b="1" lang="en-US" sz="1100">
                <a:latin typeface="Arial"/>
                <a:ea typeface="Arial"/>
                <a:cs typeface="Arial"/>
                <a:sym typeface="Arial"/>
              </a:rPr>
              <a:t>antonime</a:t>
            </a:r>
            <a:r>
              <a:rPr lang="en-US" sz="1100">
                <a:latin typeface="Arial"/>
                <a:ea typeface="Arial"/>
                <a:cs typeface="Arial"/>
                <a:sym typeface="Arial"/>
              </a:rPr>
              <a:t> (suprotne reči), ako je tvrdnja formulisana kao suprotnost nečemu u tekstu. Razumevanje ovih veza je od suštinske važnosti.</a:t>
            </a:r>
            <a:endParaRPr sz="11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b="1" lang="en-US" sz="1100">
                <a:latin typeface="Arial"/>
                <a:ea typeface="Arial"/>
                <a:cs typeface="Arial"/>
                <a:sym typeface="Arial"/>
              </a:rPr>
              <a:t>Zapamtite:</a:t>
            </a:r>
            <a:r>
              <a:rPr lang="en-US" sz="1100">
                <a:latin typeface="Arial"/>
                <a:ea typeface="Arial"/>
                <a:cs typeface="Arial"/>
                <a:sym typeface="Arial"/>
              </a:rPr>
              <a:t> Dve tvrdnje ne odgovaraju nijednom tekstu. To znači da morate biti sigurni u svoje odluke i ne forsirati povezivanje tamo gde ne postoji jasan dokaz u tekstu.</a:t>
            </a:r>
            <a:endParaRPr sz="1100">
              <a:latin typeface="Arial"/>
              <a:ea typeface="Arial"/>
              <a:cs typeface="Arial"/>
              <a:sym typeface="Arial"/>
            </a:endParaRPr>
          </a:p>
          <a:p>
            <a:pPr indent="0" lvl="0" marL="0" rtl="0" algn="l">
              <a:spcBef>
                <a:spcPts val="1200"/>
              </a:spcBef>
              <a:spcAft>
                <a:spcPts val="0"/>
              </a:spcAft>
              <a:buNone/>
            </a:pPr>
            <a:r>
              <a:t/>
            </a:r>
            <a:endParaRPr/>
          </a:p>
        </p:txBody>
      </p:sp>
      <p:sp>
        <p:nvSpPr>
          <p:cNvPr id="294" name="Google Shape;294;p1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8" name="Shape 308"/>
        <p:cNvGrpSpPr/>
        <p:nvPr/>
      </p:nvGrpSpPr>
      <p:grpSpPr>
        <a:xfrm>
          <a:off x="0" y="0"/>
          <a:ext cx="0" cy="0"/>
          <a:chOff x="0" y="0"/>
          <a:chExt cx="0" cy="0"/>
        </a:xfrm>
      </p:grpSpPr>
      <p:sp>
        <p:nvSpPr>
          <p:cNvPr id="309" name="Google Shape;309;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10" name="Google Shape;310;p1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1200"/>
              </a:spcBef>
              <a:spcAft>
                <a:spcPts val="0"/>
              </a:spcAft>
              <a:buClr>
                <a:schemeClr val="dk1"/>
              </a:buClr>
              <a:buSzPts val="1100"/>
              <a:buFont typeface="Arial"/>
              <a:buNone/>
            </a:pPr>
            <a:r>
              <a:rPr lang="en-US" sz="1100">
                <a:latin typeface="Arial"/>
                <a:ea typeface="Arial"/>
                <a:cs typeface="Arial"/>
                <a:sym typeface="Arial"/>
              </a:rPr>
              <a:t>Slajd prikazuje mali isečak iz jednog od tri teksta za Teil 4, uz ime i zvanje autora:</a:t>
            </a:r>
            <a:endParaRPr sz="1100">
              <a:latin typeface="Arial"/>
              <a:ea typeface="Arial"/>
              <a:cs typeface="Arial"/>
              <a:sym typeface="Arial"/>
            </a:endParaRPr>
          </a:p>
          <a:p>
            <a:pPr indent="-298450" lvl="0" marL="457200" rtl="0" algn="l">
              <a:lnSpc>
                <a:spcPct val="115000"/>
              </a:lnSpc>
              <a:spcBef>
                <a:spcPts val="1200"/>
              </a:spcBef>
              <a:spcAft>
                <a:spcPts val="0"/>
              </a:spcAft>
              <a:buClr>
                <a:schemeClr val="dk1"/>
              </a:buClr>
              <a:buSzPts val="1100"/>
              <a:buChar char="●"/>
            </a:pPr>
            <a:r>
              <a:rPr b="1" lang="en-US" sz="1100">
                <a:latin typeface="Arial"/>
                <a:ea typeface="Arial"/>
                <a:cs typeface="Arial"/>
                <a:sym typeface="Arial"/>
              </a:rPr>
              <a:t>Autor:</a:t>
            </a:r>
            <a:r>
              <a:rPr lang="en-US" sz="1100">
                <a:latin typeface="Arial"/>
                <a:ea typeface="Arial"/>
                <a:cs typeface="Arial"/>
                <a:sym typeface="Arial"/>
              </a:rPr>
              <a:t> Anna Schramm, Soziologie-Dozentin (Ana Šram, Docentkinja sociologije)</a:t>
            </a:r>
            <a:endParaRPr sz="1100">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b="1" lang="en-US" sz="1100">
                <a:latin typeface="Arial"/>
                <a:ea typeface="Arial"/>
                <a:cs typeface="Arial"/>
                <a:sym typeface="Arial"/>
              </a:rPr>
              <a:t>Tekstualni isečak:</a:t>
            </a:r>
            <a:r>
              <a:rPr lang="en-US" sz="1100">
                <a:latin typeface="Arial"/>
                <a:ea typeface="Arial"/>
                <a:cs typeface="Arial"/>
                <a:sym typeface="Arial"/>
              </a:rPr>
              <a:t> "...Das erfordert eine grundlegende Umstellung unserer derzeitigen Lebens- und Wirtschaftsweise, insbesondere bei der Energieerzeugung und -nutzung, aber auch Veränderungen in den Bereichen Industrieproduktion, Mobilität und Verkehr sowie Ernährung und Landwirtschaft... </a:t>
            </a:r>
            <a:r>
              <a:rPr b="1" lang="en-US" sz="1100">
                <a:latin typeface="Arial"/>
                <a:ea typeface="Arial"/>
                <a:cs typeface="Arial"/>
                <a:sym typeface="Arial"/>
              </a:rPr>
              <a:t>Die Menschen müssen die Art und Weise, wie sie mit den gegebenen Ressourcen umgehen, ändern.</a:t>
            </a:r>
            <a:r>
              <a:rPr lang="en-US" sz="1100">
                <a:latin typeface="Arial"/>
                <a:ea typeface="Arial"/>
                <a:cs typeface="Arial"/>
                <a:sym typeface="Arial"/>
              </a:rPr>
              <a:t>"</a:t>
            </a:r>
            <a:endParaRPr sz="11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lang="en-US" sz="1100">
                <a:latin typeface="Arial"/>
                <a:ea typeface="Arial"/>
                <a:cs typeface="Arial"/>
                <a:sym typeface="Arial"/>
              </a:rPr>
              <a:t>Ovaj isečak naglašava potrebu za temeljnom promenom načina života i ekonomije, posebno u pogledu energije, ali i industrijske proizvodnje, mobilnosti, saobraćaja, ishrane i poljoprivrede. Poslednja rečenica (koja je boldovana) sumira suštinu: "Ljudi moraju da promene način na koji se ophode prema raspoloživim resursima."</a:t>
            </a:r>
            <a:endParaRPr sz="11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lang="en-US" sz="1100">
                <a:latin typeface="Arial"/>
                <a:ea typeface="Arial"/>
                <a:cs typeface="Arial"/>
                <a:sym typeface="Arial"/>
              </a:rPr>
              <a:t>Ovo je dobar primer kakvi se tekstovi mogu očekivati u Teilu 4 – kratki, informativni i često se tiču globalnih ili društvenih tema.</a:t>
            </a:r>
            <a:endParaRPr sz="1100">
              <a:latin typeface="Arial"/>
              <a:ea typeface="Arial"/>
              <a:cs typeface="Arial"/>
              <a:sym typeface="Arial"/>
            </a:endParaRPr>
          </a:p>
          <a:p>
            <a:pPr indent="0" lvl="0" marL="0" rtl="0" algn="l">
              <a:spcBef>
                <a:spcPts val="1200"/>
              </a:spcBef>
              <a:spcAft>
                <a:spcPts val="0"/>
              </a:spcAft>
              <a:buClr>
                <a:schemeClr val="dk1"/>
              </a:buClr>
              <a:buFont typeface="Arial"/>
              <a:buNone/>
            </a:pPr>
            <a:r>
              <a:t/>
            </a:r>
            <a:endParaRPr/>
          </a:p>
          <a:p>
            <a:pPr indent="0" lvl="0" marL="0" rtl="0" algn="l">
              <a:spcBef>
                <a:spcPts val="0"/>
              </a:spcBef>
              <a:spcAft>
                <a:spcPts val="0"/>
              </a:spcAft>
              <a:buNone/>
            </a:pPr>
            <a:r>
              <a:t/>
            </a:r>
            <a:endParaRPr/>
          </a:p>
        </p:txBody>
      </p:sp>
      <p:sp>
        <p:nvSpPr>
          <p:cNvPr id="311" name="Google Shape;311;p1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8" name="Shape 318"/>
        <p:cNvGrpSpPr/>
        <p:nvPr/>
      </p:nvGrpSpPr>
      <p:grpSpPr>
        <a:xfrm>
          <a:off x="0" y="0"/>
          <a:ext cx="0" cy="0"/>
          <a:chOff x="0" y="0"/>
          <a:chExt cx="0" cy="0"/>
        </a:xfrm>
      </p:grpSpPr>
      <p:sp>
        <p:nvSpPr>
          <p:cNvPr id="319" name="Google Shape;319;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20" name="Google Shape;320;p1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1200"/>
              </a:spcBef>
              <a:spcAft>
                <a:spcPts val="0"/>
              </a:spcAft>
              <a:buClr>
                <a:schemeClr val="dk1"/>
              </a:buClr>
              <a:buSzPts val="1100"/>
              <a:buFont typeface="Arial"/>
              <a:buNone/>
            </a:pPr>
            <a:r>
              <a:rPr lang="en-US" sz="1100">
                <a:latin typeface="Arial"/>
                <a:ea typeface="Arial"/>
                <a:cs typeface="Arial"/>
                <a:sym typeface="Arial"/>
              </a:rPr>
              <a:t>Stigli smo do slajda sa </a:t>
            </a:r>
            <a:r>
              <a:rPr b="1" lang="en-US" sz="1100">
                <a:latin typeface="Arial"/>
                <a:ea typeface="Arial"/>
                <a:cs typeface="Arial"/>
                <a:sym typeface="Arial"/>
              </a:rPr>
              <a:t>ključnim savetima za uspeh</a:t>
            </a:r>
            <a:r>
              <a:rPr lang="en-US" sz="1100">
                <a:latin typeface="Arial"/>
                <a:ea typeface="Arial"/>
                <a:cs typeface="Arial"/>
                <a:sym typeface="Arial"/>
              </a:rPr>
              <a:t>. Ovo je sumiranje svega što smo danas prošli i podsetnik na strategije koje treba da primenite."</a:t>
            </a:r>
            <a:endParaRPr sz="1100">
              <a:latin typeface="Arial"/>
              <a:ea typeface="Arial"/>
              <a:cs typeface="Arial"/>
              <a:sym typeface="Arial"/>
            </a:endParaRPr>
          </a:p>
          <a:p>
            <a:pPr indent="-298450" lvl="0" marL="457200" rtl="0" algn="l">
              <a:lnSpc>
                <a:spcPct val="115000"/>
              </a:lnSpc>
              <a:spcBef>
                <a:spcPts val="1200"/>
              </a:spcBef>
              <a:spcAft>
                <a:spcPts val="0"/>
              </a:spcAft>
              <a:buClr>
                <a:schemeClr val="dk1"/>
              </a:buClr>
              <a:buSzPts val="1100"/>
              <a:buChar char="●"/>
            </a:pPr>
            <a:r>
              <a:rPr b="1" lang="en-US" sz="1100">
                <a:latin typeface="Arial"/>
                <a:ea typeface="Arial"/>
                <a:cs typeface="Arial"/>
                <a:sym typeface="Arial"/>
              </a:rPr>
              <a:t>Upravljanje vremenom:</a:t>
            </a:r>
            <a:r>
              <a:rPr lang="en-US" sz="1100">
                <a:latin typeface="Arial"/>
                <a:ea typeface="Arial"/>
                <a:cs typeface="Arial"/>
                <a:sym typeface="Arial"/>
              </a:rPr>
              <a:t> "Kao što smo spomenuli, držanje preporučenog vremena je ključno. Nema potrebe da se zadržavate predugo na jednom zadatku. Ako ste u dilemi, preskočite, rešite lakše zadatke i vratite se kasnije."</a:t>
            </a:r>
            <a:endParaRPr sz="1100">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b="1" lang="en-US" sz="1100">
                <a:latin typeface="Arial"/>
                <a:ea typeface="Arial"/>
                <a:cs typeface="Arial"/>
                <a:sym typeface="Arial"/>
              </a:rPr>
              <a:t>Sistem eliminacije:</a:t>
            </a:r>
            <a:r>
              <a:rPr lang="en-US" sz="1100">
                <a:latin typeface="Arial"/>
                <a:ea typeface="Arial"/>
                <a:cs typeface="Arial"/>
                <a:sym typeface="Arial"/>
              </a:rPr>
              <a:t> "Ovo je moćna strategija. Često je lakše prepoznati šta je netačno nego šta je tačno. Precrtajte opcije koje su očigledno netačne, i onda se fokusirajte na preostale."</a:t>
            </a:r>
            <a:endParaRPr sz="1100">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b="1" lang="en-US" sz="1100">
                <a:latin typeface="Arial"/>
                <a:ea typeface="Arial"/>
                <a:cs typeface="Arial"/>
                <a:sym typeface="Arial"/>
              </a:rPr>
              <a:t>Uvek odgovori:</a:t>
            </a:r>
            <a:r>
              <a:rPr lang="en-US" sz="1100">
                <a:latin typeface="Arial"/>
                <a:ea typeface="Arial"/>
                <a:cs typeface="Arial"/>
                <a:sym typeface="Arial"/>
              </a:rPr>
              <a:t> "Zapamtite, na ovom ispitu nema negativnih poena! Nikada ne ostavljajte prazna polja. Čak i ako nagađate, imate šansu da dobijete poen. Prazno polje je sigurna nula."</a:t>
            </a:r>
            <a:endParaRPr sz="1100">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b="1" lang="en-US" sz="1100">
                <a:latin typeface="Arial"/>
                <a:ea typeface="Arial"/>
                <a:cs typeface="Arial"/>
                <a:sym typeface="Arial"/>
              </a:rPr>
              <a:t>Pažljivo čitanje:</a:t>
            </a:r>
            <a:r>
              <a:rPr lang="en-US" sz="1100">
                <a:latin typeface="Arial"/>
                <a:ea typeface="Arial"/>
                <a:cs typeface="Arial"/>
                <a:sym typeface="Arial"/>
              </a:rPr>
              <a:t> "Čitajte sa razumevanjem. Izbegavajte donošenje sopstvenih zaključaka. Odgovor mora da se bazira isključivo na informacijama koje su date u tekstu."</a:t>
            </a:r>
            <a:endParaRPr sz="1100">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b="1" lang="en-US" sz="1100">
                <a:latin typeface="Arial"/>
                <a:ea typeface="Arial"/>
                <a:cs typeface="Arial"/>
                <a:sym typeface="Arial"/>
              </a:rPr>
              <a:t>Identifikacija ključnih reči:</a:t>
            </a:r>
            <a:r>
              <a:rPr lang="en-US" sz="1100">
                <a:latin typeface="Arial"/>
                <a:ea typeface="Arial"/>
                <a:cs typeface="Arial"/>
                <a:sym typeface="Arial"/>
              </a:rPr>
              <a:t> "Ovo je tehnika koju smo detaljno obradili. U svakom pitanju podvucite ključne reči i fraze, a zatim ih tražite u tekstu. To vam pomaže da brzo locirate prave informacije."</a:t>
            </a:r>
            <a:endParaRPr sz="1100">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b="1" lang="en-US" sz="1100">
                <a:latin typeface="Arial"/>
                <a:ea typeface="Arial"/>
                <a:cs typeface="Arial"/>
                <a:sym typeface="Arial"/>
              </a:rPr>
              <a:t>Obratite pažnju na parafraze:</a:t>
            </a:r>
            <a:r>
              <a:rPr lang="en-US" sz="1100">
                <a:latin typeface="Arial"/>
                <a:ea typeface="Arial"/>
                <a:cs typeface="Arial"/>
                <a:sym typeface="Arial"/>
              </a:rPr>
              <a:t> "Tačan odgovor retko kada koristi iste reči kao originalni tekst. Često se koriste sinonimi i preformulisane rečenice. Naučite da prepoznajete te parafraze."</a:t>
            </a:r>
            <a:endParaRPr sz="1100">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b="1" lang="en-US" sz="1100">
                <a:latin typeface="Arial"/>
                <a:ea typeface="Arial"/>
                <a:cs typeface="Arial"/>
                <a:sym typeface="Arial"/>
              </a:rPr>
              <a:t>Razumevanje strukture:</a:t>
            </a:r>
            <a:r>
              <a:rPr lang="en-US" sz="1100">
                <a:latin typeface="Arial"/>
                <a:ea typeface="Arial"/>
                <a:cs typeface="Arial"/>
                <a:sym typeface="Arial"/>
              </a:rPr>
              <a:t> "Upoznajte se sa strukturom svakog dela ispita. Znanje da je u jednom delu potrebna dopuna, a u drugom čitanje stručnog teksta, pomaže vam da se bolje pripremite i znate šta da očekujete."</a:t>
            </a:r>
            <a:endParaRPr sz="1100">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b="1" lang="en-US" sz="1100">
                <a:latin typeface="Arial"/>
                <a:ea typeface="Arial"/>
                <a:cs typeface="Arial"/>
                <a:sym typeface="Arial"/>
              </a:rPr>
              <a:t>Kontinuitet i veza:</a:t>
            </a:r>
            <a:r>
              <a:rPr lang="en-US" sz="1100">
                <a:latin typeface="Arial"/>
                <a:ea typeface="Arial"/>
                <a:cs typeface="Arial"/>
                <a:sym typeface="Arial"/>
              </a:rPr>
              <a:t> "Ovo je posebno važno u delovima gde se popunjavaju praznine. Povežite rečenice. Pratite logiku teksta, zamenice i konektore da biste bili sigurni da se sve uklapa."</a:t>
            </a:r>
            <a:endParaRPr sz="1100">
              <a:latin typeface="Arial"/>
              <a:ea typeface="Arial"/>
              <a:cs typeface="Arial"/>
              <a:sym typeface="Arial"/>
            </a:endParaRPr>
          </a:p>
          <a:p>
            <a:pPr indent="0" lvl="0" marL="0" rtl="0" algn="l">
              <a:spcBef>
                <a:spcPts val="1200"/>
              </a:spcBef>
              <a:spcAft>
                <a:spcPts val="0"/>
              </a:spcAft>
              <a:buNone/>
            </a:pPr>
            <a:r>
              <a:t/>
            </a:r>
            <a:endParaRPr/>
          </a:p>
        </p:txBody>
      </p:sp>
      <p:sp>
        <p:nvSpPr>
          <p:cNvPr id="321" name="Google Shape;321;p1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 name="Shape 56"/>
        <p:cNvGrpSpPr/>
        <p:nvPr/>
      </p:nvGrpSpPr>
      <p:grpSpPr>
        <a:xfrm>
          <a:off x="0" y="0"/>
          <a:ext cx="0" cy="0"/>
          <a:chOff x="0" y="0"/>
          <a:chExt cx="0" cy="0"/>
        </a:xfrm>
      </p:grpSpPr>
      <p:sp>
        <p:nvSpPr>
          <p:cNvPr id="57" name="Google Shape;57;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8" name="Google Shape;58;p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1200"/>
              </a:spcBef>
              <a:spcAft>
                <a:spcPts val="0"/>
              </a:spcAft>
              <a:buSzPts val="1100"/>
              <a:buNone/>
            </a:pPr>
            <a:r>
              <a:rPr lang="en-US" sz="1100">
                <a:latin typeface="Arial"/>
                <a:ea typeface="Arial"/>
                <a:cs typeface="Arial"/>
                <a:sym typeface="Arial"/>
              </a:rPr>
              <a:t>Evo glavnih informacija o ovom modulu, izraženo </a:t>
            </a:r>
            <a:r>
              <a:rPr b="1" lang="en-US" sz="1100">
                <a:latin typeface="Arial"/>
                <a:ea typeface="Arial"/>
                <a:cs typeface="Arial"/>
                <a:sym typeface="Arial"/>
              </a:rPr>
              <a:t>brojkama</a:t>
            </a:r>
            <a:r>
              <a:rPr lang="en-US" sz="1100">
                <a:latin typeface="Arial"/>
                <a:ea typeface="Arial"/>
                <a:cs typeface="Arial"/>
                <a:sym typeface="Arial"/>
              </a:rPr>
              <a:t>:</a:t>
            </a:r>
            <a:endParaRPr sz="1100">
              <a:latin typeface="Arial"/>
              <a:ea typeface="Arial"/>
              <a:cs typeface="Arial"/>
              <a:sym typeface="Arial"/>
            </a:endParaRPr>
          </a:p>
          <a:p>
            <a:pPr indent="-298450" lvl="0" marL="457200" rtl="0" algn="l">
              <a:lnSpc>
                <a:spcPct val="115000"/>
              </a:lnSpc>
              <a:spcBef>
                <a:spcPts val="1200"/>
              </a:spcBef>
              <a:spcAft>
                <a:spcPts val="0"/>
              </a:spcAft>
              <a:buClr>
                <a:schemeClr val="dk1"/>
              </a:buClr>
              <a:buSzPts val="1100"/>
              <a:buChar char="●"/>
            </a:pPr>
            <a:r>
              <a:rPr lang="en-US" sz="1100">
                <a:latin typeface="Arial"/>
                <a:ea typeface="Arial"/>
                <a:cs typeface="Arial"/>
                <a:sym typeface="Arial"/>
              </a:rPr>
              <a:t>Pred nama su </a:t>
            </a:r>
            <a:r>
              <a:rPr b="1" lang="en-US" sz="1100">
                <a:latin typeface="Arial"/>
                <a:ea typeface="Arial"/>
                <a:cs typeface="Arial"/>
                <a:sym typeface="Arial"/>
              </a:rPr>
              <a:t>4 različita zadatka</a:t>
            </a:r>
            <a:r>
              <a:rPr lang="en-US" sz="1100">
                <a:latin typeface="Arial"/>
                <a:ea typeface="Arial"/>
                <a:cs typeface="Arial"/>
                <a:sym typeface="Arial"/>
              </a:rPr>
              <a:t> koja rešavamo.</a:t>
            </a:r>
            <a:endParaRPr sz="1100">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latin typeface="Arial"/>
                <a:ea typeface="Arial"/>
                <a:cs typeface="Arial"/>
                <a:sym typeface="Arial"/>
              </a:rPr>
              <a:t>Imamo ukupno </a:t>
            </a:r>
            <a:r>
              <a:rPr b="1" lang="en-US" sz="1100">
                <a:latin typeface="Arial"/>
                <a:ea typeface="Arial"/>
                <a:cs typeface="Arial"/>
                <a:sym typeface="Arial"/>
              </a:rPr>
              <a:t>65 minuta</a:t>
            </a:r>
            <a:r>
              <a:rPr lang="en-US" sz="1100">
                <a:latin typeface="Arial"/>
                <a:ea typeface="Arial"/>
                <a:cs typeface="Arial"/>
                <a:sym typeface="Arial"/>
              </a:rPr>
              <a:t> za sve ove zadatke. Nije određeno koliko minuta ide na koji zadatak, već </a:t>
            </a:r>
            <a:r>
              <a:rPr b="1" lang="en-US" sz="1100">
                <a:latin typeface="Arial"/>
                <a:ea typeface="Arial"/>
                <a:cs typeface="Arial"/>
                <a:sym typeface="Arial"/>
              </a:rPr>
              <a:t>sami biramo i raspoređujemo svoje vreme</a:t>
            </a:r>
            <a:r>
              <a:rPr lang="en-US" sz="1100">
                <a:latin typeface="Arial"/>
                <a:ea typeface="Arial"/>
                <a:cs typeface="Arial"/>
                <a:sym typeface="Arial"/>
              </a:rPr>
              <a:t> kako mislimo da je najbolje. Važno je da se na vreme i dobro organizujemo, zato je bitno da tokom priprema merimo vreme i da se trudimo da se uklopimo u ovih 65 minuta.</a:t>
            </a:r>
            <a:endParaRPr sz="1100">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latin typeface="Arial"/>
                <a:ea typeface="Arial"/>
                <a:cs typeface="Arial"/>
                <a:sym typeface="Arial"/>
              </a:rPr>
              <a:t>U tim zadacima, treba da </a:t>
            </a:r>
            <a:r>
              <a:rPr b="1" lang="en-US" sz="1100">
                <a:latin typeface="Arial"/>
                <a:ea typeface="Arial"/>
                <a:cs typeface="Arial"/>
                <a:sym typeface="Arial"/>
              </a:rPr>
              <a:t>popunimo ukupno 30 praznina</a:t>
            </a:r>
            <a:r>
              <a:rPr lang="en-US" sz="1100">
                <a:latin typeface="Arial"/>
                <a:ea typeface="Arial"/>
                <a:cs typeface="Arial"/>
                <a:sym typeface="Arial"/>
              </a:rPr>
              <a:t>. To znači da ćemo upisivati reči ili birati odgovore na 30 mesta.</a:t>
            </a:r>
            <a:endParaRPr sz="1100">
              <a:latin typeface="Arial"/>
              <a:ea typeface="Arial"/>
              <a:cs typeface="Arial"/>
              <a:sym typeface="Arial"/>
            </a:endParaRPr>
          </a:p>
          <a:p>
            <a:pPr indent="0" lvl="0" marL="0" rtl="0" algn="l">
              <a:spcBef>
                <a:spcPts val="1200"/>
              </a:spcBef>
              <a:spcAft>
                <a:spcPts val="0"/>
              </a:spcAft>
              <a:buClr>
                <a:schemeClr val="dk1"/>
              </a:buClr>
              <a:buFont typeface="Arial"/>
              <a:buNone/>
            </a:pPr>
            <a:r>
              <a:t/>
            </a:r>
            <a:endParaRPr/>
          </a:p>
          <a:p>
            <a:pPr indent="0" lvl="0" marL="0" rtl="0" algn="l">
              <a:lnSpc>
                <a:spcPct val="115000"/>
              </a:lnSpc>
              <a:spcBef>
                <a:spcPts val="1200"/>
              </a:spcBef>
              <a:spcAft>
                <a:spcPts val="0"/>
              </a:spcAft>
              <a:buClr>
                <a:schemeClr val="dk1"/>
              </a:buClr>
              <a:buSzPts val="1100"/>
              <a:buFont typeface="Arial"/>
              <a:buNone/>
            </a:pPr>
            <a:r>
              <a:t/>
            </a:r>
            <a:endParaRPr sz="1100">
              <a:latin typeface="Arial"/>
              <a:ea typeface="Arial"/>
              <a:cs typeface="Arial"/>
              <a:sym typeface="Arial"/>
            </a:endParaRPr>
          </a:p>
          <a:p>
            <a:pPr indent="0" lvl="0" marL="0" rtl="0" algn="l">
              <a:spcBef>
                <a:spcPts val="1200"/>
              </a:spcBef>
              <a:spcAft>
                <a:spcPts val="0"/>
              </a:spcAft>
              <a:buNone/>
            </a:pPr>
            <a:r>
              <a:t/>
            </a:r>
            <a:endParaRPr/>
          </a:p>
        </p:txBody>
      </p:sp>
      <p:sp>
        <p:nvSpPr>
          <p:cNvPr id="59" name="Google Shape;59;p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9" name="Shape 69"/>
        <p:cNvGrpSpPr/>
        <p:nvPr/>
      </p:nvGrpSpPr>
      <p:grpSpPr>
        <a:xfrm>
          <a:off x="0" y="0"/>
          <a:ext cx="0" cy="0"/>
          <a:chOff x="0" y="0"/>
          <a:chExt cx="0" cy="0"/>
        </a:xfrm>
      </p:grpSpPr>
      <p:sp>
        <p:nvSpPr>
          <p:cNvPr id="70" name="Google Shape;70;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1" name="Google Shape;71;p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1400"/>
              </a:spcBef>
              <a:spcAft>
                <a:spcPts val="0"/>
              </a:spcAft>
              <a:buClr>
                <a:schemeClr val="dk1"/>
              </a:buClr>
              <a:buSzPts val="1100"/>
              <a:buFont typeface="Arial"/>
              <a:buNone/>
            </a:pPr>
            <a:r>
              <a:rPr b="1" lang="en-US" sz="1300">
                <a:latin typeface="Arial"/>
                <a:ea typeface="Arial"/>
                <a:cs typeface="Arial"/>
                <a:sym typeface="Arial"/>
              </a:rPr>
              <a:t>Kako se računaju poeni?</a:t>
            </a:r>
            <a:endParaRPr b="1" sz="13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lang="en-US" sz="1100">
                <a:latin typeface="Arial"/>
                <a:ea typeface="Arial"/>
                <a:cs typeface="Arial"/>
                <a:sym typeface="Arial"/>
              </a:rPr>
              <a:t>Hajde prvo da vidimo </a:t>
            </a:r>
            <a:r>
              <a:rPr b="1" lang="en-US" sz="1100">
                <a:latin typeface="Arial"/>
                <a:ea typeface="Arial"/>
                <a:cs typeface="Arial"/>
                <a:sym typeface="Arial"/>
              </a:rPr>
              <a:t>kako se na kraju računaju poeni</a:t>
            </a:r>
            <a:r>
              <a:rPr lang="en-US" sz="1100">
                <a:latin typeface="Arial"/>
                <a:ea typeface="Arial"/>
                <a:cs typeface="Arial"/>
                <a:sym typeface="Arial"/>
              </a:rPr>
              <a:t> za ovaj modul. Imali smo 30 praznina za popunjavanje, i evo kako svaki tačan odgovor utiče na vaš rezultat:</a:t>
            </a:r>
            <a:endParaRPr sz="11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lang="en-US" sz="1100">
                <a:latin typeface="Arial"/>
                <a:ea typeface="Arial"/>
                <a:cs typeface="Arial"/>
                <a:sym typeface="Arial"/>
              </a:rPr>
              <a:t>Pogledajmo ovu tabelu:</a:t>
            </a:r>
            <a:endParaRPr sz="1100">
              <a:latin typeface="Arial"/>
              <a:ea typeface="Arial"/>
              <a:cs typeface="Arial"/>
              <a:sym typeface="Arial"/>
            </a:endParaRPr>
          </a:p>
          <a:p>
            <a:pPr indent="-298450" lvl="0" marL="457200" rtl="0" algn="l">
              <a:lnSpc>
                <a:spcPct val="115000"/>
              </a:lnSpc>
              <a:spcBef>
                <a:spcPts val="1200"/>
              </a:spcBef>
              <a:spcAft>
                <a:spcPts val="0"/>
              </a:spcAft>
              <a:buClr>
                <a:schemeClr val="dk1"/>
              </a:buClr>
              <a:buSzPts val="1100"/>
              <a:buChar char="●"/>
            </a:pPr>
            <a:r>
              <a:rPr b="1" lang="en-US" sz="1100">
                <a:latin typeface="Arial"/>
                <a:ea typeface="Arial"/>
                <a:cs typeface="Arial"/>
                <a:sym typeface="Arial"/>
              </a:rPr>
              <a:t>Broj tačnih odgovora:</a:t>
            </a:r>
            <a:r>
              <a:rPr lang="en-US" sz="1100">
                <a:latin typeface="Arial"/>
                <a:ea typeface="Arial"/>
                <a:cs typeface="Arial"/>
                <a:sym typeface="Arial"/>
              </a:rPr>
              <a:t> Gore u tabeli vidite broj tačnih odgovora koje možete da imate, od 30 pa naniže.</a:t>
            </a:r>
            <a:endParaRPr sz="1100">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b="1" lang="en-US" sz="1100">
                <a:latin typeface="Arial"/>
                <a:ea typeface="Arial"/>
                <a:cs typeface="Arial"/>
                <a:sym typeface="Arial"/>
              </a:rPr>
              <a:t>Poeni:</a:t>
            </a:r>
            <a:r>
              <a:rPr lang="en-US" sz="1100">
                <a:latin typeface="Arial"/>
                <a:ea typeface="Arial"/>
                <a:cs typeface="Arial"/>
                <a:sym typeface="Arial"/>
              </a:rPr>
              <a:t> Ispod svakog broja tačnih odgovora, vidite koliko poena to nosi.</a:t>
            </a:r>
            <a:endParaRPr sz="11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b="1" lang="en-US" sz="1100">
                <a:latin typeface="Arial"/>
                <a:ea typeface="Arial"/>
                <a:cs typeface="Arial"/>
                <a:sym typeface="Arial"/>
              </a:rPr>
              <a:t>Šta ovo znači u praksi?</a:t>
            </a:r>
            <a:endParaRPr b="1" sz="1100">
              <a:latin typeface="Arial"/>
              <a:ea typeface="Arial"/>
              <a:cs typeface="Arial"/>
              <a:sym typeface="Arial"/>
            </a:endParaRPr>
          </a:p>
          <a:p>
            <a:pPr indent="-298450" lvl="0" marL="457200" rtl="0" algn="l">
              <a:lnSpc>
                <a:spcPct val="115000"/>
              </a:lnSpc>
              <a:spcBef>
                <a:spcPts val="1200"/>
              </a:spcBef>
              <a:spcAft>
                <a:spcPts val="0"/>
              </a:spcAft>
              <a:buClr>
                <a:schemeClr val="dk1"/>
              </a:buClr>
              <a:buSzPts val="1100"/>
              <a:buChar char="●"/>
            </a:pPr>
            <a:r>
              <a:rPr lang="en-US" sz="1100">
                <a:latin typeface="Arial"/>
                <a:ea typeface="Arial"/>
                <a:cs typeface="Arial"/>
                <a:sym typeface="Arial"/>
              </a:rPr>
              <a:t>Ako imate </a:t>
            </a:r>
            <a:r>
              <a:rPr b="1" lang="en-US" sz="1100">
                <a:latin typeface="Arial"/>
                <a:ea typeface="Arial"/>
                <a:cs typeface="Arial"/>
                <a:sym typeface="Arial"/>
              </a:rPr>
              <a:t>30 tačnih odgovora</a:t>
            </a:r>
            <a:r>
              <a:rPr lang="en-US" sz="1100">
                <a:latin typeface="Arial"/>
                <a:ea typeface="Arial"/>
                <a:cs typeface="Arial"/>
                <a:sym typeface="Arial"/>
              </a:rPr>
              <a:t>, to je </a:t>
            </a:r>
            <a:r>
              <a:rPr b="1" lang="en-US" sz="1100">
                <a:latin typeface="Arial"/>
                <a:ea typeface="Arial"/>
                <a:cs typeface="Arial"/>
                <a:sym typeface="Arial"/>
              </a:rPr>
              <a:t>maksimalan broj poena – 100</a:t>
            </a:r>
            <a:r>
              <a:rPr lang="en-US" sz="1100">
                <a:latin typeface="Arial"/>
                <a:ea typeface="Arial"/>
                <a:cs typeface="Arial"/>
                <a:sym typeface="Arial"/>
              </a:rPr>
              <a:t>. Recimo da ste imali </a:t>
            </a:r>
            <a:r>
              <a:rPr b="1" lang="en-US" sz="1100">
                <a:latin typeface="Arial"/>
                <a:ea typeface="Arial"/>
                <a:cs typeface="Arial"/>
                <a:sym typeface="Arial"/>
              </a:rPr>
              <a:t>25 tačnih odgovora</a:t>
            </a:r>
            <a:r>
              <a:rPr lang="en-US" sz="1100">
                <a:latin typeface="Arial"/>
                <a:ea typeface="Arial"/>
                <a:cs typeface="Arial"/>
                <a:sym typeface="Arial"/>
              </a:rPr>
              <a:t> – to vam donosi </a:t>
            </a:r>
            <a:r>
              <a:rPr b="1" lang="en-US" sz="1100">
                <a:latin typeface="Arial"/>
                <a:ea typeface="Arial"/>
                <a:cs typeface="Arial"/>
                <a:sym typeface="Arial"/>
              </a:rPr>
              <a:t>83 poena</a:t>
            </a:r>
            <a:r>
              <a:rPr lang="en-US" sz="1100">
                <a:latin typeface="Arial"/>
                <a:ea typeface="Arial"/>
                <a:cs typeface="Arial"/>
                <a:sym typeface="Arial"/>
              </a:rPr>
              <a:t>.</a:t>
            </a:r>
            <a:endParaRPr sz="11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b="1" lang="en-US" sz="1100">
                <a:latin typeface="Arial"/>
                <a:ea typeface="Arial"/>
                <a:cs typeface="Arial"/>
                <a:sym typeface="Arial"/>
              </a:rPr>
              <a:t>Vrlo važna informacija: Za prolazak ovog dela modula, potrebno je osvojiti najmanje 60 poena.</a:t>
            </a:r>
            <a:endParaRPr b="1" sz="1100">
              <a:latin typeface="Arial"/>
              <a:ea typeface="Arial"/>
              <a:cs typeface="Arial"/>
              <a:sym typeface="Arial"/>
            </a:endParaRPr>
          </a:p>
          <a:p>
            <a:pPr indent="-298450" lvl="0" marL="457200" rtl="0" algn="l">
              <a:lnSpc>
                <a:spcPct val="115000"/>
              </a:lnSpc>
              <a:spcBef>
                <a:spcPts val="1200"/>
              </a:spcBef>
              <a:spcAft>
                <a:spcPts val="0"/>
              </a:spcAft>
              <a:buClr>
                <a:schemeClr val="dk1"/>
              </a:buClr>
              <a:buSzPts val="1100"/>
              <a:buChar char="●"/>
            </a:pPr>
            <a:r>
              <a:rPr lang="en-US" sz="1100">
                <a:latin typeface="Arial"/>
                <a:ea typeface="Arial"/>
                <a:cs typeface="Arial"/>
                <a:sym typeface="Arial"/>
              </a:rPr>
              <a:t>Ako pogledate tabelu, vidite da za </a:t>
            </a:r>
            <a:r>
              <a:rPr b="1" lang="en-US" sz="1100">
                <a:latin typeface="Arial"/>
                <a:ea typeface="Arial"/>
                <a:cs typeface="Arial"/>
                <a:sym typeface="Arial"/>
              </a:rPr>
              <a:t>60 poena</a:t>
            </a:r>
            <a:r>
              <a:rPr lang="en-US" sz="1100">
                <a:latin typeface="Arial"/>
                <a:ea typeface="Arial"/>
                <a:cs typeface="Arial"/>
                <a:sym typeface="Arial"/>
              </a:rPr>
              <a:t> treba da imate </a:t>
            </a:r>
            <a:r>
              <a:rPr b="1" lang="en-US" sz="1100">
                <a:latin typeface="Arial"/>
                <a:ea typeface="Arial"/>
                <a:cs typeface="Arial"/>
                <a:sym typeface="Arial"/>
              </a:rPr>
              <a:t>18 tačnih odgovora</a:t>
            </a:r>
            <a:r>
              <a:rPr lang="en-US" sz="1100">
                <a:latin typeface="Arial"/>
                <a:ea typeface="Arial"/>
                <a:cs typeface="Arial"/>
                <a:sym typeface="Arial"/>
              </a:rPr>
              <a:t>.</a:t>
            </a:r>
            <a:endParaRPr sz="1100">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latin typeface="Arial"/>
                <a:ea typeface="Arial"/>
                <a:cs typeface="Arial"/>
                <a:sym typeface="Arial"/>
              </a:rPr>
              <a:t>Dakle, važno je ciljati najmanje 18 tačnih odgovora da biste sigurno položili ovaj deo.</a:t>
            </a:r>
            <a:endParaRPr sz="1100">
              <a:latin typeface="Arial"/>
              <a:ea typeface="Arial"/>
              <a:cs typeface="Arial"/>
              <a:sym typeface="Arial"/>
            </a:endParaRPr>
          </a:p>
          <a:p>
            <a:pPr indent="0" lvl="0" marL="0" rtl="0" algn="l">
              <a:spcBef>
                <a:spcPts val="1200"/>
              </a:spcBef>
              <a:spcAft>
                <a:spcPts val="0"/>
              </a:spcAft>
              <a:buClr>
                <a:schemeClr val="dk1"/>
              </a:buClr>
              <a:buFont typeface="Arial"/>
              <a:buNone/>
            </a:pPr>
            <a:r>
              <a:t/>
            </a:r>
            <a:endParaRPr/>
          </a:p>
          <a:p>
            <a:pPr indent="0" lvl="0" marL="0" rtl="0" algn="l">
              <a:spcBef>
                <a:spcPts val="0"/>
              </a:spcBef>
              <a:spcAft>
                <a:spcPts val="0"/>
              </a:spcAft>
              <a:buNone/>
            </a:pPr>
            <a:r>
              <a:t/>
            </a:r>
            <a:endParaRPr/>
          </a:p>
        </p:txBody>
      </p:sp>
      <p:sp>
        <p:nvSpPr>
          <p:cNvPr id="72" name="Google Shape;72;p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9" name="Shape 149"/>
        <p:cNvGrpSpPr/>
        <p:nvPr/>
      </p:nvGrpSpPr>
      <p:grpSpPr>
        <a:xfrm>
          <a:off x="0" y="0"/>
          <a:ext cx="0" cy="0"/>
          <a:chOff x="0" y="0"/>
          <a:chExt cx="0" cy="0"/>
        </a:xfrm>
      </p:grpSpPr>
      <p:sp>
        <p:nvSpPr>
          <p:cNvPr id="150" name="Google Shape;150;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1" name="Google Shape;151;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1200"/>
              </a:spcBef>
              <a:spcAft>
                <a:spcPts val="0"/>
              </a:spcAft>
              <a:buClr>
                <a:schemeClr val="dk1"/>
              </a:buClr>
              <a:buSzPts val="1100"/>
              <a:buFont typeface="Arial"/>
              <a:buNone/>
            </a:pPr>
            <a:r>
              <a:rPr lang="en-US" sz="1100">
                <a:latin typeface="Arial"/>
                <a:ea typeface="Arial"/>
                <a:cs typeface="Arial"/>
                <a:sym typeface="Arial"/>
              </a:rPr>
              <a:t>Prelazimo na prvi konkretni deo ispita čitanja,koji se fokusira na </a:t>
            </a:r>
            <a:r>
              <a:rPr b="1" lang="en-US" sz="1100">
                <a:latin typeface="Arial"/>
                <a:ea typeface="Arial"/>
                <a:cs typeface="Arial"/>
                <a:sym typeface="Arial"/>
              </a:rPr>
              <a:t>gramatiku i rečnik</a:t>
            </a:r>
            <a:r>
              <a:rPr lang="en-US" sz="1100">
                <a:latin typeface="Arial"/>
                <a:ea typeface="Arial"/>
                <a:cs typeface="Arial"/>
                <a:sym typeface="Arial"/>
              </a:rPr>
              <a:t>. Preporučeno vreme za ovaj zadatak je 10 minuta.</a:t>
            </a:r>
            <a:endParaRPr sz="11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b="1" lang="en-US" sz="1100">
                <a:latin typeface="Arial"/>
                <a:ea typeface="Arial"/>
                <a:cs typeface="Arial"/>
                <a:sym typeface="Arial"/>
              </a:rPr>
              <a:t>Šta nas čeka u Teil 1?</a:t>
            </a:r>
            <a:endParaRPr b="1" sz="1100">
              <a:latin typeface="Arial"/>
              <a:ea typeface="Arial"/>
              <a:cs typeface="Arial"/>
              <a:sym typeface="Arial"/>
            </a:endParaRPr>
          </a:p>
          <a:p>
            <a:pPr indent="-298450" lvl="0" marL="457200" rtl="0" algn="l">
              <a:lnSpc>
                <a:spcPct val="115000"/>
              </a:lnSpc>
              <a:spcBef>
                <a:spcPts val="1200"/>
              </a:spcBef>
              <a:spcAft>
                <a:spcPts val="0"/>
              </a:spcAft>
              <a:buClr>
                <a:schemeClr val="dk1"/>
              </a:buClr>
              <a:buSzPts val="1100"/>
              <a:buChar char="●"/>
            </a:pPr>
            <a:r>
              <a:rPr lang="en-US" sz="1100">
                <a:latin typeface="Arial"/>
                <a:ea typeface="Arial"/>
                <a:cs typeface="Arial"/>
                <a:sym typeface="Arial"/>
              </a:rPr>
              <a:t>Dobićete </a:t>
            </a:r>
            <a:r>
              <a:rPr b="1" lang="en-US" sz="1100">
                <a:latin typeface="Arial"/>
                <a:ea typeface="Arial"/>
                <a:cs typeface="Arial"/>
                <a:sym typeface="Arial"/>
              </a:rPr>
              <a:t>popularno-naučni ili informativni članak</a:t>
            </a:r>
            <a:r>
              <a:rPr lang="en-US" sz="1100">
                <a:latin typeface="Arial"/>
                <a:ea typeface="Arial"/>
                <a:cs typeface="Arial"/>
                <a:sym typeface="Arial"/>
              </a:rPr>
              <a:t>. To znači da je tema obično iz neke naučne oblasti, ali objašnjena na pristupačan način.</a:t>
            </a:r>
            <a:endParaRPr sz="1100">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latin typeface="Arial"/>
                <a:ea typeface="Arial"/>
                <a:cs typeface="Arial"/>
                <a:sym typeface="Arial"/>
              </a:rPr>
              <a:t>U tom članku, imaćete </a:t>
            </a:r>
            <a:r>
              <a:rPr b="1" lang="en-US" sz="1100">
                <a:latin typeface="Arial"/>
                <a:ea typeface="Arial"/>
                <a:cs typeface="Arial"/>
                <a:sym typeface="Arial"/>
              </a:rPr>
              <a:t>8 praznina</a:t>
            </a:r>
            <a:r>
              <a:rPr lang="en-US" sz="1100">
                <a:latin typeface="Arial"/>
                <a:ea typeface="Arial"/>
                <a:cs typeface="Arial"/>
                <a:sym typeface="Arial"/>
              </a:rPr>
              <a:t>. Vaš zadatak je da za svaku prazninu izaberete pravu reč ili izraz od ponuđene </a:t>
            </a:r>
            <a:r>
              <a:rPr b="1" lang="en-US" sz="1100">
                <a:latin typeface="Arial"/>
                <a:ea typeface="Arial"/>
                <a:cs typeface="Arial"/>
                <a:sym typeface="Arial"/>
              </a:rPr>
              <a:t>4 opcije (a, b, c, d)</a:t>
            </a:r>
            <a:r>
              <a:rPr lang="en-US" sz="1100">
                <a:latin typeface="Arial"/>
                <a:ea typeface="Arial"/>
                <a:cs typeface="Arial"/>
                <a:sym typeface="Arial"/>
              </a:rPr>
              <a:t>.</a:t>
            </a:r>
            <a:endParaRPr sz="1100">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latin typeface="Arial"/>
                <a:ea typeface="Arial"/>
                <a:cs typeface="Arial"/>
                <a:sym typeface="Arial"/>
              </a:rPr>
              <a:t>Kroz ove zadatke, testira se vaše poznavanje različitih aspekata nemačkog jezika, kao što su:</a:t>
            </a:r>
            <a:endParaRPr sz="1100">
              <a:latin typeface="Arial"/>
              <a:ea typeface="Arial"/>
              <a:cs typeface="Arial"/>
              <a:sym typeface="Arial"/>
            </a:endParaRPr>
          </a:p>
          <a:p>
            <a:pPr indent="-298450" lvl="1" marL="914400" rtl="0" algn="l">
              <a:lnSpc>
                <a:spcPct val="115000"/>
              </a:lnSpc>
              <a:spcBef>
                <a:spcPts val="0"/>
              </a:spcBef>
              <a:spcAft>
                <a:spcPts val="0"/>
              </a:spcAft>
              <a:buClr>
                <a:schemeClr val="dk1"/>
              </a:buClr>
              <a:buSzPts val="1100"/>
              <a:buChar char="○"/>
            </a:pPr>
            <a:r>
              <a:rPr b="1" lang="en-US" sz="1100">
                <a:latin typeface="Arial"/>
                <a:ea typeface="Arial"/>
                <a:cs typeface="Arial"/>
                <a:sym typeface="Arial"/>
              </a:rPr>
              <a:t>Glagoli sa predlozima</a:t>
            </a:r>
            <a:r>
              <a:rPr lang="en-US" sz="1100">
                <a:latin typeface="Arial"/>
                <a:ea typeface="Arial"/>
                <a:cs typeface="Arial"/>
                <a:sym typeface="Arial"/>
              </a:rPr>
              <a:t> (npr. </a:t>
            </a:r>
            <a:r>
              <a:rPr i="1" lang="en-US" sz="1100">
                <a:latin typeface="Arial"/>
                <a:ea typeface="Arial"/>
                <a:cs typeface="Arial"/>
                <a:sym typeface="Arial"/>
              </a:rPr>
              <a:t>warten auf</a:t>
            </a:r>
            <a:r>
              <a:rPr lang="en-US" sz="1100">
                <a:latin typeface="Arial"/>
                <a:ea typeface="Arial"/>
                <a:cs typeface="Arial"/>
                <a:sym typeface="Arial"/>
              </a:rPr>
              <a:t>, </a:t>
            </a:r>
            <a:r>
              <a:rPr i="1" lang="en-US" sz="1100">
                <a:latin typeface="Arial"/>
                <a:ea typeface="Arial"/>
                <a:cs typeface="Arial"/>
                <a:sym typeface="Arial"/>
              </a:rPr>
              <a:t>sich interessieren für</a:t>
            </a:r>
            <a:r>
              <a:rPr lang="en-US" sz="1100">
                <a:latin typeface="Arial"/>
                <a:ea typeface="Arial"/>
                <a:cs typeface="Arial"/>
                <a:sym typeface="Arial"/>
              </a:rPr>
              <a:t>).</a:t>
            </a:r>
            <a:endParaRPr sz="1100">
              <a:latin typeface="Arial"/>
              <a:ea typeface="Arial"/>
              <a:cs typeface="Arial"/>
              <a:sym typeface="Arial"/>
            </a:endParaRPr>
          </a:p>
          <a:p>
            <a:pPr indent="-298450" lvl="1" marL="914400" rtl="0" algn="l">
              <a:lnSpc>
                <a:spcPct val="115000"/>
              </a:lnSpc>
              <a:spcBef>
                <a:spcPts val="0"/>
              </a:spcBef>
              <a:spcAft>
                <a:spcPts val="0"/>
              </a:spcAft>
              <a:buClr>
                <a:schemeClr val="dk1"/>
              </a:buClr>
              <a:buSzPts val="1100"/>
              <a:buChar char="○"/>
            </a:pPr>
            <a:r>
              <a:rPr b="1" lang="en-US" sz="1100">
                <a:latin typeface="Arial"/>
                <a:ea typeface="Arial"/>
                <a:cs typeface="Arial"/>
                <a:sym typeface="Arial"/>
              </a:rPr>
              <a:t>Frazeološke glagolske veze</a:t>
            </a:r>
            <a:r>
              <a:rPr lang="en-US" sz="1100">
                <a:latin typeface="Arial"/>
                <a:ea typeface="Arial"/>
                <a:cs typeface="Arial"/>
                <a:sym typeface="Arial"/>
              </a:rPr>
              <a:t> (ustaljene kombinacije glagola i drugih reči npr. Kritik ausüben).</a:t>
            </a:r>
            <a:endParaRPr sz="1100">
              <a:latin typeface="Arial"/>
              <a:ea typeface="Arial"/>
              <a:cs typeface="Arial"/>
              <a:sym typeface="Arial"/>
            </a:endParaRPr>
          </a:p>
          <a:p>
            <a:pPr indent="-298450" lvl="1" marL="914400" rtl="0" algn="l">
              <a:lnSpc>
                <a:spcPct val="115000"/>
              </a:lnSpc>
              <a:spcBef>
                <a:spcPts val="0"/>
              </a:spcBef>
              <a:spcAft>
                <a:spcPts val="0"/>
              </a:spcAft>
              <a:buClr>
                <a:schemeClr val="dk1"/>
              </a:buClr>
              <a:buSzPts val="1100"/>
              <a:buChar char="○"/>
            </a:pPr>
            <a:r>
              <a:rPr b="1" lang="en-US" sz="1100">
                <a:latin typeface="Arial"/>
                <a:ea typeface="Arial"/>
                <a:cs typeface="Arial"/>
                <a:sym typeface="Arial"/>
              </a:rPr>
              <a:t>Glagoli, pridevi ili imenice sličnog značenja ili sa istim prefiksom (pokazujemo razlikovanje nijansi):</a:t>
            </a:r>
            <a:r>
              <a:rPr lang="en-US" sz="1100">
                <a:latin typeface="Arial"/>
                <a:ea typeface="Arial"/>
                <a:cs typeface="Arial"/>
                <a:sym typeface="Arial"/>
              </a:rPr>
              <a:t> To znači da će vam u ponuđenim opcijama biti date reči koje liče jedna na drugu ili imaju slično značenje, a vaš zadatak je da prepoznate onu koja se tačno uklapa u smisao rečenice. Na C1 nivou, često se radi o finim razlikama u značenju.</a:t>
            </a:r>
            <a:endParaRPr sz="1100">
              <a:latin typeface="Arial"/>
              <a:ea typeface="Arial"/>
              <a:cs typeface="Arial"/>
              <a:sym typeface="Arial"/>
            </a:endParaRPr>
          </a:p>
          <a:p>
            <a:pPr indent="-298450" lvl="2" marL="1371600" rtl="0" algn="l">
              <a:lnSpc>
                <a:spcPct val="115000"/>
              </a:lnSpc>
              <a:spcBef>
                <a:spcPts val="0"/>
              </a:spcBef>
              <a:spcAft>
                <a:spcPts val="0"/>
              </a:spcAft>
              <a:buClr>
                <a:schemeClr val="dk1"/>
              </a:buClr>
              <a:buSzPts val="1100"/>
              <a:buChar char="■"/>
            </a:pPr>
            <a:r>
              <a:rPr i="1" lang="en-US" sz="1100">
                <a:latin typeface="Arial"/>
                <a:ea typeface="Arial"/>
                <a:cs typeface="Arial"/>
                <a:sym typeface="Arial"/>
              </a:rPr>
              <a:t>Na primer: Ako birate između "vergrößern" (povećati) i "ausbauen" (proširiti, razviti). Obe reči označavaju neko povećanje, ali "ausbauen" se često koristi za proširenje poslovanja ili infrastrukture, dok "vergrößern" može biti opštijeg značenja.</a:t>
            </a:r>
            <a:endParaRPr i="1" sz="1100">
              <a:latin typeface="Arial"/>
              <a:ea typeface="Arial"/>
              <a:cs typeface="Arial"/>
              <a:sym typeface="Arial"/>
            </a:endParaRPr>
          </a:p>
          <a:p>
            <a:pPr indent="-298450" lvl="1" marL="914400" rtl="0" algn="l">
              <a:lnSpc>
                <a:spcPct val="115000"/>
              </a:lnSpc>
              <a:spcBef>
                <a:spcPts val="0"/>
              </a:spcBef>
              <a:spcAft>
                <a:spcPts val="0"/>
              </a:spcAft>
              <a:buClr>
                <a:schemeClr val="dk1"/>
              </a:buClr>
              <a:buSzPts val="1100"/>
              <a:buChar char="○"/>
            </a:pPr>
            <a:r>
              <a:rPr lang="en-US" sz="1100">
                <a:latin typeface="Arial"/>
                <a:ea typeface="Arial"/>
                <a:cs typeface="Arial"/>
                <a:sym typeface="Arial"/>
              </a:rPr>
              <a:t>Pravilan </a:t>
            </a:r>
            <a:r>
              <a:rPr b="1" lang="en-US" sz="1100">
                <a:latin typeface="Arial"/>
                <a:ea typeface="Arial"/>
                <a:cs typeface="Arial"/>
                <a:sym typeface="Arial"/>
              </a:rPr>
              <a:t>izbor veznika</a:t>
            </a:r>
            <a:r>
              <a:rPr lang="en-US" sz="1100">
                <a:latin typeface="Arial"/>
                <a:ea typeface="Arial"/>
                <a:cs typeface="Arial"/>
                <a:sym typeface="Arial"/>
              </a:rPr>
              <a:t> (npr. </a:t>
            </a:r>
            <a:r>
              <a:rPr i="1" lang="en-US" sz="1100">
                <a:latin typeface="Arial"/>
                <a:ea typeface="Arial"/>
                <a:cs typeface="Arial"/>
                <a:sym typeface="Arial"/>
              </a:rPr>
              <a:t>weil, obwohl, sondern, dass</a:t>
            </a:r>
            <a:r>
              <a:rPr lang="en-US" sz="1100">
                <a:latin typeface="Arial"/>
                <a:ea typeface="Arial"/>
                <a:cs typeface="Arial"/>
                <a:sym typeface="Arial"/>
              </a:rPr>
              <a:t>).</a:t>
            </a:r>
            <a:endParaRPr sz="1100">
              <a:latin typeface="Arial"/>
              <a:ea typeface="Arial"/>
              <a:cs typeface="Arial"/>
              <a:sym typeface="Arial"/>
            </a:endParaRPr>
          </a:p>
          <a:p>
            <a:pPr indent="-298450" lvl="1" marL="914400" rtl="0" algn="l">
              <a:lnSpc>
                <a:spcPct val="115000"/>
              </a:lnSpc>
              <a:spcBef>
                <a:spcPts val="0"/>
              </a:spcBef>
              <a:spcAft>
                <a:spcPts val="0"/>
              </a:spcAft>
              <a:buClr>
                <a:schemeClr val="dk1"/>
              </a:buClr>
              <a:buSzPts val="1100"/>
              <a:buChar char="○"/>
            </a:pPr>
            <a:r>
              <a:rPr lang="en-US" sz="1100">
                <a:latin typeface="Arial"/>
                <a:ea typeface="Arial"/>
                <a:cs typeface="Arial"/>
                <a:sym typeface="Arial"/>
              </a:rPr>
              <a:t>Razumevanje i upotreba </a:t>
            </a:r>
            <a:r>
              <a:rPr b="1" lang="en-US" sz="1100">
                <a:latin typeface="Arial"/>
                <a:ea typeface="Arial"/>
                <a:cs typeface="Arial"/>
                <a:sym typeface="Arial"/>
              </a:rPr>
              <a:t>relativnih rečenica</a:t>
            </a:r>
            <a:r>
              <a:rPr lang="en-US" sz="1100">
                <a:latin typeface="Arial"/>
                <a:ea typeface="Arial"/>
                <a:cs typeface="Arial"/>
                <a:sym typeface="Arial"/>
              </a:rPr>
              <a:t>.</a:t>
            </a:r>
            <a:endParaRPr sz="1100">
              <a:latin typeface="Arial"/>
              <a:ea typeface="Arial"/>
              <a:cs typeface="Arial"/>
              <a:sym typeface="Arial"/>
            </a:endParaRPr>
          </a:p>
          <a:p>
            <a:pPr indent="-298450" lvl="1" marL="914400" rtl="0" algn="l">
              <a:lnSpc>
                <a:spcPct val="115000"/>
              </a:lnSpc>
              <a:spcBef>
                <a:spcPts val="0"/>
              </a:spcBef>
              <a:spcAft>
                <a:spcPts val="0"/>
              </a:spcAft>
              <a:buClr>
                <a:schemeClr val="dk1"/>
              </a:buClr>
              <a:buSzPts val="1100"/>
              <a:buChar char="○"/>
            </a:pPr>
            <a:r>
              <a:rPr lang="en-US" sz="1100">
                <a:latin typeface="Arial"/>
                <a:ea typeface="Arial"/>
                <a:cs typeface="Arial"/>
                <a:sym typeface="Arial"/>
              </a:rPr>
              <a:t>Poznavanje </a:t>
            </a:r>
            <a:r>
              <a:rPr b="1" lang="en-US" sz="1100">
                <a:latin typeface="Arial"/>
                <a:ea typeface="Arial"/>
                <a:cs typeface="Arial"/>
                <a:sym typeface="Arial"/>
              </a:rPr>
              <a:t>modalnih partikula</a:t>
            </a:r>
            <a:r>
              <a:rPr lang="en-US" sz="1100">
                <a:latin typeface="Arial"/>
                <a:ea typeface="Arial"/>
                <a:cs typeface="Arial"/>
                <a:sym typeface="Arial"/>
              </a:rPr>
              <a:t> (npr. </a:t>
            </a:r>
            <a:r>
              <a:rPr i="1" lang="en-US" sz="1100">
                <a:latin typeface="Arial"/>
                <a:ea typeface="Arial"/>
                <a:cs typeface="Arial"/>
                <a:sym typeface="Arial"/>
              </a:rPr>
              <a:t>doch, ja, wohl</a:t>
            </a:r>
            <a:r>
              <a:rPr lang="en-US" sz="1100">
                <a:latin typeface="Arial"/>
                <a:ea typeface="Arial"/>
                <a:cs typeface="Arial"/>
                <a:sym typeface="Arial"/>
              </a:rPr>
              <a:t>).</a:t>
            </a:r>
            <a:endParaRPr sz="1100">
              <a:latin typeface="Arial"/>
              <a:ea typeface="Arial"/>
              <a:cs typeface="Arial"/>
              <a:sym typeface="Arial"/>
            </a:endParaRPr>
          </a:p>
          <a:p>
            <a:pPr indent="-298450" lvl="1" marL="914400" rtl="0" algn="l">
              <a:lnSpc>
                <a:spcPct val="115000"/>
              </a:lnSpc>
              <a:spcBef>
                <a:spcPts val="0"/>
              </a:spcBef>
              <a:spcAft>
                <a:spcPts val="0"/>
              </a:spcAft>
              <a:buClr>
                <a:schemeClr val="dk1"/>
              </a:buClr>
              <a:buSzPts val="1100"/>
              <a:buChar char="○"/>
            </a:pPr>
            <a:r>
              <a:rPr lang="en-US" sz="1100">
                <a:latin typeface="Arial"/>
                <a:ea typeface="Arial"/>
                <a:cs typeface="Arial"/>
                <a:sym typeface="Arial"/>
              </a:rPr>
              <a:t>Pravilna upotreba </a:t>
            </a:r>
            <a:r>
              <a:rPr b="1" lang="en-US" sz="1100">
                <a:latin typeface="Arial"/>
                <a:ea typeface="Arial"/>
                <a:cs typeface="Arial"/>
                <a:sym typeface="Arial"/>
              </a:rPr>
              <a:t>članova</a:t>
            </a:r>
            <a:r>
              <a:rPr lang="en-US" sz="1100">
                <a:latin typeface="Arial"/>
                <a:ea typeface="Arial"/>
                <a:cs typeface="Arial"/>
                <a:sym typeface="Arial"/>
              </a:rPr>
              <a:t> (der, die, das).</a:t>
            </a:r>
            <a:endParaRPr sz="1100">
              <a:latin typeface="Arial"/>
              <a:ea typeface="Arial"/>
              <a:cs typeface="Arial"/>
              <a:sym typeface="Arial"/>
            </a:endParaRPr>
          </a:p>
          <a:p>
            <a:pPr indent="-298450" lvl="1" marL="914400" rtl="0" algn="l">
              <a:lnSpc>
                <a:spcPct val="115000"/>
              </a:lnSpc>
              <a:spcBef>
                <a:spcPts val="0"/>
              </a:spcBef>
              <a:spcAft>
                <a:spcPts val="0"/>
              </a:spcAft>
              <a:buClr>
                <a:schemeClr val="dk1"/>
              </a:buClr>
              <a:buSzPts val="1100"/>
              <a:buChar char="○"/>
            </a:pPr>
            <a:r>
              <a:rPr lang="en-US" sz="1100">
                <a:latin typeface="Arial"/>
                <a:ea typeface="Arial"/>
                <a:cs typeface="Arial"/>
                <a:sym typeface="Arial"/>
              </a:rPr>
              <a:t>Prepoznavanje i korišćenje ispravnih </a:t>
            </a:r>
            <a:r>
              <a:rPr b="1" lang="en-US" sz="1100">
                <a:latin typeface="Arial"/>
                <a:ea typeface="Arial"/>
                <a:cs typeface="Arial"/>
                <a:sym typeface="Arial"/>
              </a:rPr>
              <a:t>nastavaka na rečima</a:t>
            </a:r>
            <a:r>
              <a:rPr lang="en-US" sz="1100">
                <a:latin typeface="Arial"/>
                <a:ea typeface="Arial"/>
                <a:cs typeface="Arial"/>
                <a:sym typeface="Arial"/>
              </a:rPr>
              <a:t>.</a:t>
            </a:r>
            <a:endParaRPr sz="11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lang="en-US" sz="1100">
                <a:latin typeface="Arial"/>
                <a:ea typeface="Arial"/>
                <a:cs typeface="Arial"/>
                <a:sym typeface="Arial"/>
              </a:rPr>
              <a:t>Da biste bili što uspešniji u ovom delu, preporučujemo sledeće korake:</a:t>
            </a:r>
            <a:endParaRPr sz="1100">
              <a:latin typeface="Arial"/>
              <a:ea typeface="Arial"/>
              <a:cs typeface="Arial"/>
              <a:sym typeface="Arial"/>
            </a:endParaRPr>
          </a:p>
          <a:p>
            <a:pPr indent="-298450" lvl="0" marL="457200" rtl="0" algn="l">
              <a:lnSpc>
                <a:spcPct val="115000"/>
              </a:lnSpc>
              <a:spcBef>
                <a:spcPts val="1200"/>
              </a:spcBef>
              <a:spcAft>
                <a:spcPts val="0"/>
              </a:spcAft>
              <a:buClr>
                <a:schemeClr val="dk1"/>
              </a:buClr>
              <a:buSzPts val="1100"/>
              <a:buAutoNum type="arabicPeriod"/>
            </a:pPr>
            <a:r>
              <a:rPr b="1" lang="en-US" sz="1100">
                <a:latin typeface="Arial"/>
                <a:ea typeface="Arial"/>
                <a:cs typeface="Arial"/>
                <a:sym typeface="Arial"/>
              </a:rPr>
              <a:t>Prvo preletite ceo tekst:</a:t>
            </a:r>
            <a:r>
              <a:rPr lang="en-US" sz="1100">
                <a:latin typeface="Arial"/>
                <a:ea typeface="Arial"/>
                <a:cs typeface="Arial"/>
                <a:sym typeface="Arial"/>
              </a:rPr>
              <a:t> Nemojte odmah rešavati praznine. To znači da pre nego što se zagledate u svaku prazninu, treba da shvatite </a:t>
            </a:r>
            <a:r>
              <a:rPr b="1" lang="en-US" sz="1100">
                <a:latin typeface="Arial"/>
                <a:ea typeface="Arial"/>
                <a:cs typeface="Arial"/>
                <a:sym typeface="Arial"/>
              </a:rPr>
              <a:t>o čemu se u tekstu generalno radi</a:t>
            </a:r>
            <a:r>
              <a:rPr lang="en-US" sz="1100">
                <a:latin typeface="Arial"/>
                <a:ea typeface="Arial"/>
                <a:cs typeface="Arial"/>
                <a:sym typeface="Arial"/>
              </a:rPr>
              <a:t> (tema, npr. o klimatskim promenama, novim tehnologijama) i </a:t>
            </a:r>
            <a:r>
              <a:rPr b="1" lang="en-US" sz="1100">
                <a:latin typeface="Arial"/>
                <a:ea typeface="Arial"/>
                <a:cs typeface="Arial"/>
                <a:sym typeface="Arial"/>
              </a:rPr>
              <a:t>kakav je ton teksta</a:t>
            </a:r>
            <a:r>
              <a:rPr lang="en-US" sz="1100">
                <a:latin typeface="Arial"/>
                <a:ea typeface="Arial"/>
                <a:cs typeface="Arial"/>
                <a:sym typeface="Arial"/>
              </a:rPr>
              <a:t> (kontekst, npr. pozitivan, kritičan, informativan). To će vam pomoći da lakše prepoznate prave reči. Ako vam tokom tog preletanja neki odgovor spontano padne na pamet, upišite ga.</a:t>
            </a:r>
            <a:endParaRPr sz="1100">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AutoNum type="arabicPeriod"/>
            </a:pPr>
            <a:r>
              <a:rPr b="1" lang="en-US" sz="1100">
                <a:latin typeface="Arial"/>
                <a:ea typeface="Arial"/>
                <a:cs typeface="Arial"/>
                <a:sym typeface="Arial"/>
              </a:rPr>
              <a:t>Fokus na reči i rečenice sa prazninom i oko nje:</a:t>
            </a:r>
            <a:r>
              <a:rPr lang="en-US" sz="1100">
                <a:latin typeface="Arial"/>
                <a:ea typeface="Arial"/>
                <a:cs typeface="Arial"/>
                <a:sym typeface="Arial"/>
              </a:rPr>
              <a:t> Kada krenete da rešavate, fokusirajte se na rečenicu u kojoj je praznina, ali i na rečenice pre i posle nje.</a:t>
            </a:r>
            <a:endParaRPr sz="1100">
              <a:latin typeface="Arial"/>
              <a:ea typeface="Arial"/>
              <a:cs typeface="Arial"/>
              <a:sym typeface="Arial"/>
            </a:endParaRPr>
          </a:p>
          <a:p>
            <a:pPr indent="-298450" lvl="1" marL="914400" rtl="0" algn="l">
              <a:lnSpc>
                <a:spcPct val="115000"/>
              </a:lnSpc>
              <a:spcBef>
                <a:spcPts val="0"/>
              </a:spcBef>
              <a:spcAft>
                <a:spcPts val="0"/>
              </a:spcAft>
              <a:buClr>
                <a:schemeClr val="dk1"/>
              </a:buClr>
              <a:buSzPts val="1100"/>
              <a:buChar char="○"/>
            </a:pPr>
            <a:r>
              <a:rPr b="1" lang="en-US" sz="1100">
                <a:latin typeface="Arial"/>
                <a:ea typeface="Arial"/>
                <a:cs typeface="Arial"/>
                <a:sym typeface="Arial"/>
              </a:rPr>
              <a:t>Često je rešenje u kontekstu koji je širi od samo jedne reči:</a:t>
            </a:r>
            <a:r>
              <a:rPr lang="en-US" sz="1100">
                <a:latin typeface="Arial"/>
                <a:ea typeface="Arial"/>
                <a:cs typeface="Arial"/>
                <a:sym typeface="Arial"/>
              </a:rPr>
              <a:t> To znači da reč koja nedostaje u praznini često zavisi od onoga što je rečeno u </a:t>
            </a:r>
            <a:r>
              <a:rPr b="1" lang="en-US" sz="1100">
                <a:latin typeface="Arial"/>
                <a:ea typeface="Arial"/>
                <a:cs typeface="Arial"/>
                <a:sym typeface="Arial"/>
              </a:rPr>
              <a:t>prethodnoj rečenici</a:t>
            </a:r>
            <a:r>
              <a:rPr lang="en-US" sz="1100">
                <a:latin typeface="Arial"/>
                <a:ea typeface="Arial"/>
                <a:cs typeface="Arial"/>
                <a:sym typeface="Arial"/>
              </a:rPr>
              <a:t> ili čak u </a:t>
            </a:r>
            <a:r>
              <a:rPr b="1" lang="en-US" sz="1100">
                <a:latin typeface="Arial"/>
                <a:ea typeface="Arial"/>
                <a:cs typeface="Arial"/>
                <a:sym typeface="Arial"/>
              </a:rPr>
              <a:t>sledećoj rečenici</a:t>
            </a:r>
            <a:r>
              <a:rPr lang="en-US" sz="1100">
                <a:latin typeface="Arial"/>
                <a:ea typeface="Arial"/>
                <a:cs typeface="Arial"/>
                <a:sym typeface="Arial"/>
              </a:rPr>
              <a:t>. Rečenice u tekstu su povezane logički i gramatički.</a:t>
            </a:r>
            <a:endParaRPr sz="1100">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AutoNum type="arabicPeriod"/>
            </a:pPr>
            <a:r>
              <a:rPr b="1" lang="en-US" sz="1100">
                <a:latin typeface="Arial"/>
                <a:ea typeface="Arial"/>
                <a:cs typeface="Arial"/>
                <a:sym typeface="Arial"/>
              </a:rPr>
              <a:t>Koristite sistem eliminacije:</a:t>
            </a:r>
            <a:r>
              <a:rPr lang="en-US" sz="1100">
                <a:latin typeface="Arial"/>
                <a:ea typeface="Arial"/>
                <a:cs typeface="Arial"/>
                <a:sym typeface="Arial"/>
              </a:rPr>
              <a:t> Ako niste sigurni koji je tačan odgovor, pokušajte da eliminišete one koji su definitivno pogrešni. Često ćete tako doći do pravog rešenja, čak i ako niste 100% sigurni.</a:t>
            </a:r>
            <a:endParaRPr sz="1100">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Font typeface="Arial"/>
              <a:buAutoNum type="arabicPeriod"/>
            </a:pPr>
            <a:r>
              <a:rPr lang="en-US" sz="1100">
                <a:latin typeface="Arial"/>
                <a:ea typeface="Arial"/>
                <a:cs typeface="Arial"/>
                <a:sym typeface="Arial"/>
              </a:rPr>
              <a:t>Četvrti savet kaže: </a:t>
            </a:r>
            <a:r>
              <a:rPr b="1" lang="en-US" sz="1100">
                <a:latin typeface="Arial"/>
                <a:ea typeface="Arial"/>
                <a:cs typeface="Arial"/>
                <a:sym typeface="Arial"/>
              </a:rPr>
              <a:t>'Pazite na sitne razlike: broj, padež, odgovarajuće predloge, ustaljene veze.'</a:t>
            </a:r>
            <a:r>
              <a:rPr lang="en-US" sz="1100">
                <a:latin typeface="Arial"/>
                <a:ea typeface="Arial"/>
                <a:cs typeface="Arial"/>
                <a:sym typeface="Arial"/>
              </a:rPr>
              <a:t> Ovo je izuzetno bitno, jer se često dešava da su ponuđeni odgovori vrlo slični. Ključ je u detaljima. Ponekad samo jedan predlog, netačan padež ili pogrešan broj (jednina umesto množine) menja ceo smisao. Zato uvek pročitajte tekst rečenice ponovo, pažljivo uporedite opcije i proverite da li se sve uklapa po gramatici i značenju.</a:t>
            </a:r>
            <a:endParaRPr sz="1100">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Font typeface="Arial"/>
              <a:buAutoNum type="arabicPeriod"/>
            </a:pPr>
            <a:r>
              <a:rPr lang="en-US" sz="1100">
                <a:latin typeface="Arial"/>
                <a:ea typeface="Arial"/>
                <a:cs typeface="Arial"/>
                <a:sym typeface="Arial"/>
              </a:rPr>
              <a:t>I savet broj 5: </a:t>
            </a:r>
            <a:r>
              <a:rPr b="1" lang="en-US" sz="1100">
                <a:latin typeface="Arial"/>
                <a:ea typeface="Arial"/>
                <a:cs typeface="Arial"/>
                <a:sym typeface="Arial"/>
              </a:rPr>
              <a:t>'</a:t>
            </a:r>
            <a:r>
              <a:rPr lang="en-US" sz="1100">
                <a:latin typeface="Arial"/>
                <a:ea typeface="Arial"/>
                <a:cs typeface="Arial"/>
                <a:sym typeface="Arial"/>
              </a:rPr>
              <a:t>Uvek zaokružite neki odgovor, čak i ako niste sigurni. Ovo zvuči kao jednostavan savet, ali mnogi ga zaborave. Imajte na umu da na ispitu Goethe C1 nema negativnih poena. To znači da, ako ste u nedoumici, ne gubite ništa ako pokušate da pogodite. Prazan odgovor je sigurno nula poena, dok nagađanje ima šansu da vam donese poen. </a:t>
            </a:r>
            <a:endParaRPr sz="1100">
              <a:latin typeface="Arial"/>
              <a:ea typeface="Arial"/>
              <a:cs typeface="Arial"/>
              <a:sym typeface="Arial"/>
            </a:endParaRPr>
          </a:p>
          <a:p>
            <a:pPr indent="0" lvl="0" marL="0" rtl="0" algn="l">
              <a:spcBef>
                <a:spcPts val="1200"/>
              </a:spcBef>
              <a:spcAft>
                <a:spcPts val="0"/>
              </a:spcAft>
              <a:buClr>
                <a:schemeClr val="dk1"/>
              </a:buClr>
              <a:buFont typeface="Arial"/>
              <a:buNone/>
            </a:pPr>
            <a:r>
              <a:t/>
            </a:r>
            <a:endParaRPr/>
          </a:p>
          <a:p>
            <a:pPr indent="0" lvl="0" marL="0" rtl="0" algn="l">
              <a:spcBef>
                <a:spcPts val="0"/>
              </a:spcBef>
              <a:spcAft>
                <a:spcPts val="0"/>
              </a:spcAft>
              <a:buNone/>
            </a:pPr>
            <a:r>
              <a:t/>
            </a:r>
            <a:endParaRPr/>
          </a:p>
        </p:txBody>
      </p:sp>
      <p:sp>
        <p:nvSpPr>
          <p:cNvPr id="152" name="Google Shape;152;p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3" name="Shape 183"/>
        <p:cNvGrpSpPr/>
        <p:nvPr/>
      </p:nvGrpSpPr>
      <p:grpSpPr>
        <a:xfrm>
          <a:off x="0" y="0"/>
          <a:ext cx="0" cy="0"/>
          <a:chOff x="0" y="0"/>
          <a:chExt cx="0" cy="0"/>
        </a:xfrm>
      </p:grpSpPr>
      <p:sp>
        <p:nvSpPr>
          <p:cNvPr id="184" name="Google Shape;184;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85" name="Google Shape;185;p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1200"/>
              </a:spcBef>
              <a:spcAft>
                <a:spcPts val="0"/>
              </a:spcAft>
              <a:buClr>
                <a:schemeClr val="dk1"/>
              </a:buClr>
              <a:buSzPts val="1100"/>
              <a:buFont typeface="Arial"/>
              <a:buNone/>
            </a:pPr>
            <a:r>
              <a:rPr b="1" lang="en-US" sz="1100">
                <a:latin typeface="Arial"/>
                <a:ea typeface="Arial"/>
                <a:cs typeface="Arial"/>
                <a:sym typeface="Arial"/>
              </a:rPr>
              <a:t>Primer rečenice:</a:t>
            </a:r>
            <a:r>
              <a:rPr lang="en-US" sz="1100">
                <a:latin typeface="Arial"/>
                <a:ea typeface="Arial"/>
                <a:cs typeface="Arial"/>
                <a:sym typeface="Arial"/>
              </a:rPr>
              <a:t> "Es liegt auf der Hand, dass „New Work“ große Vorteile für Arbeitnehmer bietet ...(1)... ist „New Work“ mit seinen flexiblen Formen und der Arbeitsgestaltung nicht für jeden Persönlichkeitstyp geeignet."</a:t>
            </a:r>
            <a:endParaRPr sz="11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b="1" lang="en-US" sz="1100">
                <a:latin typeface="Arial"/>
                <a:ea typeface="Arial"/>
                <a:cs typeface="Arial"/>
                <a:sym typeface="Arial"/>
              </a:rPr>
              <a:t>Ponuđene opcije:</a:t>
            </a:r>
            <a:r>
              <a:rPr lang="en-US" sz="1100">
                <a:latin typeface="Arial"/>
                <a:ea typeface="Arial"/>
                <a:cs typeface="Arial"/>
                <a:sym typeface="Arial"/>
              </a:rPr>
              <a:t> a) daher (zato, stoga) b) dazu (tome, pored toga) c) dennoch (ipak, međutim, uprkos tome) d) entsprechend (shodno tome, u skladu sa)</a:t>
            </a:r>
            <a:endParaRPr sz="11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t/>
            </a:r>
            <a:endParaRPr sz="11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lang="en-US" sz="1100">
                <a:latin typeface="Arial"/>
                <a:ea typeface="Arial"/>
                <a:cs typeface="Arial"/>
                <a:sym typeface="Arial"/>
              </a:rPr>
              <a:t>Da bismo pronašli pravi odgovor, moramo razumeti </a:t>
            </a:r>
            <a:r>
              <a:rPr b="1" lang="en-US" sz="1100">
                <a:latin typeface="Arial"/>
                <a:ea typeface="Arial"/>
                <a:cs typeface="Arial"/>
                <a:sym typeface="Arial"/>
              </a:rPr>
              <a:t>odnos između dveju rečenica (ili delova rečenice)</a:t>
            </a:r>
            <a:r>
              <a:rPr lang="en-US" sz="1100">
                <a:latin typeface="Arial"/>
                <a:ea typeface="Arial"/>
                <a:cs typeface="Arial"/>
                <a:sym typeface="Arial"/>
              </a:rPr>
              <a:t> koje su povezane prazninom (1).</a:t>
            </a:r>
            <a:endParaRPr sz="1100">
              <a:latin typeface="Arial"/>
              <a:ea typeface="Arial"/>
              <a:cs typeface="Arial"/>
              <a:sym typeface="Arial"/>
            </a:endParaRPr>
          </a:p>
          <a:p>
            <a:pPr indent="-298450" lvl="0" marL="457200" rtl="0" algn="l">
              <a:lnSpc>
                <a:spcPct val="115000"/>
              </a:lnSpc>
              <a:spcBef>
                <a:spcPts val="1200"/>
              </a:spcBef>
              <a:spcAft>
                <a:spcPts val="0"/>
              </a:spcAft>
              <a:buClr>
                <a:schemeClr val="dk1"/>
              </a:buClr>
              <a:buSzPts val="1100"/>
              <a:buAutoNum type="arabicPeriod"/>
            </a:pPr>
            <a:r>
              <a:rPr b="1" lang="en-US" sz="1100">
                <a:latin typeface="Arial"/>
                <a:ea typeface="Arial"/>
                <a:cs typeface="Arial"/>
                <a:sym typeface="Arial"/>
              </a:rPr>
              <a:t>Prvi deo rečenice:</a:t>
            </a:r>
            <a:r>
              <a:rPr lang="en-US" sz="1100">
                <a:latin typeface="Arial"/>
                <a:ea typeface="Arial"/>
                <a:cs typeface="Arial"/>
                <a:sym typeface="Arial"/>
              </a:rPr>
              <a:t> "Es liegt auf der Hand, dass „New Work“ große Vorteile für Arbeitnehmer bietet..."</a:t>
            </a:r>
            <a:endParaRPr sz="1100">
              <a:latin typeface="Arial"/>
              <a:ea typeface="Arial"/>
              <a:cs typeface="Arial"/>
              <a:sym typeface="Arial"/>
            </a:endParaRPr>
          </a:p>
          <a:p>
            <a:pPr indent="-298450" lvl="1" marL="914400" rtl="0" algn="l">
              <a:lnSpc>
                <a:spcPct val="115000"/>
              </a:lnSpc>
              <a:spcBef>
                <a:spcPts val="0"/>
              </a:spcBef>
              <a:spcAft>
                <a:spcPts val="0"/>
              </a:spcAft>
              <a:buClr>
                <a:schemeClr val="dk1"/>
              </a:buClr>
              <a:buSzPts val="1100"/>
              <a:buChar char="○"/>
            </a:pPr>
            <a:r>
              <a:rPr lang="en-US" sz="1100">
                <a:latin typeface="Arial"/>
                <a:ea typeface="Arial"/>
                <a:cs typeface="Arial"/>
                <a:sym typeface="Arial"/>
              </a:rPr>
              <a:t>Prevod: "Očigledno je da 'New Work' nudi velike prednosti za zaposlene..."</a:t>
            </a:r>
            <a:endParaRPr sz="1100">
              <a:latin typeface="Arial"/>
              <a:ea typeface="Arial"/>
              <a:cs typeface="Arial"/>
              <a:sym typeface="Arial"/>
            </a:endParaRPr>
          </a:p>
          <a:p>
            <a:pPr indent="-298450" lvl="1" marL="914400" rtl="0" algn="l">
              <a:lnSpc>
                <a:spcPct val="115000"/>
              </a:lnSpc>
              <a:spcBef>
                <a:spcPts val="0"/>
              </a:spcBef>
              <a:spcAft>
                <a:spcPts val="0"/>
              </a:spcAft>
              <a:buClr>
                <a:schemeClr val="dk1"/>
              </a:buClr>
              <a:buSzPts val="1100"/>
              <a:buChar char="○"/>
            </a:pPr>
            <a:r>
              <a:rPr lang="en-US" sz="1100">
                <a:latin typeface="Arial"/>
                <a:ea typeface="Arial"/>
                <a:cs typeface="Arial"/>
                <a:sym typeface="Arial"/>
              </a:rPr>
              <a:t>Ovaj deo izražava </a:t>
            </a:r>
            <a:r>
              <a:rPr b="1" lang="en-US" sz="1100">
                <a:latin typeface="Arial"/>
                <a:ea typeface="Arial"/>
                <a:cs typeface="Arial"/>
                <a:sym typeface="Arial"/>
              </a:rPr>
              <a:t>pozitivnu stranu</a:t>
            </a:r>
            <a:r>
              <a:rPr lang="en-US" sz="1100">
                <a:latin typeface="Arial"/>
                <a:ea typeface="Arial"/>
                <a:cs typeface="Arial"/>
                <a:sym typeface="Arial"/>
              </a:rPr>
              <a:t> ili prednost.</a:t>
            </a:r>
            <a:endParaRPr sz="1100">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AutoNum type="arabicPeriod"/>
            </a:pPr>
            <a:r>
              <a:rPr b="1" lang="en-US" sz="1100">
                <a:latin typeface="Arial"/>
                <a:ea typeface="Arial"/>
                <a:cs typeface="Arial"/>
                <a:sym typeface="Arial"/>
              </a:rPr>
              <a:t>Drugi deo rečenice(nakon praznine):</a:t>
            </a:r>
            <a:r>
              <a:rPr lang="en-US" sz="1100">
                <a:latin typeface="Arial"/>
                <a:ea typeface="Arial"/>
                <a:cs typeface="Arial"/>
                <a:sym typeface="Arial"/>
              </a:rPr>
              <a:t> "...ist „New Work“ mit seinen flexiblen Formen und der Arbeitsgestaltung nicht für jeden Persönlichkeitstyp geeignet."</a:t>
            </a:r>
            <a:endParaRPr sz="1100">
              <a:latin typeface="Arial"/>
              <a:ea typeface="Arial"/>
              <a:cs typeface="Arial"/>
              <a:sym typeface="Arial"/>
            </a:endParaRPr>
          </a:p>
          <a:p>
            <a:pPr indent="-298450" lvl="1" marL="914400" rtl="0" algn="l">
              <a:lnSpc>
                <a:spcPct val="115000"/>
              </a:lnSpc>
              <a:spcBef>
                <a:spcPts val="0"/>
              </a:spcBef>
              <a:spcAft>
                <a:spcPts val="0"/>
              </a:spcAft>
              <a:buClr>
                <a:schemeClr val="dk1"/>
              </a:buClr>
              <a:buSzPts val="1100"/>
              <a:buChar char="○"/>
            </a:pPr>
            <a:r>
              <a:rPr lang="en-US" sz="1100">
                <a:latin typeface="Arial"/>
                <a:ea typeface="Arial"/>
                <a:cs typeface="Arial"/>
                <a:sym typeface="Arial"/>
              </a:rPr>
              <a:t>Prevod: "...'New Work' sa svojim fleksibilnim oblicima i načinom organizacije rada nije pogodan za svaki tip ličnosti."</a:t>
            </a:r>
            <a:endParaRPr sz="1100">
              <a:latin typeface="Arial"/>
              <a:ea typeface="Arial"/>
              <a:cs typeface="Arial"/>
              <a:sym typeface="Arial"/>
            </a:endParaRPr>
          </a:p>
          <a:p>
            <a:pPr indent="-298450" lvl="1" marL="914400" rtl="0" algn="l">
              <a:lnSpc>
                <a:spcPct val="115000"/>
              </a:lnSpc>
              <a:spcBef>
                <a:spcPts val="0"/>
              </a:spcBef>
              <a:spcAft>
                <a:spcPts val="0"/>
              </a:spcAft>
              <a:buClr>
                <a:schemeClr val="dk1"/>
              </a:buClr>
              <a:buSzPts val="1100"/>
              <a:buChar char="○"/>
            </a:pPr>
            <a:r>
              <a:rPr lang="en-US" sz="1100">
                <a:latin typeface="Arial"/>
                <a:ea typeface="Arial"/>
                <a:cs typeface="Arial"/>
                <a:sym typeface="Arial"/>
              </a:rPr>
              <a:t>Ovaj deo izražava </a:t>
            </a:r>
            <a:r>
              <a:rPr b="1" lang="en-US" sz="1100">
                <a:latin typeface="Arial"/>
                <a:ea typeface="Arial"/>
                <a:cs typeface="Arial"/>
                <a:sym typeface="Arial"/>
              </a:rPr>
              <a:t>ograničenje</a:t>
            </a:r>
            <a:r>
              <a:rPr lang="en-US" sz="1100">
                <a:latin typeface="Arial"/>
                <a:ea typeface="Arial"/>
                <a:cs typeface="Arial"/>
                <a:sym typeface="Arial"/>
              </a:rPr>
              <a:t>, </a:t>
            </a:r>
            <a:r>
              <a:rPr b="1" lang="en-US" sz="1100">
                <a:latin typeface="Arial"/>
                <a:ea typeface="Arial"/>
                <a:cs typeface="Arial"/>
                <a:sym typeface="Arial"/>
              </a:rPr>
              <a:t>kontrast</a:t>
            </a:r>
            <a:r>
              <a:rPr lang="en-US" sz="1100">
                <a:latin typeface="Arial"/>
                <a:ea typeface="Arial"/>
                <a:cs typeface="Arial"/>
                <a:sym typeface="Arial"/>
              </a:rPr>
              <a:t> ili </a:t>
            </a:r>
            <a:r>
              <a:rPr b="1" lang="en-US" sz="1100">
                <a:latin typeface="Arial"/>
                <a:ea typeface="Arial"/>
                <a:cs typeface="Arial"/>
                <a:sym typeface="Arial"/>
              </a:rPr>
              <a:t>nedostatak</a:t>
            </a:r>
            <a:r>
              <a:rPr lang="en-US" sz="1100">
                <a:latin typeface="Arial"/>
                <a:ea typeface="Arial"/>
                <a:cs typeface="Arial"/>
                <a:sym typeface="Arial"/>
              </a:rPr>
              <a:t>.</a:t>
            </a:r>
            <a:endParaRPr sz="1100">
              <a:latin typeface="Arial"/>
              <a:ea typeface="Arial"/>
              <a:cs typeface="Arial"/>
              <a:sym typeface="Arial"/>
            </a:endParaRPr>
          </a:p>
          <a:p>
            <a:pPr indent="0" lvl="0" marL="0" rtl="0" algn="l">
              <a:lnSpc>
                <a:spcPct val="115000"/>
              </a:lnSpc>
              <a:spcBef>
                <a:spcPts val="1200"/>
              </a:spcBef>
              <a:spcAft>
                <a:spcPts val="0"/>
              </a:spcAft>
              <a:buNone/>
            </a:pPr>
            <a:r>
              <a:rPr b="1" lang="en-US" sz="1100">
                <a:latin typeface="Arial"/>
                <a:ea typeface="Arial"/>
                <a:cs typeface="Arial"/>
                <a:sym typeface="Arial"/>
              </a:rPr>
              <a:t>Odnos između delova:</a:t>
            </a:r>
            <a:r>
              <a:rPr lang="en-US" sz="1100">
                <a:latin typeface="Arial"/>
                <a:ea typeface="Arial"/>
                <a:cs typeface="Arial"/>
                <a:sym typeface="Arial"/>
              </a:rPr>
              <a:t> Imamo situaciju gde se jedna pozitivna izjava ("nudi prednosti") suočava sa suprotnom, ograničavajućom izjavom ("nije pogodan za svakoga"). Tražimo veznik koji izražava </a:t>
            </a:r>
            <a:r>
              <a:rPr b="1" lang="en-US" sz="1100">
                <a:latin typeface="Arial"/>
                <a:ea typeface="Arial"/>
                <a:cs typeface="Arial"/>
                <a:sym typeface="Arial"/>
              </a:rPr>
              <a:t>suprotnost, kontrast ili ustupak (koncesiju)</a:t>
            </a:r>
            <a:r>
              <a:rPr lang="en-US" sz="1100">
                <a:latin typeface="Arial"/>
                <a:ea typeface="Arial"/>
                <a:cs typeface="Arial"/>
                <a:sym typeface="Arial"/>
              </a:rPr>
              <a:t>.</a:t>
            </a:r>
            <a:endParaRPr sz="1100">
              <a:latin typeface="Arial"/>
              <a:ea typeface="Arial"/>
              <a:cs typeface="Arial"/>
              <a:sym typeface="Arial"/>
            </a:endParaRPr>
          </a:p>
          <a:p>
            <a:pPr indent="-298450" lvl="0" marL="457200" rtl="0" algn="l">
              <a:lnSpc>
                <a:spcPct val="115000"/>
              </a:lnSpc>
              <a:spcBef>
                <a:spcPts val="1200"/>
              </a:spcBef>
              <a:spcAft>
                <a:spcPts val="0"/>
              </a:spcAft>
              <a:buClr>
                <a:schemeClr val="dk1"/>
              </a:buClr>
              <a:buSzPts val="1100"/>
              <a:buChar char="●"/>
            </a:pPr>
            <a:r>
              <a:rPr lang="en-US" sz="1100">
                <a:latin typeface="Arial"/>
                <a:ea typeface="Arial"/>
                <a:cs typeface="Arial"/>
                <a:sym typeface="Arial"/>
              </a:rPr>
              <a:t>a) </a:t>
            </a:r>
            <a:r>
              <a:rPr b="1" lang="en-US" sz="1100">
                <a:latin typeface="Arial"/>
                <a:ea typeface="Arial"/>
                <a:cs typeface="Arial"/>
                <a:sym typeface="Arial"/>
              </a:rPr>
              <a:t>daher</a:t>
            </a:r>
            <a:r>
              <a:rPr lang="en-US" sz="1100">
                <a:latin typeface="Arial"/>
                <a:ea typeface="Arial"/>
                <a:cs typeface="Arial"/>
                <a:sym typeface="Arial"/>
              </a:rPr>
              <a:t> (zato, stoga) - izražava </a:t>
            </a:r>
            <a:r>
              <a:rPr b="1" lang="en-US" sz="1100">
                <a:latin typeface="Arial"/>
                <a:ea typeface="Arial"/>
                <a:cs typeface="Arial"/>
                <a:sym typeface="Arial"/>
              </a:rPr>
              <a:t>posledicu</a:t>
            </a:r>
            <a:r>
              <a:rPr lang="en-US" sz="1100">
                <a:latin typeface="Arial"/>
                <a:ea typeface="Arial"/>
                <a:cs typeface="Arial"/>
                <a:sym typeface="Arial"/>
              </a:rPr>
              <a:t>. Ne odgovara, jer drugi deo nije posledica prvog.</a:t>
            </a:r>
            <a:endParaRPr sz="1100">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latin typeface="Arial"/>
                <a:ea typeface="Arial"/>
                <a:cs typeface="Arial"/>
                <a:sym typeface="Arial"/>
              </a:rPr>
              <a:t>b) </a:t>
            </a:r>
            <a:r>
              <a:rPr b="1" lang="en-US" sz="1100">
                <a:latin typeface="Arial"/>
                <a:ea typeface="Arial"/>
                <a:cs typeface="Arial"/>
                <a:sym typeface="Arial"/>
              </a:rPr>
              <a:t>dazu</a:t>
            </a:r>
            <a:r>
              <a:rPr lang="en-US" sz="1100">
                <a:latin typeface="Arial"/>
                <a:ea typeface="Arial"/>
                <a:cs typeface="Arial"/>
                <a:sym typeface="Arial"/>
              </a:rPr>
              <a:t> (tome, pored toga) - dodaje </a:t>
            </a:r>
            <a:r>
              <a:rPr b="1" lang="en-US" sz="1100">
                <a:latin typeface="Arial"/>
                <a:ea typeface="Arial"/>
                <a:cs typeface="Arial"/>
                <a:sym typeface="Arial"/>
              </a:rPr>
              <a:t>dodatnu informaciju</a:t>
            </a:r>
            <a:r>
              <a:rPr lang="en-US" sz="1100">
                <a:latin typeface="Arial"/>
                <a:ea typeface="Arial"/>
                <a:cs typeface="Arial"/>
                <a:sym typeface="Arial"/>
              </a:rPr>
              <a:t>, ali ne kontrast.</a:t>
            </a:r>
            <a:endParaRPr sz="1100">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latin typeface="Arial"/>
                <a:ea typeface="Arial"/>
                <a:cs typeface="Arial"/>
                <a:sym typeface="Arial"/>
              </a:rPr>
              <a:t>c) </a:t>
            </a:r>
            <a:r>
              <a:rPr b="1" lang="en-US" sz="1100">
                <a:latin typeface="Arial"/>
                <a:ea typeface="Arial"/>
                <a:cs typeface="Arial"/>
                <a:sym typeface="Arial"/>
              </a:rPr>
              <a:t>dennoch</a:t>
            </a:r>
            <a:r>
              <a:rPr lang="en-US" sz="1100">
                <a:latin typeface="Arial"/>
                <a:ea typeface="Arial"/>
                <a:cs typeface="Arial"/>
                <a:sym typeface="Arial"/>
              </a:rPr>
              <a:t> (ipak, međutim, uprkos tome) - ovo savršeno izražava </a:t>
            </a:r>
            <a:r>
              <a:rPr b="1" lang="en-US" sz="1100">
                <a:latin typeface="Arial"/>
                <a:ea typeface="Arial"/>
                <a:cs typeface="Arial"/>
                <a:sym typeface="Arial"/>
              </a:rPr>
              <a:t>suprotnost</a:t>
            </a:r>
            <a:r>
              <a:rPr lang="en-US" sz="1100">
                <a:latin typeface="Arial"/>
                <a:ea typeface="Arial"/>
                <a:cs typeface="Arial"/>
                <a:sym typeface="Arial"/>
              </a:rPr>
              <a:t> ili </a:t>
            </a:r>
            <a:r>
              <a:rPr b="1" lang="en-US" sz="1100">
                <a:latin typeface="Arial"/>
                <a:ea typeface="Arial"/>
                <a:cs typeface="Arial"/>
                <a:sym typeface="Arial"/>
              </a:rPr>
              <a:t>neočekivani preokret</a:t>
            </a:r>
            <a:r>
              <a:rPr lang="en-US" sz="1100">
                <a:latin typeface="Arial"/>
                <a:ea typeface="Arial"/>
                <a:cs typeface="Arial"/>
                <a:sym typeface="Arial"/>
              </a:rPr>
              <a:t>. Nešto je pozitivno, </a:t>
            </a:r>
            <a:r>
              <a:rPr i="1" lang="en-US" sz="1100">
                <a:latin typeface="Arial"/>
                <a:ea typeface="Arial"/>
                <a:cs typeface="Arial"/>
                <a:sym typeface="Arial"/>
              </a:rPr>
              <a:t>ipak</a:t>
            </a:r>
            <a:r>
              <a:rPr lang="en-US" sz="1100">
                <a:latin typeface="Arial"/>
                <a:ea typeface="Arial"/>
                <a:cs typeface="Arial"/>
                <a:sym typeface="Arial"/>
              </a:rPr>
              <a:t> ima i negativnu stranu.</a:t>
            </a:r>
            <a:endParaRPr sz="1100">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latin typeface="Arial"/>
                <a:ea typeface="Arial"/>
                <a:cs typeface="Arial"/>
                <a:sym typeface="Arial"/>
              </a:rPr>
              <a:t>d) dem</a:t>
            </a:r>
            <a:r>
              <a:rPr b="1" lang="en-US" sz="1100">
                <a:latin typeface="Arial"/>
                <a:ea typeface="Arial"/>
                <a:cs typeface="Arial"/>
                <a:sym typeface="Arial"/>
              </a:rPr>
              <a:t>entsprechend</a:t>
            </a:r>
            <a:r>
              <a:rPr lang="en-US" sz="1100">
                <a:latin typeface="Arial"/>
                <a:ea typeface="Arial"/>
                <a:cs typeface="Arial"/>
                <a:sym typeface="Arial"/>
              </a:rPr>
              <a:t> (shodno tome, u skladu sa) - izražava </a:t>
            </a:r>
            <a:r>
              <a:rPr b="1" lang="en-US" sz="1100">
                <a:latin typeface="Arial"/>
                <a:ea typeface="Arial"/>
                <a:cs typeface="Arial"/>
                <a:sym typeface="Arial"/>
              </a:rPr>
              <a:t>saglasnost</a:t>
            </a:r>
            <a:r>
              <a:rPr lang="en-US" sz="1100">
                <a:latin typeface="Arial"/>
                <a:ea typeface="Arial"/>
                <a:cs typeface="Arial"/>
                <a:sym typeface="Arial"/>
              </a:rPr>
              <a:t> ili </a:t>
            </a:r>
            <a:r>
              <a:rPr b="1" lang="en-US" sz="1100">
                <a:latin typeface="Arial"/>
                <a:ea typeface="Arial"/>
                <a:cs typeface="Arial"/>
                <a:sym typeface="Arial"/>
              </a:rPr>
              <a:t>sklad</a:t>
            </a:r>
            <a:r>
              <a:rPr lang="en-US" sz="1100">
                <a:latin typeface="Arial"/>
                <a:ea typeface="Arial"/>
                <a:cs typeface="Arial"/>
                <a:sym typeface="Arial"/>
              </a:rPr>
              <a:t>. Ne odgovara, jer postoji suprotnost.</a:t>
            </a:r>
            <a:endParaRPr sz="1100">
              <a:latin typeface="Arial"/>
              <a:ea typeface="Arial"/>
              <a:cs typeface="Arial"/>
              <a:sym typeface="Arial"/>
            </a:endParaRPr>
          </a:p>
          <a:p>
            <a:pPr indent="0" lvl="0" marL="0" rtl="0" algn="l">
              <a:lnSpc>
                <a:spcPct val="115000"/>
              </a:lnSpc>
              <a:spcBef>
                <a:spcPts val="1200"/>
              </a:spcBef>
              <a:spcAft>
                <a:spcPts val="0"/>
              </a:spcAft>
              <a:buNone/>
            </a:pPr>
            <a:r>
              <a:rPr lang="en-US" sz="1100">
                <a:latin typeface="Arial"/>
                <a:ea typeface="Arial"/>
                <a:cs typeface="Arial"/>
                <a:sym typeface="Arial"/>
              </a:rPr>
              <a:t>Zato je "dennoch" tačan odgovor.</a:t>
            </a:r>
            <a:endParaRPr sz="1100">
              <a:latin typeface="Arial"/>
              <a:ea typeface="Arial"/>
              <a:cs typeface="Arial"/>
              <a:sym typeface="Arial"/>
            </a:endParaRPr>
          </a:p>
          <a:p>
            <a:pPr indent="0" lvl="0" marL="0" rtl="0" algn="l">
              <a:spcBef>
                <a:spcPts val="1200"/>
              </a:spcBef>
              <a:spcAft>
                <a:spcPts val="0"/>
              </a:spcAft>
              <a:buNone/>
            </a:pPr>
            <a:r>
              <a:t/>
            </a:r>
            <a:endParaRPr/>
          </a:p>
          <a:p>
            <a:pPr indent="0" lvl="0" marL="457200" rtl="0" algn="l">
              <a:lnSpc>
                <a:spcPct val="115000"/>
              </a:lnSpc>
              <a:spcBef>
                <a:spcPts val="1200"/>
              </a:spcBef>
              <a:spcAft>
                <a:spcPts val="1200"/>
              </a:spcAft>
              <a:buNone/>
            </a:pPr>
            <a:r>
              <a:t/>
            </a:r>
            <a:endParaRPr b="1" sz="1100">
              <a:latin typeface="Arial"/>
              <a:ea typeface="Arial"/>
              <a:cs typeface="Arial"/>
              <a:sym typeface="Arial"/>
            </a:endParaRPr>
          </a:p>
        </p:txBody>
      </p:sp>
      <p:sp>
        <p:nvSpPr>
          <p:cNvPr id="186" name="Google Shape;186;p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0" name="Shape 200"/>
        <p:cNvGrpSpPr/>
        <p:nvPr/>
      </p:nvGrpSpPr>
      <p:grpSpPr>
        <a:xfrm>
          <a:off x="0" y="0"/>
          <a:ext cx="0" cy="0"/>
          <a:chOff x="0" y="0"/>
          <a:chExt cx="0" cy="0"/>
        </a:xfrm>
      </p:grpSpPr>
      <p:sp>
        <p:nvSpPr>
          <p:cNvPr id="201" name="Google Shape;201;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02" name="Google Shape;202;p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1200"/>
              </a:spcBef>
              <a:spcAft>
                <a:spcPts val="0"/>
              </a:spcAft>
              <a:buClr>
                <a:schemeClr val="dk1"/>
              </a:buClr>
              <a:buSzPts val="1100"/>
              <a:buFont typeface="Arial"/>
              <a:buNone/>
            </a:pPr>
            <a:br>
              <a:rPr lang="en-US" sz="1100">
                <a:latin typeface="Arial"/>
                <a:ea typeface="Arial"/>
                <a:cs typeface="Arial"/>
                <a:sym typeface="Arial"/>
              </a:rPr>
            </a:br>
            <a:r>
              <a:rPr lang="en-US" sz="1100">
                <a:latin typeface="Arial"/>
                <a:ea typeface="Arial"/>
                <a:cs typeface="Arial"/>
                <a:sym typeface="Arial"/>
              </a:rPr>
              <a:t>Prelazimo na </a:t>
            </a:r>
            <a:r>
              <a:rPr b="1" lang="en-US" sz="1100">
                <a:latin typeface="Arial"/>
                <a:ea typeface="Arial"/>
                <a:cs typeface="Arial"/>
                <a:sym typeface="Arial"/>
              </a:rPr>
              <a:t>Teil 2: Razumevanje stručnog teksta</a:t>
            </a:r>
            <a:r>
              <a:rPr lang="en-US" sz="1100">
                <a:latin typeface="Arial"/>
                <a:ea typeface="Arial"/>
                <a:cs typeface="Arial"/>
                <a:sym typeface="Arial"/>
              </a:rPr>
              <a:t>.</a:t>
            </a:r>
            <a:endParaRPr sz="11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lang="en-US" sz="1100">
                <a:latin typeface="Arial"/>
                <a:ea typeface="Arial"/>
                <a:cs typeface="Arial"/>
                <a:sym typeface="Arial"/>
              </a:rPr>
              <a:t>Ovaj deo donosi jedan duži, </a:t>
            </a:r>
            <a:r>
              <a:rPr lang="en-US" sz="1100">
                <a:latin typeface="Arial"/>
                <a:ea typeface="Arial"/>
                <a:cs typeface="Arial"/>
                <a:sym typeface="Arial"/>
              </a:rPr>
              <a:t>složeniji, </a:t>
            </a:r>
            <a:r>
              <a:rPr lang="en-US" sz="1100">
                <a:latin typeface="Arial"/>
                <a:ea typeface="Arial"/>
                <a:cs typeface="Arial"/>
                <a:sym typeface="Arial"/>
              </a:rPr>
              <a:t>stručni tekst. Posle njega imate </a:t>
            </a:r>
            <a:r>
              <a:rPr b="1" lang="en-US" sz="1100">
                <a:latin typeface="Arial"/>
                <a:ea typeface="Arial"/>
                <a:cs typeface="Arial"/>
                <a:sym typeface="Arial"/>
              </a:rPr>
              <a:t>7 zadataka, koji se odnose na sadržaj teksta</a:t>
            </a:r>
            <a:r>
              <a:rPr lang="en-US" sz="1100">
                <a:latin typeface="Arial"/>
                <a:ea typeface="Arial"/>
                <a:cs typeface="Arial"/>
                <a:sym typeface="Arial"/>
              </a:rPr>
              <a:t> i za svaki birate tačan odgovor od tri ponuđene opcije.</a:t>
            </a:r>
            <a:endParaRPr sz="11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lang="en-US" sz="1100">
                <a:latin typeface="Arial"/>
                <a:ea typeface="Arial"/>
                <a:cs typeface="Arial"/>
                <a:sym typeface="Arial"/>
              </a:rPr>
              <a:t>Preporučeno vreme za ovaj deo je </a:t>
            </a:r>
            <a:r>
              <a:rPr b="1" lang="en-US" sz="1100">
                <a:latin typeface="Arial"/>
                <a:ea typeface="Arial"/>
                <a:cs typeface="Arial"/>
                <a:sym typeface="Arial"/>
              </a:rPr>
              <a:t>20 minuta</a:t>
            </a:r>
            <a:r>
              <a:rPr lang="en-US" sz="1100">
                <a:latin typeface="Arial"/>
                <a:ea typeface="Arial"/>
                <a:cs typeface="Arial"/>
                <a:sym typeface="Arial"/>
              </a:rPr>
              <a:t>. </a:t>
            </a:r>
            <a:br>
              <a:rPr lang="en-US" sz="1100">
                <a:latin typeface="Arial"/>
                <a:ea typeface="Arial"/>
                <a:cs typeface="Arial"/>
                <a:sym typeface="Arial"/>
              </a:rPr>
            </a:br>
            <a:r>
              <a:rPr lang="en-US" sz="1100">
                <a:latin typeface="Arial"/>
                <a:ea typeface="Arial"/>
                <a:cs typeface="Arial"/>
                <a:sym typeface="Arial"/>
              </a:rPr>
              <a:t>Sada kada smo se okvirno upoznali sa zadatkom, hajde da pričamo o tome kako da se najbolje pripremite za </a:t>
            </a:r>
            <a:r>
              <a:rPr b="1" lang="en-US" sz="1100">
                <a:latin typeface="Arial"/>
                <a:ea typeface="Arial"/>
                <a:cs typeface="Arial"/>
                <a:sym typeface="Arial"/>
              </a:rPr>
              <a:t>Teil 2</a:t>
            </a:r>
            <a:r>
              <a:rPr lang="en-US" sz="1100">
                <a:latin typeface="Arial"/>
                <a:ea typeface="Arial"/>
                <a:cs typeface="Arial"/>
                <a:sym typeface="Arial"/>
              </a:rPr>
              <a:t> čitanja.</a:t>
            </a:r>
            <a:endParaRPr sz="11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lang="en-US" sz="1100">
                <a:latin typeface="Arial"/>
                <a:ea typeface="Arial"/>
                <a:cs typeface="Arial"/>
                <a:sym typeface="Arial"/>
              </a:rPr>
              <a:t>Evo ključnih koraka koje treba pratiti:</a:t>
            </a:r>
            <a:endParaRPr sz="1100">
              <a:latin typeface="Arial"/>
              <a:ea typeface="Arial"/>
              <a:cs typeface="Arial"/>
              <a:sym typeface="Arial"/>
            </a:endParaRPr>
          </a:p>
          <a:p>
            <a:pPr indent="-298450" lvl="0" marL="457200" rtl="0" algn="l">
              <a:lnSpc>
                <a:spcPct val="115000"/>
              </a:lnSpc>
              <a:spcBef>
                <a:spcPts val="1200"/>
              </a:spcBef>
              <a:spcAft>
                <a:spcPts val="0"/>
              </a:spcAft>
              <a:buClr>
                <a:schemeClr val="dk1"/>
              </a:buClr>
              <a:buSzPts val="1100"/>
              <a:buAutoNum type="arabicPeriod"/>
            </a:pPr>
            <a:r>
              <a:rPr b="1" lang="en-US" sz="1100">
                <a:latin typeface="Arial"/>
                <a:ea typeface="Arial"/>
                <a:cs typeface="Arial"/>
                <a:sym typeface="Arial"/>
              </a:rPr>
              <a:t>Prvo pročitajte zadatke (pitanja):</a:t>
            </a:r>
            <a:r>
              <a:rPr lang="en-US" sz="1100">
                <a:latin typeface="Arial"/>
                <a:ea typeface="Arial"/>
                <a:cs typeface="Arial"/>
                <a:sym typeface="Arial"/>
              </a:rPr>
              <a:t> Pre nego što zaronite u čitanje celog stručnog teksta, prvo prođite kroz sva pitanja. Na taj način ćete znati šta tražite dok čitate, i bićete efikasniji.</a:t>
            </a:r>
            <a:endParaRPr sz="1100">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AutoNum type="arabicPeriod"/>
            </a:pPr>
            <a:r>
              <a:rPr b="1" lang="en-US" sz="1100">
                <a:latin typeface="Arial"/>
                <a:ea typeface="Arial"/>
                <a:cs typeface="Arial"/>
                <a:sym typeface="Arial"/>
              </a:rPr>
              <a:t>Pronaći ključni deo teksta za svaki zadatak i pažljivo pročitati:</a:t>
            </a:r>
            <a:r>
              <a:rPr lang="en-US" sz="1100">
                <a:latin typeface="Arial"/>
                <a:ea typeface="Arial"/>
                <a:cs typeface="Arial"/>
                <a:sym typeface="Arial"/>
              </a:rPr>
              <a:t> Kada pročitate pitanje, locirajte se u tekstu i odlomak koji se tiče tog pitanja. Pažljivo pročitajte taj specifični deo teksta, jer će tu biti odgovor.</a:t>
            </a:r>
            <a:endParaRPr sz="1100">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AutoNum type="arabicPeriod"/>
            </a:pPr>
            <a:r>
              <a:rPr b="1" lang="en-US" sz="1100">
                <a:latin typeface="Arial"/>
                <a:ea typeface="Arial"/>
                <a:cs typeface="Arial"/>
                <a:sym typeface="Arial"/>
              </a:rPr>
              <a:t>Zadaci prate tekst hronološki:</a:t>
            </a:r>
            <a:r>
              <a:rPr lang="en-US" sz="1100">
                <a:latin typeface="Arial"/>
                <a:ea typeface="Arial"/>
                <a:cs typeface="Arial"/>
                <a:sym typeface="Arial"/>
              </a:rPr>
              <a:t> Dobra vest je da pitanja obično prate redosled informacija u tekstu. To znači da ćete odgovor na prvo pitanje naći na početku teksta, odgovor na drugo malo kasnije, i tako dalje. Ne morate se vraćati na početak za svako pitanje.</a:t>
            </a:r>
            <a:endParaRPr sz="1100">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AutoNum type="arabicPeriod"/>
            </a:pPr>
            <a:r>
              <a:rPr b="1" lang="en-US" sz="1100">
                <a:latin typeface="Arial"/>
                <a:ea typeface="Arial"/>
                <a:cs typeface="Arial"/>
                <a:sym typeface="Arial"/>
              </a:rPr>
              <a:t>Oprezno sa ključnim rečima – mogu biti zamka:</a:t>
            </a:r>
            <a:r>
              <a:rPr lang="en-US" sz="1100">
                <a:latin typeface="Arial"/>
                <a:ea typeface="Arial"/>
                <a:cs typeface="Arial"/>
                <a:sym typeface="Arial"/>
              </a:rPr>
              <a:t> Često će se u ponuđenim odgovorima pojaviti reči iz teksta. Budite oprezni! Te reči mogu biti tamo da vas zbune. Tražite </a:t>
            </a:r>
            <a:r>
              <a:rPr b="1" lang="en-US" sz="1100">
                <a:latin typeface="Arial"/>
                <a:ea typeface="Arial"/>
                <a:cs typeface="Arial"/>
                <a:sym typeface="Arial"/>
              </a:rPr>
              <a:t>smisao</a:t>
            </a:r>
            <a:r>
              <a:rPr lang="en-US" sz="1100">
                <a:latin typeface="Arial"/>
                <a:ea typeface="Arial"/>
                <a:cs typeface="Arial"/>
                <a:sym typeface="Arial"/>
              </a:rPr>
              <a:t>, a ne samo podudaranje reči. Ponekad odgovor sadrži iste reči, ali menja smisao cele rečenice.</a:t>
            </a:r>
            <a:endParaRPr sz="1100">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AutoNum type="arabicPeriod"/>
            </a:pPr>
            <a:r>
              <a:rPr b="1" lang="en-US" sz="1100">
                <a:latin typeface="Arial"/>
                <a:ea typeface="Arial"/>
                <a:cs typeface="Arial"/>
                <a:sym typeface="Arial"/>
              </a:rPr>
              <a:t>Pazite na "apsolutne reči":</a:t>
            </a:r>
            <a:r>
              <a:rPr lang="en-US" sz="1100">
                <a:latin typeface="Arial"/>
                <a:ea typeface="Arial"/>
                <a:cs typeface="Arial"/>
                <a:sym typeface="Arial"/>
              </a:rPr>
              <a:t> Budite izuzetno oprezni sa odgovorima koji sadrže reči poput </a:t>
            </a:r>
            <a:r>
              <a:rPr b="1" lang="en-US" sz="1100">
                <a:latin typeface="Arial"/>
                <a:ea typeface="Arial"/>
                <a:cs typeface="Arial"/>
                <a:sym typeface="Arial"/>
              </a:rPr>
              <a:t>uvek (immer), nikada (nie), svi (alle), nijedan (keiner), jedino (nur), isključivo (ausschließlich)</a:t>
            </a:r>
            <a:r>
              <a:rPr lang="en-US" sz="1100">
                <a:latin typeface="Arial"/>
                <a:ea typeface="Arial"/>
                <a:cs typeface="Arial"/>
                <a:sym typeface="Arial"/>
              </a:rPr>
              <a:t> i slično. Takve reči često čine tvrdnju previše generalnom i često su zamka. Tekst mora 100% da podrži takvu apsolutnu tvrdnju da bi bila tačna.</a:t>
            </a:r>
            <a:endParaRPr sz="1100">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AutoNum type="arabicPeriod"/>
            </a:pPr>
            <a:r>
              <a:rPr b="1" lang="en-US" sz="1100">
                <a:latin typeface="Arial"/>
                <a:ea typeface="Arial"/>
                <a:cs typeface="Arial"/>
                <a:sym typeface="Arial"/>
              </a:rPr>
              <a:t>Obratite pažnju na sinonime, glagole i imenice sa istim korenom, kao i antonime:</a:t>
            </a:r>
            <a:r>
              <a:rPr lang="en-US" sz="1100">
                <a:latin typeface="Arial"/>
                <a:ea typeface="Arial"/>
                <a:cs typeface="Arial"/>
                <a:sym typeface="Arial"/>
              </a:rPr>
              <a:t> Retko će tačan odgovor biti identična fraza iz teksta. Često se koriste </a:t>
            </a:r>
            <a:r>
              <a:rPr b="1" lang="en-US" sz="1100">
                <a:latin typeface="Arial"/>
                <a:ea typeface="Arial"/>
                <a:cs typeface="Arial"/>
                <a:sym typeface="Arial"/>
              </a:rPr>
              <a:t>sinonimi</a:t>
            </a:r>
            <a:r>
              <a:rPr lang="en-US" sz="1100">
                <a:latin typeface="Arial"/>
                <a:ea typeface="Arial"/>
                <a:cs typeface="Arial"/>
                <a:sym typeface="Arial"/>
              </a:rPr>
              <a:t> (reči sličnog značenja), </a:t>
            </a:r>
            <a:r>
              <a:rPr b="1" lang="en-US" sz="1100">
                <a:latin typeface="Arial"/>
                <a:ea typeface="Arial"/>
                <a:cs typeface="Arial"/>
                <a:sym typeface="Arial"/>
              </a:rPr>
              <a:t>glagoli i imenice sa istim korenom</a:t>
            </a:r>
            <a:r>
              <a:rPr lang="en-US" sz="1100">
                <a:latin typeface="Arial"/>
                <a:ea typeface="Arial"/>
                <a:cs typeface="Arial"/>
                <a:sym typeface="Arial"/>
              </a:rPr>
              <a:t> (npr. </a:t>
            </a:r>
            <a:r>
              <a:rPr i="1" lang="en-US" sz="1100">
                <a:latin typeface="Arial"/>
                <a:ea typeface="Arial"/>
                <a:cs typeface="Arial"/>
                <a:sym typeface="Arial"/>
              </a:rPr>
              <a:t>entscheiden</a:t>
            </a:r>
            <a:r>
              <a:rPr lang="en-US" sz="1100">
                <a:latin typeface="Arial"/>
                <a:ea typeface="Arial"/>
                <a:cs typeface="Arial"/>
                <a:sym typeface="Arial"/>
              </a:rPr>
              <a:t> i </a:t>
            </a:r>
            <a:r>
              <a:rPr i="1" lang="en-US" sz="1100">
                <a:latin typeface="Arial"/>
                <a:ea typeface="Arial"/>
                <a:cs typeface="Arial"/>
                <a:sym typeface="Arial"/>
              </a:rPr>
              <a:t>Entscheidung</a:t>
            </a:r>
            <a:r>
              <a:rPr lang="en-US" sz="1100">
                <a:latin typeface="Arial"/>
                <a:ea typeface="Arial"/>
                <a:cs typeface="Arial"/>
                <a:sym typeface="Arial"/>
              </a:rPr>
              <a:t>), ili čak </a:t>
            </a:r>
            <a:r>
              <a:rPr b="1" lang="en-US" sz="1100">
                <a:latin typeface="Arial"/>
                <a:ea typeface="Arial"/>
                <a:cs typeface="Arial"/>
                <a:sym typeface="Arial"/>
              </a:rPr>
              <a:t>antonimi</a:t>
            </a:r>
            <a:r>
              <a:rPr lang="en-US" sz="1100">
                <a:latin typeface="Arial"/>
                <a:ea typeface="Arial"/>
                <a:cs typeface="Arial"/>
                <a:sym typeface="Arial"/>
              </a:rPr>
              <a:t> (suprotne reči) ako je pitanje formulisano kao negacija. Razumevanje ovih veza je ključno.</a:t>
            </a:r>
            <a:endParaRPr sz="1100">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AutoNum type="arabicPeriod"/>
            </a:pPr>
            <a:r>
              <a:rPr b="1" lang="en-US" sz="1100">
                <a:latin typeface="Arial"/>
                <a:ea typeface="Arial"/>
                <a:cs typeface="Arial"/>
                <a:sym typeface="Arial"/>
              </a:rPr>
              <a:t>Tvrdnja (odgovor) mora tačno odgovarati tekstu:</a:t>
            </a:r>
            <a:r>
              <a:rPr lang="en-US" sz="1100">
                <a:latin typeface="Arial"/>
                <a:ea typeface="Arial"/>
                <a:cs typeface="Arial"/>
                <a:sym typeface="Arial"/>
              </a:rPr>
              <a:t> Odgovor koji izaberete mora biti </a:t>
            </a:r>
            <a:r>
              <a:rPr b="1" lang="en-US" sz="1100">
                <a:latin typeface="Arial"/>
                <a:ea typeface="Arial"/>
                <a:cs typeface="Arial"/>
                <a:sym typeface="Arial"/>
              </a:rPr>
              <a:t>potpuno potkrepljen</a:t>
            </a:r>
            <a:r>
              <a:rPr lang="en-US" sz="1100">
                <a:latin typeface="Arial"/>
                <a:ea typeface="Arial"/>
                <a:cs typeface="Arial"/>
                <a:sym typeface="Arial"/>
              </a:rPr>
              <a:t> informacijama iz teksta. Ne smete dodavati svoja znanja ili pretpostavke. Ono što nije u tekstu, nije tačan odgovor, iako je nekad logično.</a:t>
            </a:r>
            <a:endParaRPr sz="1100">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AutoNum type="arabicPeriod"/>
            </a:pPr>
            <a:r>
              <a:rPr b="1" lang="en-US" sz="1100">
                <a:latin typeface="Arial"/>
                <a:ea typeface="Arial"/>
                <a:cs typeface="Arial"/>
                <a:sym typeface="Arial"/>
              </a:rPr>
              <a:t>Sistem eliminacije:</a:t>
            </a:r>
            <a:r>
              <a:rPr lang="en-US" sz="1100">
                <a:latin typeface="Arial"/>
                <a:ea typeface="Arial"/>
                <a:cs typeface="Arial"/>
                <a:sym typeface="Arial"/>
              </a:rPr>
              <a:t> Ako ste u dilemi između više odgovora, počnite sa eliminisanjem onih za koje ste sigurni da su pogrešni. To će vam povećati šanse da odaberete pravi odgovor.</a:t>
            </a:r>
            <a:endParaRPr sz="1100">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AutoNum type="arabicPeriod"/>
            </a:pPr>
            <a:r>
              <a:rPr b="1" lang="en-US" sz="1100">
                <a:latin typeface="Arial"/>
                <a:ea typeface="Arial"/>
                <a:cs typeface="Arial"/>
                <a:sym typeface="Arial"/>
              </a:rPr>
              <a:t>Uvek označiti neki odgovor:</a:t>
            </a:r>
            <a:r>
              <a:rPr lang="en-US" sz="1100">
                <a:latin typeface="Arial"/>
                <a:ea typeface="Arial"/>
                <a:cs typeface="Arial"/>
                <a:sym typeface="Arial"/>
              </a:rPr>
              <a:t> Podsetnik: Nikada ne ostavljajte pitanje nerešeno. Nema negativnih poena, tako da uvek pokušajte da izaberete najverovatniji odgovor. Bolje je imati šansu nego nikakvu!</a:t>
            </a:r>
            <a:endParaRPr sz="1100">
              <a:latin typeface="Arial"/>
              <a:ea typeface="Arial"/>
              <a:cs typeface="Arial"/>
              <a:sym typeface="Arial"/>
            </a:endParaRPr>
          </a:p>
          <a:p>
            <a:pPr indent="0" lvl="0" marL="0" rtl="0" algn="l">
              <a:spcBef>
                <a:spcPts val="1200"/>
              </a:spcBef>
              <a:spcAft>
                <a:spcPts val="0"/>
              </a:spcAft>
              <a:buNone/>
            </a:pPr>
            <a:r>
              <a:t/>
            </a:r>
            <a:endParaRPr/>
          </a:p>
        </p:txBody>
      </p:sp>
      <p:sp>
        <p:nvSpPr>
          <p:cNvPr id="203" name="Google Shape;203;p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7" name="Shape 227"/>
        <p:cNvGrpSpPr/>
        <p:nvPr/>
      </p:nvGrpSpPr>
      <p:grpSpPr>
        <a:xfrm>
          <a:off x="0" y="0"/>
          <a:ext cx="0" cy="0"/>
          <a:chOff x="0" y="0"/>
          <a:chExt cx="0" cy="0"/>
        </a:xfrm>
      </p:grpSpPr>
      <p:sp>
        <p:nvSpPr>
          <p:cNvPr id="228" name="Google Shape;228;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29" name="Google Shape;229;p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1400"/>
              </a:spcBef>
              <a:spcAft>
                <a:spcPts val="0"/>
              </a:spcAft>
              <a:buClr>
                <a:schemeClr val="dk1"/>
              </a:buClr>
              <a:buSzPts val="1100"/>
              <a:buFont typeface="Arial"/>
              <a:buNone/>
            </a:pPr>
            <a:r>
              <a:rPr b="1" lang="en-US" sz="1300">
                <a:latin typeface="Arial"/>
                <a:ea typeface="Arial"/>
                <a:cs typeface="Arial"/>
                <a:sym typeface="Arial"/>
              </a:rPr>
              <a:t>Primer Teil 2: Zašto je odgovor "a"?</a:t>
            </a:r>
            <a:endParaRPr b="1" sz="13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lang="en-US" sz="1100">
                <a:latin typeface="Arial"/>
                <a:ea typeface="Arial"/>
                <a:cs typeface="Arial"/>
                <a:sym typeface="Arial"/>
              </a:rPr>
              <a:t>Imamo tekst o telefonima i porodicama, i pitanje o tome o čemu se priča u porodicama.</a:t>
            </a:r>
            <a:endParaRPr sz="11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b="1" lang="en-US" sz="1100">
                <a:latin typeface="Arial"/>
                <a:ea typeface="Arial"/>
                <a:cs typeface="Arial"/>
                <a:sym typeface="Arial"/>
              </a:rPr>
              <a:t>Tekst kaže dve stvari:</a:t>
            </a:r>
            <a:endParaRPr b="1" sz="1100">
              <a:latin typeface="Arial"/>
              <a:ea typeface="Arial"/>
              <a:cs typeface="Arial"/>
              <a:sym typeface="Arial"/>
            </a:endParaRPr>
          </a:p>
          <a:p>
            <a:pPr indent="-298450" lvl="0" marL="457200" rtl="0" algn="l">
              <a:lnSpc>
                <a:spcPct val="115000"/>
              </a:lnSpc>
              <a:spcBef>
                <a:spcPts val="1200"/>
              </a:spcBef>
              <a:spcAft>
                <a:spcPts val="0"/>
              </a:spcAft>
              <a:buClr>
                <a:schemeClr val="dk1"/>
              </a:buClr>
              <a:buSzPts val="1100"/>
              <a:buAutoNum type="arabicPeriod"/>
            </a:pPr>
            <a:r>
              <a:rPr b="1" lang="en-US" sz="1100">
                <a:latin typeface="Arial"/>
                <a:ea typeface="Arial"/>
                <a:cs typeface="Arial"/>
                <a:sym typeface="Arial"/>
              </a:rPr>
              <a:t>Prvo:</a:t>
            </a:r>
            <a:r>
              <a:rPr lang="en-US" sz="1100">
                <a:latin typeface="Arial"/>
                <a:ea typeface="Arial"/>
                <a:cs typeface="Arial"/>
                <a:sym typeface="Arial"/>
              </a:rPr>
              <a:t> Neka studija kaže da </a:t>
            </a:r>
            <a:r>
              <a:rPr b="1" lang="en-US" sz="1100">
                <a:latin typeface="Arial"/>
                <a:ea typeface="Arial"/>
                <a:cs typeface="Arial"/>
                <a:sym typeface="Arial"/>
              </a:rPr>
              <a:t>roditelji, kad puno koriste telefone, stvaraju probleme deci</a:t>
            </a:r>
            <a:r>
              <a:rPr lang="en-US" sz="1100">
                <a:latin typeface="Arial"/>
                <a:ea typeface="Arial"/>
                <a:cs typeface="Arial"/>
                <a:sym typeface="Arial"/>
              </a:rPr>
              <a:t> (frustraciju, stres).</a:t>
            </a:r>
            <a:endParaRPr sz="1100">
              <a:latin typeface="Arial"/>
              <a:ea typeface="Arial"/>
              <a:cs typeface="Arial"/>
              <a:sym typeface="Arial"/>
            </a:endParaRPr>
          </a:p>
          <a:p>
            <a:pPr indent="-298450" lvl="1" marL="914400" rtl="0" algn="l">
              <a:lnSpc>
                <a:spcPct val="115000"/>
              </a:lnSpc>
              <a:spcBef>
                <a:spcPts val="0"/>
              </a:spcBef>
              <a:spcAft>
                <a:spcPts val="0"/>
              </a:spcAft>
              <a:buClr>
                <a:schemeClr val="dk1"/>
              </a:buClr>
              <a:buSzPts val="1100"/>
              <a:buChar char="○"/>
            </a:pPr>
            <a:r>
              <a:rPr lang="en-US" sz="1100">
                <a:latin typeface="Arial"/>
                <a:ea typeface="Arial"/>
                <a:cs typeface="Arial"/>
                <a:sym typeface="Arial"/>
              </a:rPr>
              <a:t>(Ovo je problem koji STVARNO postoji.)</a:t>
            </a:r>
            <a:endParaRPr sz="1100">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AutoNum type="arabicPeriod"/>
            </a:pPr>
            <a:r>
              <a:rPr b="1" lang="en-US" sz="1100">
                <a:latin typeface="Arial"/>
                <a:ea typeface="Arial"/>
                <a:cs typeface="Arial"/>
                <a:sym typeface="Arial"/>
              </a:rPr>
              <a:t>Druga stvar (i ovo je ključno!):</a:t>
            </a:r>
            <a:r>
              <a:rPr lang="en-US" sz="1100">
                <a:latin typeface="Arial"/>
                <a:ea typeface="Arial"/>
                <a:cs typeface="Arial"/>
                <a:sym typeface="Arial"/>
              </a:rPr>
              <a:t> Ali, reč </a:t>
            </a:r>
            <a:r>
              <a:rPr b="1" lang="en-US" sz="1100">
                <a:latin typeface="Arial"/>
                <a:ea typeface="Arial"/>
                <a:cs typeface="Arial"/>
                <a:sym typeface="Arial"/>
              </a:rPr>
              <a:t>"Dennoch" (što znači IPAK/Uprkos tome)</a:t>
            </a:r>
            <a:r>
              <a:rPr lang="en-US" sz="1100">
                <a:latin typeface="Arial"/>
                <a:ea typeface="Arial"/>
                <a:cs typeface="Arial"/>
                <a:sym typeface="Arial"/>
              </a:rPr>
              <a:t> nam govori nešto suprotno. Ipak, </a:t>
            </a:r>
            <a:r>
              <a:rPr b="1" lang="en-US" sz="1100">
                <a:latin typeface="Arial"/>
                <a:ea typeface="Arial"/>
                <a:cs typeface="Arial"/>
                <a:sym typeface="Arial"/>
              </a:rPr>
              <a:t>i dalje se u porodicama priča i raspravlja o tome da li DECA previše koriste internet.</a:t>
            </a:r>
            <a:endParaRPr b="1" sz="1100">
              <a:latin typeface="Arial"/>
              <a:ea typeface="Arial"/>
              <a:cs typeface="Arial"/>
              <a:sym typeface="Arial"/>
            </a:endParaRPr>
          </a:p>
          <a:p>
            <a:pPr indent="-298450" lvl="1" marL="914400" rtl="0" algn="l">
              <a:lnSpc>
                <a:spcPct val="115000"/>
              </a:lnSpc>
              <a:spcBef>
                <a:spcPts val="0"/>
              </a:spcBef>
              <a:spcAft>
                <a:spcPts val="0"/>
              </a:spcAft>
              <a:buClr>
                <a:schemeClr val="dk1"/>
              </a:buClr>
              <a:buSzPts val="1100"/>
              <a:buChar char="○"/>
            </a:pPr>
            <a:r>
              <a:rPr lang="en-US" sz="1100">
                <a:latin typeface="Arial"/>
                <a:ea typeface="Arial"/>
                <a:cs typeface="Arial"/>
                <a:sym typeface="Arial"/>
              </a:rPr>
              <a:t>(Ovo je problem o kome se STVARNO priča u porodicama, iako možda nije glavni problem po studiji.)</a:t>
            </a:r>
            <a:endParaRPr sz="11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b="1" lang="en-US" sz="1100">
                <a:latin typeface="Arial"/>
                <a:ea typeface="Arial"/>
                <a:cs typeface="Arial"/>
                <a:sym typeface="Arial"/>
              </a:rPr>
              <a:t>Pitanje je:</a:t>
            </a:r>
            <a:r>
              <a:rPr lang="en-US" sz="1100">
                <a:latin typeface="Arial"/>
                <a:ea typeface="Arial"/>
                <a:cs typeface="Arial"/>
                <a:sym typeface="Arial"/>
              </a:rPr>
              <a:t> "O čemu se često priča u porodicama?"</a:t>
            </a:r>
            <a:endParaRPr sz="11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b="1" lang="en-US" sz="1100">
                <a:latin typeface="Arial"/>
                <a:ea typeface="Arial"/>
                <a:cs typeface="Arial"/>
                <a:sym typeface="Arial"/>
              </a:rPr>
              <a:t>Pogledajmo ponuđene odgovore:</a:t>
            </a:r>
            <a:endParaRPr b="1" sz="1100">
              <a:latin typeface="Arial"/>
              <a:ea typeface="Arial"/>
              <a:cs typeface="Arial"/>
              <a:sym typeface="Arial"/>
            </a:endParaRPr>
          </a:p>
          <a:p>
            <a:pPr indent="-298450" lvl="0" marL="457200" rtl="0" algn="l">
              <a:lnSpc>
                <a:spcPct val="115000"/>
              </a:lnSpc>
              <a:spcBef>
                <a:spcPts val="1200"/>
              </a:spcBef>
              <a:spcAft>
                <a:spcPts val="0"/>
              </a:spcAft>
              <a:buClr>
                <a:schemeClr val="dk1"/>
              </a:buClr>
              <a:buSzPts val="1100"/>
              <a:buChar char="●"/>
            </a:pPr>
            <a:r>
              <a:rPr b="1" lang="en-US" sz="1100">
                <a:latin typeface="Arial"/>
                <a:ea typeface="Arial"/>
                <a:cs typeface="Arial"/>
                <a:sym typeface="Arial"/>
              </a:rPr>
              <a:t>a) Da li se deca previše bave internetom.</a:t>
            </a:r>
            <a:endParaRPr b="1" sz="1100">
              <a:latin typeface="Arial"/>
              <a:ea typeface="Arial"/>
              <a:cs typeface="Arial"/>
              <a:sym typeface="Arial"/>
            </a:endParaRPr>
          </a:p>
          <a:p>
            <a:pPr indent="-298450" lvl="1" marL="914400" rtl="0" algn="l">
              <a:lnSpc>
                <a:spcPct val="115000"/>
              </a:lnSpc>
              <a:spcBef>
                <a:spcPts val="0"/>
              </a:spcBef>
              <a:spcAft>
                <a:spcPts val="0"/>
              </a:spcAft>
              <a:buClr>
                <a:schemeClr val="dk1"/>
              </a:buClr>
              <a:buSzPts val="1100"/>
              <a:buChar char="○"/>
            </a:pPr>
            <a:r>
              <a:rPr b="1" lang="en-US" sz="1100">
                <a:latin typeface="Arial"/>
                <a:ea typeface="Arial"/>
                <a:cs typeface="Arial"/>
                <a:sym typeface="Arial"/>
              </a:rPr>
              <a:t>Ovo je TAČNO!</a:t>
            </a:r>
            <a:r>
              <a:rPr lang="en-US" sz="1100">
                <a:latin typeface="Arial"/>
                <a:ea typeface="Arial"/>
                <a:cs typeface="Arial"/>
                <a:sym typeface="Arial"/>
              </a:rPr>
              <a:t> Baš to piše u drugom delu rečenice, posle "Dennoch": "...i dalje je korišćenje interneta od strane </a:t>
            </a:r>
            <a:r>
              <a:rPr b="1" lang="en-US" sz="1100">
                <a:latin typeface="Arial"/>
                <a:ea typeface="Arial"/>
                <a:cs typeface="Arial"/>
                <a:sym typeface="Arial"/>
              </a:rPr>
              <a:t>dece</a:t>
            </a:r>
            <a:r>
              <a:rPr lang="en-US" sz="1100">
                <a:latin typeface="Arial"/>
                <a:ea typeface="Arial"/>
                <a:cs typeface="Arial"/>
                <a:sym typeface="Arial"/>
              </a:rPr>
              <a:t> ono što dovodi do diskusija u porodičnom krugu."</a:t>
            </a:r>
            <a:endParaRPr sz="1100">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b="1" lang="en-US" sz="1100">
                <a:latin typeface="Arial"/>
                <a:ea typeface="Arial"/>
                <a:cs typeface="Arial"/>
                <a:sym typeface="Arial"/>
              </a:rPr>
              <a:t>b) Kako se deca mogu podržati.</a:t>
            </a:r>
            <a:endParaRPr b="1" sz="1100">
              <a:latin typeface="Arial"/>
              <a:ea typeface="Arial"/>
              <a:cs typeface="Arial"/>
              <a:sym typeface="Arial"/>
            </a:endParaRPr>
          </a:p>
          <a:p>
            <a:pPr indent="-298450" lvl="1" marL="914400" rtl="0" algn="l">
              <a:lnSpc>
                <a:spcPct val="115000"/>
              </a:lnSpc>
              <a:spcBef>
                <a:spcPts val="0"/>
              </a:spcBef>
              <a:spcAft>
                <a:spcPts val="0"/>
              </a:spcAft>
              <a:buClr>
                <a:schemeClr val="dk1"/>
              </a:buClr>
              <a:buSzPts val="1100"/>
              <a:buChar char="○"/>
            </a:pPr>
            <a:r>
              <a:rPr lang="en-US" sz="1100">
                <a:latin typeface="Arial"/>
                <a:ea typeface="Arial"/>
                <a:cs typeface="Arial"/>
                <a:sym typeface="Arial"/>
              </a:rPr>
              <a:t>Ovo uopšte ne piše u tekstu.</a:t>
            </a:r>
            <a:endParaRPr sz="1100">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b="1" lang="en-US" sz="1100">
                <a:latin typeface="Arial"/>
                <a:ea typeface="Arial"/>
                <a:cs typeface="Arial"/>
                <a:sym typeface="Arial"/>
              </a:rPr>
              <a:t>c) Koliko je stresna upotreba telefona od strane roditelja za decu.</a:t>
            </a:r>
            <a:endParaRPr b="1" sz="1100">
              <a:latin typeface="Arial"/>
              <a:ea typeface="Arial"/>
              <a:cs typeface="Arial"/>
              <a:sym typeface="Arial"/>
            </a:endParaRPr>
          </a:p>
          <a:p>
            <a:pPr indent="-298450" lvl="1" marL="914400" rtl="0" algn="l">
              <a:lnSpc>
                <a:spcPct val="115000"/>
              </a:lnSpc>
              <a:spcBef>
                <a:spcPts val="0"/>
              </a:spcBef>
              <a:spcAft>
                <a:spcPts val="0"/>
              </a:spcAft>
              <a:buClr>
                <a:schemeClr val="dk1"/>
              </a:buClr>
              <a:buSzPts val="1100"/>
              <a:buChar char="○"/>
            </a:pPr>
            <a:r>
              <a:rPr lang="en-US" sz="1100">
                <a:latin typeface="Arial"/>
                <a:ea typeface="Arial"/>
                <a:cs typeface="Arial"/>
                <a:sym typeface="Arial"/>
              </a:rPr>
              <a:t>Ovo je ono što kaže STUDIJA (prvi deo rečenice). Ali pitanje je o čemu se </a:t>
            </a:r>
            <a:r>
              <a:rPr b="1" lang="en-US" sz="1100">
                <a:latin typeface="Arial"/>
                <a:ea typeface="Arial"/>
                <a:cs typeface="Arial"/>
                <a:sym typeface="Arial"/>
              </a:rPr>
              <a:t>priča u porodicama</a:t>
            </a:r>
            <a:r>
              <a:rPr lang="en-US" sz="1100">
                <a:latin typeface="Arial"/>
                <a:ea typeface="Arial"/>
                <a:cs typeface="Arial"/>
                <a:sym typeface="Arial"/>
              </a:rPr>
              <a:t>, a tekst nam kaže da se UPRKOS TOME (dennoch) priča o DEČJEM korišćenju interneta. Dakle, ovo nije ono o čemu se priča, već šta je pravi uzrok po studiji.</a:t>
            </a:r>
            <a:endParaRPr sz="1100">
              <a:latin typeface="Arial"/>
              <a:ea typeface="Arial"/>
              <a:cs typeface="Arial"/>
              <a:sym typeface="Arial"/>
            </a:endParaRPr>
          </a:p>
          <a:p>
            <a:pPr indent="0" lvl="0" marL="0" rtl="0" algn="l">
              <a:spcBef>
                <a:spcPts val="1200"/>
              </a:spcBef>
              <a:spcAft>
                <a:spcPts val="0"/>
              </a:spcAft>
              <a:buClr>
                <a:schemeClr val="dk1"/>
              </a:buClr>
              <a:buFont typeface="Arial"/>
              <a:buNone/>
            </a:pPr>
            <a:r>
              <a:t/>
            </a:r>
            <a:endParaRPr/>
          </a:p>
          <a:p>
            <a:pPr indent="0" lvl="0" marL="0" rtl="0" algn="l">
              <a:spcBef>
                <a:spcPts val="0"/>
              </a:spcBef>
              <a:spcAft>
                <a:spcPts val="0"/>
              </a:spcAft>
              <a:buNone/>
            </a:pPr>
            <a:r>
              <a:t/>
            </a:r>
            <a:endParaRPr/>
          </a:p>
        </p:txBody>
      </p:sp>
      <p:sp>
        <p:nvSpPr>
          <p:cNvPr id="230" name="Google Shape;230;p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4" name="Shape 244"/>
        <p:cNvGrpSpPr/>
        <p:nvPr/>
      </p:nvGrpSpPr>
      <p:grpSpPr>
        <a:xfrm>
          <a:off x="0" y="0"/>
          <a:ext cx="0" cy="0"/>
          <a:chOff x="0" y="0"/>
          <a:chExt cx="0" cy="0"/>
        </a:xfrm>
      </p:grpSpPr>
      <p:sp>
        <p:nvSpPr>
          <p:cNvPr id="245" name="Google Shape;245;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46" name="Google Shape;246;p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1200"/>
              </a:spcBef>
              <a:spcAft>
                <a:spcPts val="0"/>
              </a:spcAft>
              <a:buClr>
                <a:schemeClr val="dk1"/>
              </a:buClr>
              <a:buSzPts val="1100"/>
              <a:buFont typeface="Arial"/>
              <a:buNone/>
            </a:pPr>
            <a:r>
              <a:rPr lang="en-US" sz="1100">
                <a:latin typeface="Arial"/>
                <a:ea typeface="Arial"/>
                <a:cs typeface="Arial"/>
                <a:sym typeface="Arial"/>
              </a:rPr>
              <a:t>Sada smo na trećem delu ispita, </a:t>
            </a:r>
            <a:r>
              <a:rPr b="1" lang="en-US" sz="1100">
                <a:latin typeface="Arial"/>
                <a:ea typeface="Arial"/>
                <a:cs typeface="Arial"/>
                <a:sym typeface="Arial"/>
              </a:rPr>
              <a:t>Teil 3</a:t>
            </a:r>
            <a:r>
              <a:rPr lang="en-US" sz="1100">
                <a:latin typeface="Arial"/>
                <a:ea typeface="Arial"/>
                <a:cs typeface="Arial"/>
                <a:sym typeface="Arial"/>
              </a:rPr>
              <a:t>.</a:t>
            </a:r>
            <a:endParaRPr sz="11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lang="en-US" sz="1100">
                <a:latin typeface="Arial"/>
                <a:ea typeface="Arial"/>
                <a:cs typeface="Arial"/>
                <a:sym typeface="Arial"/>
              </a:rPr>
              <a:t>Ovde radimo na tekstu koji je obično reportaža ili komentar. Vaš zadatak je da u praznine u tekstu ubacite </a:t>
            </a:r>
            <a:r>
              <a:rPr b="1" lang="en-US" sz="1100">
                <a:latin typeface="Arial"/>
                <a:ea typeface="Arial"/>
                <a:cs typeface="Arial"/>
                <a:sym typeface="Arial"/>
              </a:rPr>
              <a:t>8 rečenica</a:t>
            </a:r>
            <a:r>
              <a:rPr lang="en-US" sz="1100">
                <a:latin typeface="Arial"/>
                <a:ea typeface="Arial"/>
                <a:cs typeface="Arial"/>
                <a:sym typeface="Arial"/>
              </a:rPr>
              <a:t> koje su date. Ukupno imate </a:t>
            </a:r>
            <a:r>
              <a:rPr b="1" lang="en-US" sz="1100">
                <a:latin typeface="Arial"/>
                <a:ea typeface="Arial"/>
                <a:cs typeface="Arial"/>
                <a:sym typeface="Arial"/>
              </a:rPr>
              <a:t>10 ponuđenih rečenica</a:t>
            </a:r>
            <a:r>
              <a:rPr lang="en-US" sz="1100">
                <a:latin typeface="Arial"/>
                <a:ea typeface="Arial"/>
                <a:cs typeface="Arial"/>
                <a:sym typeface="Arial"/>
              </a:rPr>
              <a:t>, što znači da su </a:t>
            </a:r>
            <a:r>
              <a:rPr b="1" lang="en-US" sz="1100">
                <a:latin typeface="Arial"/>
                <a:ea typeface="Arial"/>
                <a:cs typeface="Arial"/>
                <a:sym typeface="Arial"/>
              </a:rPr>
              <a:t>dve višak</a:t>
            </a:r>
            <a:r>
              <a:rPr lang="en-US" sz="1100">
                <a:latin typeface="Arial"/>
                <a:ea typeface="Arial"/>
                <a:cs typeface="Arial"/>
                <a:sym typeface="Arial"/>
              </a:rPr>
              <a:t>.</a:t>
            </a:r>
            <a:endParaRPr sz="11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lang="en-US" sz="1100">
                <a:latin typeface="Arial"/>
                <a:ea typeface="Arial"/>
                <a:cs typeface="Arial"/>
                <a:sym typeface="Arial"/>
              </a:rPr>
              <a:t>Ovaj deo takođe radite u preporučenom roku od </a:t>
            </a:r>
            <a:r>
              <a:rPr b="1" lang="en-US" sz="1100">
                <a:latin typeface="Arial"/>
                <a:ea typeface="Arial"/>
                <a:cs typeface="Arial"/>
                <a:sym typeface="Arial"/>
              </a:rPr>
              <a:t>20 minuta</a:t>
            </a:r>
            <a:r>
              <a:rPr lang="en-US" sz="1100">
                <a:latin typeface="Arial"/>
                <a:ea typeface="Arial"/>
                <a:cs typeface="Arial"/>
                <a:sym typeface="Arial"/>
              </a:rPr>
              <a:t>.</a:t>
            </a:r>
            <a:endParaRPr sz="11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lang="en-US" sz="1100">
                <a:latin typeface="Arial"/>
                <a:ea typeface="Arial"/>
                <a:cs typeface="Arial"/>
                <a:sym typeface="Arial"/>
              </a:rPr>
              <a:t>Ovo je deo koji testira koliko dobro razumete povezanost ideja u tekstu.</a:t>
            </a:r>
            <a:endParaRPr sz="11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lang="en-US" sz="1100">
                <a:latin typeface="Arial"/>
                <a:ea typeface="Arial"/>
                <a:cs typeface="Arial"/>
                <a:sym typeface="Arial"/>
              </a:rPr>
              <a:t>Evo kako najefikasnije pristupiti ovom zadatku:</a:t>
            </a:r>
            <a:endParaRPr sz="1100">
              <a:latin typeface="Arial"/>
              <a:ea typeface="Arial"/>
              <a:cs typeface="Arial"/>
              <a:sym typeface="Arial"/>
            </a:endParaRPr>
          </a:p>
          <a:p>
            <a:pPr indent="-298450" lvl="0" marL="457200" rtl="0" algn="l">
              <a:lnSpc>
                <a:spcPct val="115000"/>
              </a:lnSpc>
              <a:spcBef>
                <a:spcPts val="1200"/>
              </a:spcBef>
              <a:spcAft>
                <a:spcPts val="0"/>
              </a:spcAft>
              <a:buClr>
                <a:schemeClr val="dk1"/>
              </a:buClr>
              <a:buSzPts val="1100"/>
              <a:buAutoNum type="arabicPeriod"/>
            </a:pPr>
            <a:r>
              <a:rPr b="1" lang="en-US" sz="1100">
                <a:latin typeface="Arial"/>
                <a:ea typeface="Arial"/>
                <a:cs typeface="Arial"/>
                <a:sym typeface="Arial"/>
              </a:rPr>
              <a:t>Prvo pročitajte uvod:</a:t>
            </a:r>
            <a:r>
              <a:rPr lang="en-US" sz="1100">
                <a:latin typeface="Arial"/>
                <a:ea typeface="Arial"/>
                <a:cs typeface="Arial"/>
                <a:sym typeface="Arial"/>
              </a:rPr>
              <a:t> Započnite čitanjem samo uvoda celog teksta. To će vam dati opštu sliku o temi i tonu teksta.</a:t>
            </a:r>
            <a:endParaRPr sz="1100">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AutoNum type="arabicPeriod"/>
            </a:pPr>
            <a:r>
              <a:rPr b="1" lang="en-US" sz="1100">
                <a:latin typeface="Arial"/>
                <a:ea typeface="Arial"/>
                <a:cs typeface="Arial"/>
                <a:sym typeface="Arial"/>
              </a:rPr>
              <a:t>U svakoj rečenici za ubacivanje pronađite ključne reči, veznike, vremenske odrednice:</a:t>
            </a:r>
            <a:r>
              <a:rPr lang="en-US" sz="1100">
                <a:latin typeface="Arial"/>
                <a:ea typeface="Arial"/>
                <a:cs typeface="Arial"/>
                <a:sym typeface="Arial"/>
              </a:rPr>
              <a:t> Pre nego što počnete da ubacujete rečenice, pažljivo pročitajte sve ponuđene rečenice koje treba smestiti. Potražite specifične reči, veznike ili vremenske izraze koji vam mogu biti putokaz.</a:t>
            </a:r>
            <a:endParaRPr sz="1100">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AutoNum type="arabicPeriod"/>
            </a:pPr>
            <a:r>
              <a:rPr b="1" lang="en-US" sz="1100">
                <a:latin typeface="Arial"/>
                <a:ea typeface="Arial"/>
                <a:cs typeface="Arial"/>
                <a:sym typeface="Arial"/>
              </a:rPr>
              <a:t>Pažljivo pročitajte rečenicu pre i posle praznine, onda ubacujte:</a:t>
            </a:r>
            <a:r>
              <a:rPr lang="en-US" sz="1100">
                <a:latin typeface="Arial"/>
                <a:ea typeface="Arial"/>
                <a:cs typeface="Arial"/>
                <a:sym typeface="Arial"/>
              </a:rPr>
              <a:t> Kada dođete do praznine u tekstu, vaši najbolji saveznici su rečenica koja joj prethodi i rečenica koja sledi. One vam daju kontekst i gramatičku vezu potrebnu za pravilan izbor.</a:t>
            </a:r>
            <a:endParaRPr sz="1100">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AutoNum type="arabicPeriod"/>
            </a:pPr>
            <a:r>
              <a:rPr b="1" lang="en-US" sz="1100">
                <a:latin typeface="Arial"/>
                <a:ea typeface="Arial"/>
                <a:cs typeface="Arial"/>
                <a:sym typeface="Arial"/>
              </a:rPr>
              <a:t>Obratiti posebnu pažnju na jezičke pokazatelje:</a:t>
            </a:r>
            <a:r>
              <a:rPr lang="en-US" sz="1100">
                <a:latin typeface="Arial"/>
                <a:ea typeface="Arial"/>
                <a:cs typeface="Arial"/>
                <a:sym typeface="Arial"/>
              </a:rPr>
              <a:t> Postoje određene vrste reči koje su izuzetno važne kao "lepilo" između rečenica:</a:t>
            </a:r>
            <a:endParaRPr sz="1100">
              <a:latin typeface="Arial"/>
              <a:ea typeface="Arial"/>
              <a:cs typeface="Arial"/>
              <a:sym typeface="Arial"/>
            </a:endParaRPr>
          </a:p>
          <a:p>
            <a:pPr indent="-298450" lvl="1" marL="914400" rtl="0" algn="l">
              <a:lnSpc>
                <a:spcPct val="115000"/>
              </a:lnSpc>
              <a:spcBef>
                <a:spcPts val="0"/>
              </a:spcBef>
              <a:spcAft>
                <a:spcPts val="0"/>
              </a:spcAft>
              <a:buClr>
                <a:schemeClr val="dk1"/>
              </a:buClr>
              <a:buSzPts val="1100"/>
              <a:buChar char="○"/>
            </a:pPr>
            <a:r>
              <a:rPr b="1" lang="en-US" sz="1100">
                <a:latin typeface="Arial"/>
                <a:ea typeface="Arial"/>
                <a:cs typeface="Arial"/>
                <a:sym typeface="Arial"/>
              </a:rPr>
              <a:t>zamenice</a:t>
            </a:r>
            <a:r>
              <a:rPr lang="en-US" sz="1100">
                <a:latin typeface="Arial"/>
                <a:ea typeface="Arial"/>
                <a:cs typeface="Arial"/>
                <a:sym typeface="Arial"/>
              </a:rPr>
              <a:t> (npr. </a:t>
            </a:r>
            <a:r>
              <a:rPr i="1" lang="en-US" sz="1100">
                <a:latin typeface="Arial"/>
                <a:ea typeface="Arial"/>
                <a:cs typeface="Arial"/>
                <a:sym typeface="Arial"/>
              </a:rPr>
              <a:t>diese, das</a:t>
            </a:r>
            <a:r>
              <a:rPr lang="en-US" sz="1100">
                <a:latin typeface="Arial"/>
                <a:ea typeface="Arial"/>
                <a:cs typeface="Arial"/>
                <a:sym typeface="Arial"/>
              </a:rPr>
              <a:t>), koje se odnose na nešto već pomenuto;</a:t>
            </a:r>
            <a:endParaRPr sz="1100">
              <a:latin typeface="Arial"/>
              <a:ea typeface="Arial"/>
              <a:cs typeface="Arial"/>
              <a:sym typeface="Arial"/>
            </a:endParaRPr>
          </a:p>
          <a:p>
            <a:pPr indent="-298450" lvl="1" marL="914400" rtl="0" algn="l">
              <a:lnSpc>
                <a:spcPct val="115000"/>
              </a:lnSpc>
              <a:spcBef>
                <a:spcPts val="0"/>
              </a:spcBef>
              <a:spcAft>
                <a:spcPts val="0"/>
              </a:spcAft>
              <a:buClr>
                <a:schemeClr val="dk1"/>
              </a:buClr>
              <a:buSzPts val="1100"/>
              <a:buChar char="○"/>
            </a:pPr>
            <a:r>
              <a:rPr b="1" lang="en-US" sz="1100">
                <a:latin typeface="Arial"/>
                <a:ea typeface="Arial"/>
                <a:cs typeface="Arial"/>
                <a:sym typeface="Arial"/>
              </a:rPr>
              <a:t>veznike</a:t>
            </a:r>
            <a:r>
              <a:rPr lang="en-US" sz="1100">
                <a:latin typeface="Arial"/>
                <a:ea typeface="Arial"/>
                <a:cs typeface="Arial"/>
                <a:sym typeface="Arial"/>
              </a:rPr>
              <a:t> (npr. </a:t>
            </a:r>
            <a:r>
              <a:rPr i="1" lang="en-US" sz="1100">
                <a:latin typeface="Arial"/>
                <a:ea typeface="Arial"/>
                <a:cs typeface="Arial"/>
                <a:sym typeface="Arial"/>
              </a:rPr>
              <a:t>doch, aus diesem Grund</a:t>
            </a:r>
            <a:r>
              <a:rPr lang="en-US" sz="1100">
                <a:latin typeface="Arial"/>
                <a:ea typeface="Arial"/>
                <a:cs typeface="Arial"/>
                <a:sym typeface="Arial"/>
              </a:rPr>
              <a:t>), koji pokazuju logički odnos (kontrast, razlog, posledicu);</a:t>
            </a:r>
            <a:endParaRPr sz="1100">
              <a:latin typeface="Arial"/>
              <a:ea typeface="Arial"/>
              <a:cs typeface="Arial"/>
              <a:sym typeface="Arial"/>
            </a:endParaRPr>
          </a:p>
          <a:p>
            <a:pPr indent="-298450" lvl="1" marL="914400" rtl="0" algn="l">
              <a:lnSpc>
                <a:spcPct val="115000"/>
              </a:lnSpc>
              <a:spcBef>
                <a:spcPts val="0"/>
              </a:spcBef>
              <a:spcAft>
                <a:spcPts val="0"/>
              </a:spcAft>
              <a:buClr>
                <a:schemeClr val="dk1"/>
              </a:buClr>
              <a:buSzPts val="1100"/>
              <a:buChar char="○"/>
            </a:pPr>
            <a:r>
              <a:rPr b="1" lang="en-US" sz="1100">
                <a:latin typeface="Arial"/>
                <a:ea typeface="Arial"/>
                <a:cs typeface="Arial"/>
                <a:sym typeface="Arial"/>
              </a:rPr>
              <a:t>pokazne reči</a:t>
            </a:r>
            <a:r>
              <a:rPr lang="en-US" sz="1100">
                <a:latin typeface="Arial"/>
                <a:ea typeface="Arial"/>
                <a:cs typeface="Arial"/>
                <a:sym typeface="Arial"/>
              </a:rPr>
              <a:t> (npr. </a:t>
            </a:r>
            <a:r>
              <a:rPr i="1" lang="en-US" sz="1100">
                <a:latin typeface="Arial"/>
                <a:ea typeface="Arial"/>
                <a:cs typeface="Arial"/>
                <a:sym typeface="Arial"/>
              </a:rPr>
              <a:t>dazu, damit, dabei</a:t>
            </a:r>
            <a:r>
              <a:rPr lang="en-US" sz="1100">
                <a:latin typeface="Arial"/>
                <a:ea typeface="Arial"/>
                <a:cs typeface="Arial"/>
                <a:sym typeface="Arial"/>
              </a:rPr>
              <a:t>), koje se takođe vezuju za prethodno;</a:t>
            </a:r>
            <a:endParaRPr sz="1100">
              <a:latin typeface="Arial"/>
              <a:ea typeface="Arial"/>
              <a:cs typeface="Arial"/>
              <a:sym typeface="Arial"/>
            </a:endParaRPr>
          </a:p>
          <a:p>
            <a:pPr indent="-298450" lvl="1" marL="914400" rtl="0" algn="l">
              <a:lnSpc>
                <a:spcPct val="115000"/>
              </a:lnSpc>
              <a:spcBef>
                <a:spcPts val="0"/>
              </a:spcBef>
              <a:spcAft>
                <a:spcPts val="0"/>
              </a:spcAft>
              <a:buClr>
                <a:schemeClr val="dk1"/>
              </a:buClr>
              <a:buSzPts val="1100"/>
              <a:buChar char="○"/>
            </a:pPr>
            <a:r>
              <a:rPr b="1" lang="en-US" sz="1100">
                <a:latin typeface="Arial"/>
                <a:ea typeface="Arial"/>
                <a:cs typeface="Arial"/>
                <a:sym typeface="Arial"/>
              </a:rPr>
              <a:t>nabrajanja</a:t>
            </a:r>
            <a:r>
              <a:rPr lang="en-US" sz="1100">
                <a:latin typeface="Arial"/>
                <a:ea typeface="Arial"/>
                <a:cs typeface="Arial"/>
                <a:sym typeface="Arial"/>
              </a:rPr>
              <a:t> (npr. </a:t>
            </a:r>
            <a:r>
              <a:rPr i="1" lang="en-US" sz="1100">
                <a:latin typeface="Arial"/>
                <a:ea typeface="Arial"/>
                <a:cs typeface="Arial"/>
                <a:sym typeface="Arial"/>
              </a:rPr>
              <a:t>dazu, weiterhin</a:t>
            </a:r>
            <a:r>
              <a:rPr lang="en-US" sz="1100">
                <a:latin typeface="Arial"/>
                <a:ea typeface="Arial"/>
                <a:cs typeface="Arial"/>
                <a:sym typeface="Arial"/>
              </a:rPr>
              <a:t>), koje ukazuju na nastavak liste ili dodatak informacijama;</a:t>
            </a:r>
            <a:endParaRPr sz="1100">
              <a:latin typeface="Arial"/>
              <a:ea typeface="Arial"/>
              <a:cs typeface="Arial"/>
              <a:sym typeface="Arial"/>
            </a:endParaRPr>
          </a:p>
          <a:p>
            <a:pPr indent="-298450" lvl="1" marL="914400" rtl="0" algn="l">
              <a:lnSpc>
                <a:spcPct val="115000"/>
              </a:lnSpc>
              <a:spcBef>
                <a:spcPts val="0"/>
              </a:spcBef>
              <a:spcAft>
                <a:spcPts val="0"/>
              </a:spcAft>
              <a:buClr>
                <a:schemeClr val="dk1"/>
              </a:buClr>
              <a:buSzPts val="1100"/>
              <a:buChar char="○"/>
            </a:pPr>
            <a:r>
              <a:rPr b="1" lang="en-US" sz="1100">
                <a:latin typeface="Arial"/>
                <a:ea typeface="Arial"/>
                <a:cs typeface="Arial"/>
                <a:sym typeface="Arial"/>
              </a:rPr>
              <a:t>vremenski izrazi</a:t>
            </a:r>
            <a:r>
              <a:rPr lang="en-US" sz="1100">
                <a:latin typeface="Arial"/>
                <a:ea typeface="Arial"/>
                <a:cs typeface="Arial"/>
                <a:sym typeface="Arial"/>
              </a:rPr>
              <a:t> (npr. </a:t>
            </a:r>
            <a:r>
              <a:rPr i="1" lang="en-US" sz="1100">
                <a:latin typeface="Arial"/>
                <a:ea typeface="Arial"/>
                <a:cs typeface="Arial"/>
                <a:sym typeface="Arial"/>
              </a:rPr>
              <a:t>inzwischen, in den letzten Jahren</a:t>
            </a:r>
            <a:r>
              <a:rPr lang="en-US" sz="1100">
                <a:latin typeface="Arial"/>
                <a:ea typeface="Arial"/>
                <a:cs typeface="Arial"/>
                <a:sym typeface="Arial"/>
              </a:rPr>
              <a:t>), koji pomažu u uspostavljanju hronološkog reda.</a:t>
            </a:r>
            <a:endParaRPr sz="1100">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AutoNum type="arabicPeriod"/>
            </a:pPr>
            <a:r>
              <a:rPr b="1" lang="en-US" sz="1100">
                <a:latin typeface="Arial"/>
                <a:ea typeface="Arial"/>
                <a:cs typeface="Arial"/>
                <a:sym typeface="Arial"/>
              </a:rPr>
              <a:t>Sistem eliminacije:</a:t>
            </a:r>
            <a:r>
              <a:rPr lang="en-US" sz="1100">
                <a:latin typeface="Arial"/>
                <a:ea typeface="Arial"/>
                <a:cs typeface="Arial"/>
                <a:sym typeface="Arial"/>
              </a:rPr>
              <a:t> Uvek koristite sistem eliminacije. Eliminišite odgovore koji su očigledno pogrešni, to će vam olakšati izbor među preostalim opcijama.</a:t>
            </a:r>
            <a:endParaRPr sz="1100">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AutoNum type="arabicPeriod"/>
            </a:pPr>
            <a:r>
              <a:rPr b="1" lang="en-US" sz="1100">
                <a:latin typeface="Arial"/>
                <a:ea typeface="Arial"/>
                <a:cs typeface="Arial"/>
                <a:sym typeface="Arial"/>
              </a:rPr>
              <a:t>Uvek označiti odgovor:</a:t>
            </a:r>
            <a:r>
              <a:rPr lang="en-US" sz="1100">
                <a:latin typeface="Arial"/>
                <a:ea typeface="Arial"/>
                <a:cs typeface="Arial"/>
                <a:sym typeface="Arial"/>
              </a:rPr>
              <a:t> Nikada ne ostavljajte prazninu nerešenu. Bolje je pokušati i imati šansu da pogodite, nego ostaviti prazno!</a:t>
            </a:r>
            <a:endParaRPr sz="1100">
              <a:latin typeface="Arial"/>
              <a:ea typeface="Arial"/>
              <a:cs typeface="Arial"/>
              <a:sym typeface="Arial"/>
            </a:endParaRPr>
          </a:p>
          <a:p>
            <a:pPr indent="0" lvl="0" marL="0" rtl="0" algn="l">
              <a:spcBef>
                <a:spcPts val="1200"/>
              </a:spcBef>
              <a:spcAft>
                <a:spcPts val="0"/>
              </a:spcAft>
              <a:buClr>
                <a:schemeClr val="dk1"/>
              </a:buClr>
              <a:buFont typeface="Arial"/>
              <a:buNone/>
            </a:pPr>
            <a:r>
              <a:t/>
            </a:r>
            <a:endParaRPr/>
          </a:p>
          <a:p>
            <a:pPr indent="0" lvl="0" marL="0" rtl="0" algn="l">
              <a:spcBef>
                <a:spcPts val="0"/>
              </a:spcBef>
              <a:spcAft>
                <a:spcPts val="0"/>
              </a:spcAft>
              <a:buNone/>
            </a:pPr>
            <a:r>
              <a:t/>
            </a:r>
            <a:endParaRPr/>
          </a:p>
        </p:txBody>
      </p:sp>
      <p:sp>
        <p:nvSpPr>
          <p:cNvPr id="247" name="Google Shape;247;p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7" name="Shape 267"/>
        <p:cNvGrpSpPr/>
        <p:nvPr/>
      </p:nvGrpSpPr>
      <p:grpSpPr>
        <a:xfrm>
          <a:off x="0" y="0"/>
          <a:ext cx="0" cy="0"/>
          <a:chOff x="0" y="0"/>
          <a:chExt cx="0" cy="0"/>
        </a:xfrm>
      </p:grpSpPr>
      <p:sp>
        <p:nvSpPr>
          <p:cNvPr id="268" name="Google Shape;268;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69" name="Google Shape;269;p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1200"/>
              </a:spcBef>
              <a:spcAft>
                <a:spcPts val="0"/>
              </a:spcAft>
              <a:buClr>
                <a:schemeClr val="dk1"/>
              </a:buClr>
              <a:buSzPts val="1100"/>
              <a:buFont typeface="Arial"/>
              <a:buNone/>
            </a:pPr>
            <a:r>
              <a:rPr b="1" lang="en-US" sz="1100">
                <a:latin typeface="Arial"/>
                <a:ea typeface="Arial"/>
                <a:cs typeface="Arial"/>
                <a:sym typeface="Arial"/>
              </a:rPr>
              <a:t>Tekstualni kontekst oko praznine [..16..]:</a:t>
            </a:r>
            <a:endParaRPr b="1" sz="1100">
              <a:latin typeface="Arial"/>
              <a:ea typeface="Arial"/>
              <a:cs typeface="Arial"/>
              <a:sym typeface="Arial"/>
            </a:endParaRPr>
          </a:p>
          <a:p>
            <a:pPr indent="-298450" lvl="0" marL="457200" rtl="0" algn="l">
              <a:lnSpc>
                <a:spcPct val="115000"/>
              </a:lnSpc>
              <a:spcBef>
                <a:spcPts val="1200"/>
              </a:spcBef>
              <a:spcAft>
                <a:spcPts val="0"/>
              </a:spcAft>
              <a:buClr>
                <a:schemeClr val="dk1"/>
              </a:buClr>
              <a:buSzPts val="1100"/>
              <a:buChar char="●"/>
            </a:pPr>
            <a:r>
              <a:rPr b="1" lang="en-US" sz="1100">
                <a:latin typeface="Arial"/>
                <a:ea typeface="Arial"/>
                <a:cs typeface="Arial"/>
                <a:sym typeface="Arial"/>
              </a:rPr>
              <a:t>Pre praznine:</a:t>
            </a:r>
            <a:r>
              <a:rPr lang="en-US" sz="1100">
                <a:latin typeface="Arial"/>
                <a:ea typeface="Arial"/>
                <a:cs typeface="Arial"/>
                <a:sym typeface="Arial"/>
              </a:rPr>
              <a:t> "Viele Menschen beuten sich selbst aus, obwohl sie schon im Wohlstand leben. Die meisten Menschen arbeiten zwar nicht bis zum Umfallen, aber doch so viel, dass sie von einem Meeting zur nächsten Präsentation hetzen, von der letzten Deadline zur spätesten Kita-Abholzeit, ständig in Eile, ständig unter Druck."</a:t>
            </a:r>
            <a:endParaRPr sz="1100">
              <a:latin typeface="Arial"/>
              <a:ea typeface="Arial"/>
              <a:cs typeface="Arial"/>
              <a:sym typeface="Arial"/>
            </a:endParaRPr>
          </a:p>
          <a:p>
            <a:pPr indent="-298450" lvl="1" marL="914400" rtl="0" algn="l">
              <a:lnSpc>
                <a:spcPct val="115000"/>
              </a:lnSpc>
              <a:spcBef>
                <a:spcPts val="0"/>
              </a:spcBef>
              <a:spcAft>
                <a:spcPts val="0"/>
              </a:spcAft>
              <a:buClr>
                <a:schemeClr val="dk1"/>
              </a:buClr>
              <a:buSzPts val="1100"/>
              <a:buChar char="○"/>
            </a:pPr>
            <a:r>
              <a:rPr b="1" lang="en-US" sz="1100">
                <a:latin typeface="Arial"/>
                <a:ea typeface="Arial"/>
                <a:cs typeface="Arial"/>
                <a:sym typeface="Arial"/>
              </a:rPr>
              <a:t>Suština pre:</a:t>
            </a:r>
            <a:r>
              <a:rPr lang="en-US" sz="1100">
                <a:latin typeface="Arial"/>
                <a:ea typeface="Arial"/>
                <a:cs typeface="Arial"/>
                <a:sym typeface="Arial"/>
              </a:rPr>
              <a:t> Opisuje se da su ljudi preopterećeni, pod pritiskom, stalno u žurbi, sami sebe eksploatišu.</a:t>
            </a:r>
            <a:endParaRPr sz="1100">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b="1" lang="en-US" sz="1100">
                <a:latin typeface="Arial"/>
                <a:ea typeface="Arial"/>
                <a:cs typeface="Arial"/>
                <a:sym typeface="Arial"/>
              </a:rPr>
              <a:t>Posle praznine:</a:t>
            </a:r>
            <a:r>
              <a:rPr lang="en-US" sz="1100">
                <a:latin typeface="Arial"/>
                <a:ea typeface="Arial"/>
                <a:cs typeface="Arial"/>
                <a:sym typeface="Arial"/>
              </a:rPr>
              <a:t> "Das sagt ein Großteil der Beschäftigten in einer Befragung. Fast alle klagen über Stress bei der Arbeit, egal ob Banker, Pflegekraft, IT-Expertin oder Lieferdienstfahrer."</a:t>
            </a:r>
            <a:endParaRPr sz="1100">
              <a:latin typeface="Arial"/>
              <a:ea typeface="Arial"/>
              <a:cs typeface="Arial"/>
              <a:sym typeface="Arial"/>
            </a:endParaRPr>
          </a:p>
          <a:p>
            <a:pPr indent="-298450" lvl="1" marL="914400" rtl="0" algn="l">
              <a:lnSpc>
                <a:spcPct val="115000"/>
              </a:lnSpc>
              <a:spcBef>
                <a:spcPts val="0"/>
              </a:spcBef>
              <a:spcAft>
                <a:spcPts val="0"/>
              </a:spcAft>
              <a:buClr>
                <a:schemeClr val="dk1"/>
              </a:buClr>
              <a:buSzPts val="1100"/>
              <a:buChar char="○"/>
            </a:pPr>
            <a:r>
              <a:rPr b="1" lang="en-US" sz="1100">
                <a:latin typeface="Arial"/>
                <a:ea typeface="Arial"/>
                <a:cs typeface="Arial"/>
                <a:sym typeface="Arial"/>
              </a:rPr>
              <a:t>Suština posle:</a:t>
            </a:r>
            <a:r>
              <a:rPr lang="en-US" sz="1100">
                <a:latin typeface="Arial"/>
                <a:ea typeface="Arial"/>
                <a:cs typeface="Arial"/>
                <a:sym typeface="Arial"/>
              </a:rPr>
              <a:t> Odnosi se na prethodnu izjavu (ono što će biti u praznini) kao nešto što zaposleni kažu u anketi i što ih dovodi do stresa.</a:t>
            </a:r>
            <a:endParaRPr sz="11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t/>
            </a:r>
            <a:endParaRPr sz="11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b="1" lang="en-US" sz="1100">
                <a:latin typeface="Arial"/>
                <a:ea typeface="Arial"/>
                <a:cs typeface="Arial"/>
                <a:sym typeface="Arial"/>
              </a:rPr>
              <a:t>Analiza svake ponuđene rečenice (a-j) za prazninu [..16..]:</a:t>
            </a:r>
            <a:endParaRPr b="1" sz="11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b="1" lang="en-US" sz="1100">
                <a:latin typeface="Arial"/>
                <a:ea typeface="Arial"/>
                <a:cs typeface="Arial"/>
                <a:sym typeface="Arial"/>
              </a:rPr>
              <a:t>a) Das sehen aber nicht alle so.</a:t>
            </a:r>
            <a:r>
              <a:rPr lang="en-US" sz="1100">
                <a:latin typeface="Arial"/>
                <a:ea typeface="Arial"/>
                <a:cs typeface="Arial"/>
                <a:sym typeface="Arial"/>
              </a:rPr>
              <a:t> (Međutim, ne vide svi to tako.)</a:t>
            </a:r>
            <a:endParaRPr sz="1100">
              <a:latin typeface="Arial"/>
              <a:ea typeface="Arial"/>
              <a:cs typeface="Arial"/>
              <a:sym typeface="Arial"/>
            </a:endParaRPr>
          </a:p>
          <a:p>
            <a:pPr indent="-298450" lvl="0" marL="457200" rtl="0" algn="l">
              <a:lnSpc>
                <a:spcPct val="115000"/>
              </a:lnSpc>
              <a:spcBef>
                <a:spcPts val="1200"/>
              </a:spcBef>
              <a:spcAft>
                <a:spcPts val="0"/>
              </a:spcAft>
              <a:buClr>
                <a:schemeClr val="dk1"/>
              </a:buClr>
              <a:buSzPts val="1100"/>
              <a:buChar char="●"/>
            </a:pPr>
            <a:r>
              <a:rPr b="1" lang="en-US" sz="1100">
                <a:latin typeface="Arial"/>
                <a:ea typeface="Arial"/>
                <a:cs typeface="Arial"/>
                <a:sym typeface="Arial"/>
              </a:rPr>
              <a:t>Analiza:</a:t>
            </a:r>
            <a:r>
              <a:rPr lang="en-US" sz="1100">
                <a:latin typeface="Arial"/>
                <a:ea typeface="Arial"/>
                <a:cs typeface="Arial"/>
                <a:sym typeface="Arial"/>
              </a:rPr>
              <a:t> Ova rečenica izražava suprotnost mišljenjima. Međutim, tekst pre praznine opisuje objektivnu situaciju (jurnjava, pritisak), a ne nečije mišljenje koje bi trebalo da bude osporeno. Takođe, rečenica posle praznine ("To kaže većina...") bi bila nelogična.</a:t>
            </a:r>
            <a:endParaRPr sz="1100">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b="1" lang="en-US" sz="1100">
                <a:latin typeface="Arial"/>
                <a:ea typeface="Arial"/>
                <a:cs typeface="Arial"/>
                <a:sym typeface="Arial"/>
              </a:rPr>
              <a:t>Uklapanje:</a:t>
            </a:r>
            <a:r>
              <a:rPr lang="en-US" sz="1100">
                <a:latin typeface="Arial"/>
                <a:ea typeface="Arial"/>
                <a:cs typeface="Arial"/>
                <a:sym typeface="Arial"/>
              </a:rPr>
              <a:t> Ne uklapa se dobro, jer prekida logički tok.</a:t>
            </a:r>
            <a:endParaRPr sz="11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b="1" lang="en-US" sz="1100">
                <a:latin typeface="Arial"/>
                <a:ea typeface="Arial"/>
                <a:cs typeface="Arial"/>
                <a:sym typeface="Arial"/>
              </a:rPr>
              <a:t>b) Der Wandel dahin hat bereits begonnen.</a:t>
            </a:r>
            <a:r>
              <a:rPr lang="en-US" sz="1100">
                <a:latin typeface="Arial"/>
                <a:ea typeface="Arial"/>
                <a:cs typeface="Arial"/>
                <a:sym typeface="Arial"/>
              </a:rPr>
              <a:t> (Promena u tom smeru je već počela.)</a:t>
            </a:r>
            <a:endParaRPr sz="1100">
              <a:latin typeface="Arial"/>
              <a:ea typeface="Arial"/>
              <a:cs typeface="Arial"/>
              <a:sym typeface="Arial"/>
            </a:endParaRPr>
          </a:p>
          <a:p>
            <a:pPr indent="-298450" lvl="0" marL="457200" rtl="0" algn="l">
              <a:lnSpc>
                <a:spcPct val="115000"/>
              </a:lnSpc>
              <a:spcBef>
                <a:spcPts val="1200"/>
              </a:spcBef>
              <a:spcAft>
                <a:spcPts val="0"/>
              </a:spcAft>
              <a:buClr>
                <a:schemeClr val="dk1"/>
              </a:buClr>
              <a:buSzPts val="1100"/>
              <a:buChar char="●"/>
            </a:pPr>
            <a:r>
              <a:rPr b="1" lang="en-US" sz="1100">
                <a:latin typeface="Arial"/>
                <a:ea typeface="Arial"/>
                <a:cs typeface="Arial"/>
                <a:sym typeface="Arial"/>
              </a:rPr>
              <a:t>Analiza:</a:t>
            </a:r>
            <a:r>
              <a:rPr lang="en-US" sz="1100">
                <a:latin typeface="Arial"/>
                <a:ea typeface="Arial"/>
                <a:cs typeface="Arial"/>
                <a:sym typeface="Arial"/>
              </a:rPr>
              <a:t> Ova rečenica govori o nekoj promeni. Kontekst pre praznine opisuje problem, a ne početak rešenja ili promene. Rečenica posle ("To kaže većina...") takođe ne bi imala smisla da se odnosi na "početak promene".</a:t>
            </a:r>
            <a:endParaRPr sz="1100">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b="1" lang="en-US" sz="1100">
                <a:latin typeface="Arial"/>
                <a:ea typeface="Arial"/>
                <a:cs typeface="Arial"/>
                <a:sym typeface="Arial"/>
              </a:rPr>
              <a:t>Uklapanje:</a:t>
            </a:r>
            <a:r>
              <a:rPr lang="en-US" sz="1100">
                <a:latin typeface="Arial"/>
                <a:ea typeface="Arial"/>
                <a:cs typeface="Arial"/>
                <a:sym typeface="Arial"/>
              </a:rPr>
              <a:t> Ne uklapa se.</a:t>
            </a:r>
            <a:endParaRPr sz="11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b="1" lang="en-US" sz="1100">
                <a:latin typeface="Arial"/>
                <a:ea typeface="Arial"/>
                <a:cs typeface="Arial"/>
                <a:sym typeface="Arial"/>
              </a:rPr>
              <a:t>c) Die Arbeit sei in der regulären Arbeitszeit einfach nicht zu schaffen.</a:t>
            </a:r>
            <a:r>
              <a:rPr lang="en-US" sz="1100">
                <a:latin typeface="Arial"/>
                <a:ea typeface="Arial"/>
                <a:cs typeface="Arial"/>
                <a:sym typeface="Arial"/>
              </a:rPr>
              <a:t> (Posao se jednostavno ne može obaviti u redovnom radnom vremenu.)</a:t>
            </a:r>
            <a:endParaRPr sz="1100">
              <a:latin typeface="Arial"/>
              <a:ea typeface="Arial"/>
              <a:cs typeface="Arial"/>
              <a:sym typeface="Arial"/>
            </a:endParaRPr>
          </a:p>
          <a:p>
            <a:pPr indent="-298450" lvl="0" marL="457200" rtl="0" algn="l">
              <a:lnSpc>
                <a:spcPct val="115000"/>
              </a:lnSpc>
              <a:spcBef>
                <a:spcPts val="1200"/>
              </a:spcBef>
              <a:spcAft>
                <a:spcPts val="0"/>
              </a:spcAft>
              <a:buClr>
                <a:schemeClr val="dk1"/>
              </a:buClr>
              <a:buSzPts val="1100"/>
              <a:buChar char="●"/>
            </a:pPr>
            <a:r>
              <a:rPr b="1" lang="en-US" sz="1100">
                <a:latin typeface="Arial"/>
                <a:ea typeface="Arial"/>
                <a:cs typeface="Arial"/>
                <a:sym typeface="Arial"/>
              </a:rPr>
              <a:t>Analiza:</a:t>
            </a:r>
            <a:endParaRPr b="1" sz="1100">
              <a:latin typeface="Arial"/>
              <a:ea typeface="Arial"/>
              <a:cs typeface="Arial"/>
              <a:sym typeface="Arial"/>
            </a:endParaRPr>
          </a:p>
          <a:p>
            <a:pPr indent="-298450" lvl="1" marL="914400" rtl="0" algn="l">
              <a:lnSpc>
                <a:spcPct val="115000"/>
              </a:lnSpc>
              <a:spcBef>
                <a:spcPts val="0"/>
              </a:spcBef>
              <a:spcAft>
                <a:spcPts val="0"/>
              </a:spcAft>
              <a:buClr>
                <a:schemeClr val="dk1"/>
              </a:buClr>
              <a:buSzPts val="1100"/>
              <a:buChar char="○"/>
            </a:pPr>
            <a:r>
              <a:rPr b="1" lang="en-US" sz="1100">
                <a:latin typeface="Arial"/>
                <a:ea typeface="Arial"/>
                <a:cs typeface="Arial"/>
                <a:sym typeface="Arial"/>
              </a:rPr>
              <a:t>Logička veza:</a:t>
            </a:r>
            <a:r>
              <a:rPr lang="en-US" sz="1100">
                <a:latin typeface="Arial"/>
                <a:ea typeface="Arial"/>
                <a:cs typeface="Arial"/>
                <a:sym typeface="Arial"/>
              </a:rPr>
              <a:t> Ova rečenica direktno objašnjava </a:t>
            </a:r>
            <a:r>
              <a:rPr i="1" lang="en-US" sz="1100">
                <a:latin typeface="Arial"/>
                <a:ea typeface="Arial"/>
                <a:cs typeface="Arial"/>
                <a:sym typeface="Arial"/>
              </a:rPr>
              <a:t>zašto</a:t>
            </a:r>
            <a:r>
              <a:rPr lang="en-US" sz="1100">
                <a:latin typeface="Arial"/>
                <a:ea typeface="Arial"/>
                <a:cs typeface="Arial"/>
                <a:sym typeface="Arial"/>
              </a:rPr>
              <a:t> su ljudi "stalno u žurbi" i "pod pritiskom" (opisano pre praznine). To je jasan uzrok tog ponašanja.</a:t>
            </a:r>
            <a:endParaRPr sz="1100">
              <a:latin typeface="Arial"/>
              <a:ea typeface="Arial"/>
              <a:cs typeface="Arial"/>
              <a:sym typeface="Arial"/>
            </a:endParaRPr>
          </a:p>
          <a:p>
            <a:pPr indent="-298450" lvl="1" marL="914400" rtl="0" algn="l">
              <a:lnSpc>
                <a:spcPct val="115000"/>
              </a:lnSpc>
              <a:spcBef>
                <a:spcPts val="0"/>
              </a:spcBef>
              <a:spcAft>
                <a:spcPts val="0"/>
              </a:spcAft>
              <a:buClr>
                <a:schemeClr val="dk1"/>
              </a:buClr>
              <a:buSzPts val="1100"/>
              <a:buChar char="○"/>
            </a:pPr>
            <a:r>
              <a:rPr b="1" lang="en-US" sz="1100">
                <a:latin typeface="Arial"/>
                <a:ea typeface="Arial"/>
                <a:cs typeface="Arial"/>
                <a:sym typeface="Arial"/>
              </a:rPr>
              <a:t>Gramatička veza (Konjunktiv I 'sei'):</a:t>
            </a:r>
            <a:r>
              <a:rPr lang="en-US" sz="1100">
                <a:latin typeface="Arial"/>
                <a:ea typeface="Arial"/>
                <a:cs typeface="Arial"/>
                <a:sym typeface="Arial"/>
              </a:rPr>
              <a:t> "Sei" ukazuje na indirektni govor, tj. da je ovo nečija izjava/mišljenje.</a:t>
            </a:r>
            <a:endParaRPr sz="1100">
              <a:latin typeface="Arial"/>
              <a:ea typeface="Arial"/>
              <a:cs typeface="Arial"/>
              <a:sym typeface="Arial"/>
            </a:endParaRPr>
          </a:p>
          <a:p>
            <a:pPr indent="-298450" lvl="1" marL="914400" rtl="0" algn="l">
              <a:lnSpc>
                <a:spcPct val="115000"/>
              </a:lnSpc>
              <a:spcBef>
                <a:spcPts val="0"/>
              </a:spcBef>
              <a:spcAft>
                <a:spcPts val="0"/>
              </a:spcAft>
              <a:buClr>
                <a:schemeClr val="dk1"/>
              </a:buClr>
              <a:buSzPts val="1100"/>
              <a:buChar char="○"/>
            </a:pPr>
            <a:r>
              <a:rPr b="1" lang="en-US" sz="1100">
                <a:latin typeface="Arial"/>
                <a:ea typeface="Arial"/>
                <a:cs typeface="Arial"/>
                <a:sym typeface="Arial"/>
              </a:rPr>
              <a:t>Veza sa rečenicom posle:</a:t>
            </a:r>
            <a:r>
              <a:rPr lang="en-US" sz="1100">
                <a:latin typeface="Arial"/>
                <a:ea typeface="Arial"/>
                <a:cs typeface="Arial"/>
                <a:sym typeface="Arial"/>
              </a:rPr>
              <a:t> Rečenica posle praznine ("Das sagt ein Großteil der Beschäftigten in einer Befragung...") savršeno se nadovezuje na ovo. "Das" (to) se odnosi upravo na tvrdnju da posao nije moguće obaviti u regularnom radnom vremenu, što je nešto što zaposleni izražavaju.</a:t>
            </a:r>
            <a:endParaRPr sz="1100">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b="1" lang="en-US" sz="1100">
                <a:latin typeface="Arial"/>
                <a:ea typeface="Arial"/>
                <a:cs typeface="Arial"/>
                <a:sym typeface="Arial"/>
              </a:rPr>
              <a:t>Uklapanje:</a:t>
            </a:r>
            <a:r>
              <a:rPr lang="en-US" sz="1100">
                <a:latin typeface="Arial"/>
                <a:ea typeface="Arial"/>
                <a:cs typeface="Arial"/>
                <a:sym typeface="Arial"/>
              </a:rPr>
              <a:t> </a:t>
            </a:r>
            <a:r>
              <a:rPr b="1" lang="en-US" sz="1100">
                <a:latin typeface="Arial"/>
                <a:ea typeface="Arial"/>
                <a:cs typeface="Arial"/>
                <a:sym typeface="Arial"/>
              </a:rPr>
              <a:t>Odlično se uklapa!</a:t>
            </a:r>
            <a:r>
              <a:rPr lang="en-US" sz="1100">
                <a:latin typeface="Arial"/>
                <a:ea typeface="Arial"/>
                <a:cs typeface="Arial"/>
                <a:sym typeface="Arial"/>
              </a:rPr>
              <a:t> Logički i gramatički.</a:t>
            </a:r>
            <a:endParaRPr sz="11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b="1" lang="en-US" sz="1100">
                <a:latin typeface="Arial"/>
                <a:ea typeface="Arial"/>
                <a:cs typeface="Arial"/>
                <a:sym typeface="Arial"/>
              </a:rPr>
              <a:t>d) Es gibt aber Unterschiede, was das Gehalt betrifft.</a:t>
            </a:r>
            <a:r>
              <a:rPr lang="en-US" sz="1100">
                <a:latin typeface="Arial"/>
                <a:ea typeface="Arial"/>
                <a:cs typeface="Arial"/>
                <a:sym typeface="Arial"/>
              </a:rPr>
              <a:t> (Međutim, postoje razlike što se tiče plate.)</a:t>
            </a:r>
            <a:endParaRPr sz="1100">
              <a:latin typeface="Arial"/>
              <a:ea typeface="Arial"/>
              <a:cs typeface="Arial"/>
              <a:sym typeface="Arial"/>
            </a:endParaRPr>
          </a:p>
          <a:p>
            <a:pPr indent="-298450" lvl="0" marL="457200" rtl="0" algn="l">
              <a:lnSpc>
                <a:spcPct val="115000"/>
              </a:lnSpc>
              <a:spcBef>
                <a:spcPts val="1200"/>
              </a:spcBef>
              <a:spcAft>
                <a:spcPts val="0"/>
              </a:spcAft>
              <a:buClr>
                <a:schemeClr val="dk1"/>
              </a:buClr>
              <a:buSzPts val="1100"/>
              <a:buChar char="●"/>
            </a:pPr>
            <a:r>
              <a:rPr b="1" lang="en-US" sz="1100">
                <a:latin typeface="Arial"/>
                <a:ea typeface="Arial"/>
                <a:cs typeface="Arial"/>
                <a:sym typeface="Arial"/>
              </a:rPr>
              <a:t>Analiza:</a:t>
            </a:r>
            <a:r>
              <a:rPr lang="en-US" sz="1100">
                <a:latin typeface="Arial"/>
                <a:ea typeface="Arial"/>
                <a:cs typeface="Arial"/>
                <a:sym typeface="Arial"/>
              </a:rPr>
              <a:t> Ova rečenica uvodi novu temu (platu) koja nije direktno povezana sa preopterećenošću i pritiskom o kojima se govori pre praznine. Takođe, ne povezuje se sa anketom o stresu.</a:t>
            </a:r>
            <a:endParaRPr sz="1100">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b="1" lang="en-US" sz="1100">
                <a:latin typeface="Arial"/>
                <a:ea typeface="Arial"/>
                <a:cs typeface="Arial"/>
                <a:sym typeface="Arial"/>
              </a:rPr>
              <a:t>Uklapanje:</a:t>
            </a:r>
            <a:r>
              <a:rPr lang="en-US" sz="1100">
                <a:latin typeface="Arial"/>
                <a:ea typeface="Arial"/>
                <a:cs typeface="Arial"/>
                <a:sym typeface="Arial"/>
              </a:rPr>
              <a:t> Ne uklapa se.</a:t>
            </a:r>
            <a:endParaRPr sz="11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b="1" lang="en-US" sz="1100">
                <a:latin typeface="Arial"/>
                <a:ea typeface="Arial"/>
                <a:cs typeface="Arial"/>
                <a:sym typeface="Arial"/>
              </a:rPr>
              <a:t>e) Es gibt zwei Antworten auf diese Fragen.</a:t>
            </a:r>
            <a:r>
              <a:rPr lang="en-US" sz="1100">
                <a:latin typeface="Arial"/>
                <a:ea typeface="Arial"/>
                <a:cs typeface="Arial"/>
                <a:sym typeface="Arial"/>
              </a:rPr>
              <a:t> (Postoje dva odgovora na ova pitanja.)</a:t>
            </a:r>
            <a:endParaRPr sz="1100">
              <a:latin typeface="Arial"/>
              <a:ea typeface="Arial"/>
              <a:cs typeface="Arial"/>
              <a:sym typeface="Arial"/>
            </a:endParaRPr>
          </a:p>
          <a:p>
            <a:pPr indent="-298450" lvl="0" marL="457200" rtl="0" algn="l">
              <a:lnSpc>
                <a:spcPct val="115000"/>
              </a:lnSpc>
              <a:spcBef>
                <a:spcPts val="1200"/>
              </a:spcBef>
              <a:spcAft>
                <a:spcPts val="0"/>
              </a:spcAft>
              <a:buClr>
                <a:schemeClr val="dk1"/>
              </a:buClr>
              <a:buSzPts val="1100"/>
              <a:buChar char="●"/>
            </a:pPr>
            <a:r>
              <a:rPr b="1" lang="en-US" sz="1100">
                <a:latin typeface="Arial"/>
                <a:ea typeface="Arial"/>
                <a:cs typeface="Arial"/>
                <a:sym typeface="Arial"/>
              </a:rPr>
              <a:t>Analiza:</a:t>
            </a:r>
            <a:r>
              <a:rPr lang="en-US" sz="1100">
                <a:latin typeface="Arial"/>
                <a:ea typeface="Arial"/>
                <a:cs typeface="Arial"/>
                <a:sym typeface="Arial"/>
              </a:rPr>
              <a:t> Ova rečenica zvuči kao uvod u razradu nekih odgovora, ali u tekstu nema prethodno postavljenih "pitanja" na koje bi se ovo odnosilo. Takođe, posle nje sledi anketa o stresu, ne dva odgovora.</a:t>
            </a:r>
            <a:endParaRPr sz="1100">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b="1" lang="en-US" sz="1100">
                <a:latin typeface="Arial"/>
                <a:ea typeface="Arial"/>
                <a:cs typeface="Arial"/>
                <a:sym typeface="Arial"/>
              </a:rPr>
              <a:t>Uklapanje:</a:t>
            </a:r>
            <a:r>
              <a:rPr lang="en-US" sz="1100">
                <a:latin typeface="Arial"/>
                <a:ea typeface="Arial"/>
                <a:cs typeface="Arial"/>
                <a:sym typeface="Arial"/>
              </a:rPr>
              <a:t> Ne uklapa se.</a:t>
            </a:r>
            <a:endParaRPr sz="11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b="1" lang="en-US" sz="1100">
                <a:latin typeface="Arial"/>
                <a:ea typeface="Arial"/>
                <a:cs typeface="Arial"/>
                <a:sym typeface="Arial"/>
              </a:rPr>
              <a:t>f) Irgendwie sind sie selbst schuld an der eigenen Überlastung.</a:t>
            </a:r>
            <a:r>
              <a:rPr lang="en-US" sz="1100">
                <a:latin typeface="Arial"/>
                <a:ea typeface="Arial"/>
                <a:cs typeface="Arial"/>
                <a:sym typeface="Arial"/>
              </a:rPr>
              <a:t> (Nekako su sami krivi za sopstvenu preopterećenost.)</a:t>
            </a:r>
            <a:endParaRPr sz="1100">
              <a:latin typeface="Arial"/>
              <a:ea typeface="Arial"/>
              <a:cs typeface="Arial"/>
              <a:sym typeface="Arial"/>
            </a:endParaRPr>
          </a:p>
          <a:p>
            <a:pPr indent="-298450" lvl="0" marL="457200" rtl="0" algn="l">
              <a:lnSpc>
                <a:spcPct val="115000"/>
              </a:lnSpc>
              <a:spcBef>
                <a:spcPts val="1200"/>
              </a:spcBef>
              <a:spcAft>
                <a:spcPts val="0"/>
              </a:spcAft>
              <a:buClr>
                <a:schemeClr val="dk1"/>
              </a:buClr>
              <a:buSzPts val="1100"/>
              <a:buChar char="●"/>
            </a:pPr>
            <a:r>
              <a:rPr b="1" lang="en-US" sz="1100">
                <a:latin typeface="Arial"/>
                <a:ea typeface="Arial"/>
                <a:cs typeface="Arial"/>
                <a:sym typeface="Arial"/>
              </a:rPr>
              <a:t>Analiza:</a:t>
            </a:r>
            <a:r>
              <a:rPr lang="en-US" sz="1100">
                <a:latin typeface="Arial"/>
                <a:ea typeface="Arial"/>
                <a:cs typeface="Arial"/>
                <a:sym typeface="Arial"/>
              </a:rPr>
              <a:t> Logički se nadovezuje na "beuten sich selbst aus". Međutim, problem je u rečenici posle praznine ("Das sagt ein Großteil..."). "Das" (to) se ovde odnosi na neku činjenicu ili pritužbu, a ne na (često diskutabilnu) ideju da su ljudi "sami krivi". Anketa obično registruje probleme i pritužbe, ne samookrivljavanje kao glavnu poentu. U kontekstu "žaljenja na stres", "krivica" je manje verovatna.</a:t>
            </a:r>
            <a:endParaRPr sz="1100">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b="1" lang="en-US" sz="1100">
                <a:latin typeface="Arial"/>
                <a:ea typeface="Arial"/>
                <a:cs typeface="Arial"/>
                <a:sym typeface="Arial"/>
              </a:rPr>
              <a:t>Uklapanje:</a:t>
            </a:r>
            <a:r>
              <a:rPr lang="en-US" sz="1100">
                <a:latin typeface="Arial"/>
                <a:ea typeface="Arial"/>
                <a:cs typeface="Arial"/>
                <a:sym typeface="Arial"/>
              </a:rPr>
              <a:t> Delimično logički, ali slabije sa rečenicom posle.</a:t>
            </a:r>
            <a:endParaRPr sz="11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b="1" lang="en-US" sz="1100">
                <a:latin typeface="Arial"/>
                <a:ea typeface="Arial"/>
                <a:cs typeface="Arial"/>
                <a:sym typeface="Arial"/>
              </a:rPr>
              <a:t>g) Sie müssen arbeiten.</a:t>
            </a:r>
            <a:r>
              <a:rPr lang="en-US" sz="1100">
                <a:latin typeface="Arial"/>
                <a:ea typeface="Arial"/>
                <a:cs typeface="Arial"/>
                <a:sym typeface="Arial"/>
              </a:rPr>
              <a:t> (Oni moraju da rade.)</a:t>
            </a:r>
            <a:endParaRPr sz="1100">
              <a:latin typeface="Arial"/>
              <a:ea typeface="Arial"/>
              <a:cs typeface="Arial"/>
              <a:sym typeface="Arial"/>
            </a:endParaRPr>
          </a:p>
          <a:p>
            <a:pPr indent="-298450" lvl="0" marL="457200" rtl="0" algn="l">
              <a:lnSpc>
                <a:spcPct val="115000"/>
              </a:lnSpc>
              <a:spcBef>
                <a:spcPts val="1200"/>
              </a:spcBef>
              <a:spcAft>
                <a:spcPts val="0"/>
              </a:spcAft>
              <a:buClr>
                <a:schemeClr val="dk1"/>
              </a:buClr>
              <a:buSzPts val="1100"/>
              <a:buChar char="●"/>
            </a:pPr>
            <a:r>
              <a:rPr b="1" lang="en-US" sz="1100">
                <a:latin typeface="Arial"/>
                <a:ea typeface="Arial"/>
                <a:cs typeface="Arial"/>
                <a:sym typeface="Arial"/>
              </a:rPr>
              <a:t>Analiza:</a:t>
            </a:r>
            <a:r>
              <a:rPr lang="en-US" sz="1100">
                <a:latin typeface="Arial"/>
                <a:ea typeface="Arial"/>
                <a:cs typeface="Arial"/>
                <a:sym typeface="Arial"/>
              </a:rPr>
              <a:t> Previše opšta izjava. Ne dodaje nikakav specifičan uvid ili objašnjenje za opisanu preopterećenost i pritisak. Već se zna da moraju da rade.</a:t>
            </a:r>
            <a:endParaRPr sz="1100">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b="1" lang="en-US" sz="1100">
                <a:latin typeface="Arial"/>
                <a:ea typeface="Arial"/>
                <a:cs typeface="Arial"/>
                <a:sym typeface="Arial"/>
              </a:rPr>
              <a:t>Uklapanje:</a:t>
            </a:r>
            <a:r>
              <a:rPr lang="en-US" sz="1100">
                <a:latin typeface="Arial"/>
                <a:ea typeface="Arial"/>
                <a:cs typeface="Arial"/>
                <a:sym typeface="Arial"/>
              </a:rPr>
              <a:t> Ne uklapa se.</a:t>
            </a:r>
            <a:endParaRPr sz="11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b="1" lang="en-US" sz="1100">
                <a:latin typeface="Arial"/>
                <a:ea typeface="Arial"/>
                <a:cs typeface="Arial"/>
                <a:sym typeface="Arial"/>
              </a:rPr>
              <a:t>h) Sie wollen keine Überstunden und keine freiwilligen Zusatzaufgaben.</a:t>
            </a:r>
            <a:r>
              <a:rPr lang="en-US" sz="1100">
                <a:latin typeface="Arial"/>
                <a:ea typeface="Arial"/>
                <a:cs typeface="Arial"/>
                <a:sym typeface="Arial"/>
              </a:rPr>
              <a:t> (Ne žele prekovremene sate i nikakve dobrovoljne dodatne zadatke.)</a:t>
            </a:r>
            <a:endParaRPr sz="1100">
              <a:latin typeface="Arial"/>
              <a:ea typeface="Arial"/>
              <a:cs typeface="Arial"/>
              <a:sym typeface="Arial"/>
            </a:endParaRPr>
          </a:p>
          <a:p>
            <a:pPr indent="-298450" lvl="0" marL="457200" rtl="0" algn="l">
              <a:lnSpc>
                <a:spcPct val="115000"/>
              </a:lnSpc>
              <a:spcBef>
                <a:spcPts val="1200"/>
              </a:spcBef>
              <a:spcAft>
                <a:spcPts val="0"/>
              </a:spcAft>
              <a:buClr>
                <a:schemeClr val="dk1"/>
              </a:buClr>
              <a:buSzPts val="1100"/>
              <a:buChar char="●"/>
            </a:pPr>
            <a:r>
              <a:rPr b="1" lang="en-US" sz="1100">
                <a:latin typeface="Arial"/>
                <a:ea typeface="Arial"/>
                <a:cs typeface="Arial"/>
                <a:sym typeface="Arial"/>
              </a:rPr>
              <a:t>Analiza:</a:t>
            </a:r>
            <a:r>
              <a:rPr lang="en-US" sz="1100">
                <a:latin typeface="Arial"/>
                <a:ea typeface="Arial"/>
                <a:cs typeface="Arial"/>
                <a:sym typeface="Arial"/>
              </a:rPr>
              <a:t> Ova rečenica govori o želji/volji, ali kontekst pre praznine opisuje realnost preopterećenosti, a ne šta ljudi žele ili ne žele. Iako bi to bila logična posledica, ne objašnjava </a:t>
            </a:r>
            <a:r>
              <a:rPr i="1" lang="en-US" sz="1100">
                <a:latin typeface="Arial"/>
                <a:ea typeface="Arial"/>
                <a:cs typeface="Arial"/>
                <a:sym typeface="Arial"/>
              </a:rPr>
              <a:t>zašto</a:t>
            </a:r>
            <a:r>
              <a:rPr lang="en-US" sz="1100">
                <a:latin typeface="Arial"/>
                <a:ea typeface="Arial"/>
                <a:cs typeface="Arial"/>
                <a:sym typeface="Arial"/>
              </a:rPr>
              <a:t> su u situaciji u kojoj jure.</a:t>
            </a:r>
            <a:endParaRPr sz="1100">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b="1" lang="en-US" sz="1100">
                <a:latin typeface="Arial"/>
                <a:ea typeface="Arial"/>
                <a:cs typeface="Arial"/>
                <a:sym typeface="Arial"/>
              </a:rPr>
              <a:t>Uklapanje:</a:t>
            </a:r>
            <a:r>
              <a:rPr lang="en-US" sz="1100">
                <a:latin typeface="Arial"/>
                <a:ea typeface="Arial"/>
                <a:cs typeface="Arial"/>
                <a:sym typeface="Arial"/>
              </a:rPr>
              <a:t> Ne uklapa se direktno.</a:t>
            </a:r>
            <a:endParaRPr sz="11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b="1" lang="en-US" sz="1100">
                <a:latin typeface="Arial"/>
                <a:ea typeface="Arial"/>
                <a:cs typeface="Arial"/>
                <a:sym typeface="Arial"/>
              </a:rPr>
              <a:t>i) Studien liefern hier keine eindeutigen Antworten.</a:t>
            </a:r>
            <a:r>
              <a:rPr lang="en-US" sz="1100">
                <a:latin typeface="Arial"/>
                <a:ea typeface="Arial"/>
                <a:cs typeface="Arial"/>
                <a:sym typeface="Arial"/>
              </a:rPr>
              <a:t> (Studije ovde ne pružaju jasne odgovore.)</a:t>
            </a:r>
            <a:endParaRPr sz="1100">
              <a:latin typeface="Arial"/>
              <a:ea typeface="Arial"/>
              <a:cs typeface="Arial"/>
              <a:sym typeface="Arial"/>
            </a:endParaRPr>
          </a:p>
          <a:p>
            <a:pPr indent="-298450" lvl="0" marL="457200" rtl="0" algn="l">
              <a:lnSpc>
                <a:spcPct val="115000"/>
              </a:lnSpc>
              <a:spcBef>
                <a:spcPts val="1200"/>
              </a:spcBef>
              <a:spcAft>
                <a:spcPts val="0"/>
              </a:spcAft>
              <a:buClr>
                <a:schemeClr val="dk1"/>
              </a:buClr>
              <a:buSzPts val="1100"/>
              <a:buChar char="●"/>
            </a:pPr>
            <a:r>
              <a:rPr b="1" lang="en-US" sz="1100">
                <a:latin typeface="Arial"/>
                <a:ea typeface="Arial"/>
                <a:cs typeface="Arial"/>
                <a:sym typeface="Arial"/>
              </a:rPr>
              <a:t>Analiza:</a:t>
            </a:r>
            <a:r>
              <a:rPr lang="en-US" sz="1100">
                <a:latin typeface="Arial"/>
                <a:ea typeface="Arial"/>
                <a:cs typeface="Arial"/>
                <a:sym typeface="Arial"/>
              </a:rPr>
              <a:t> Ova rečenica govori o studijama i odgovorima. Nema konteksta za "pitanja" ili "studije" pre praznine, niti se "Das sagt ein Großteil der Beschäftigten" odnosi na nedostatak jasnih odgovora.</a:t>
            </a:r>
            <a:endParaRPr sz="1100">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b="1" lang="en-US" sz="1100">
                <a:latin typeface="Arial"/>
                <a:ea typeface="Arial"/>
                <a:cs typeface="Arial"/>
                <a:sym typeface="Arial"/>
              </a:rPr>
              <a:t>Uklapanje:</a:t>
            </a:r>
            <a:r>
              <a:rPr lang="en-US" sz="1100">
                <a:latin typeface="Arial"/>
                <a:ea typeface="Arial"/>
                <a:cs typeface="Arial"/>
                <a:sym typeface="Arial"/>
              </a:rPr>
              <a:t> Ne uklapa se.</a:t>
            </a:r>
            <a:endParaRPr sz="1100">
              <a:latin typeface="Arial"/>
              <a:ea typeface="Arial"/>
              <a:cs typeface="Arial"/>
              <a:sym typeface="Arial"/>
            </a:endParaRPr>
          </a:p>
          <a:p>
            <a:pPr indent="0" lvl="0" marL="0" rtl="0" algn="l">
              <a:lnSpc>
                <a:spcPct val="115000"/>
              </a:lnSpc>
              <a:spcBef>
                <a:spcPts val="1200"/>
              </a:spcBef>
              <a:spcAft>
                <a:spcPts val="0"/>
              </a:spcAft>
              <a:buNone/>
            </a:pPr>
            <a:r>
              <a:rPr b="1" lang="en-US" sz="1100">
                <a:latin typeface="Arial"/>
                <a:ea typeface="Arial"/>
                <a:cs typeface="Arial"/>
                <a:sym typeface="Arial"/>
              </a:rPr>
              <a:t>j) Wegen Burn-out fallen nämlich oft die aus, die am meisten für die Arbeit brennen.</a:t>
            </a:r>
            <a:r>
              <a:rPr lang="en-US" sz="1100">
                <a:latin typeface="Arial"/>
                <a:ea typeface="Arial"/>
                <a:cs typeface="Arial"/>
                <a:sym typeface="Arial"/>
              </a:rPr>
              <a:t> (Naime, zbog "burn-outa" često otpadaju oni koji najviše gore za posao.)</a:t>
            </a:r>
            <a:endParaRPr sz="1100">
              <a:latin typeface="Arial"/>
              <a:ea typeface="Arial"/>
              <a:cs typeface="Arial"/>
              <a:sym typeface="Arial"/>
            </a:endParaRPr>
          </a:p>
          <a:p>
            <a:pPr indent="-298450" lvl="0" marL="457200" rtl="0" algn="l">
              <a:lnSpc>
                <a:spcPct val="115000"/>
              </a:lnSpc>
              <a:spcBef>
                <a:spcPts val="1200"/>
              </a:spcBef>
              <a:spcAft>
                <a:spcPts val="0"/>
              </a:spcAft>
              <a:buClr>
                <a:schemeClr val="dk1"/>
              </a:buClr>
              <a:buSzPts val="1100"/>
              <a:buChar char="●"/>
            </a:pPr>
            <a:r>
              <a:rPr b="1" lang="en-US" sz="1100">
                <a:latin typeface="Arial"/>
                <a:ea typeface="Arial"/>
                <a:cs typeface="Arial"/>
                <a:sym typeface="Arial"/>
              </a:rPr>
              <a:t>Analiza:</a:t>
            </a:r>
            <a:r>
              <a:rPr lang="en-US" sz="1100">
                <a:latin typeface="Arial"/>
                <a:ea typeface="Arial"/>
                <a:cs typeface="Arial"/>
                <a:sym typeface="Arial"/>
              </a:rPr>
              <a:t> Ova rečenica uvodi temu "burn-outa" i posledice. Iako je povezana sa temom stresa, prekida direktan tok objašnjenja </a:t>
            </a:r>
            <a:r>
              <a:rPr i="1" lang="en-US" sz="1100">
                <a:latin typeface="Arial"/>
                <a:ea typeface="Arial"/>
                <a:cs typeface="Arial"/>
                <a:sym typeface="Arial"/>
              </a:rPr>
              <a:t>zašto</a:t>
            </a:r>
            <a:r>
              <a:rPr lang="en-US" sz="1100">
                <a:latin typeface="Arial"/>
                <a:ea typeface="Arial"/>
                <a:cs typeface="Arial"/>
                <a:sym typeface="Arial"/>
              </a:rPr>
              <a:t> su ljudi u žurbi i pod pritiskom. Takođe, "Das sagt ein Großteil..." se ne bi direktno odnosilo na to ko "otpada" zbog </a:t>
            </a:r>
            <a:r>
              <a:rPr i="1" lang="en-US" sz="1100">
                <a:latin typeface="Arial"/>
                <a:ea typeface="Arial"/>
                <a:cs typeface="Arial"/>
                <a:sym typeface="Arial"/>
              </a:rPr>
              <a:t>burn-outa</a:t>
            </a:r>
            <a:r>
              <a:rPr lang="en-US" sz="1100">
                <a:latin typeface="Arial"/>
                <a:ea typeface="Arial"/>
                <a:cs typeface="Arial"/>
                <a:sym typeface="Arial"/>
              </a:rPr>
              <a:t>.</a:t>
            </a:r>
            <a:endParaRPr sz="1100">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b="1" lang="en-US" sz="1100">
                <a:latin typeface="Arial"/>
                <a:ea typeface="Arial"/>
                <a:cs typeface="Arial"/>
                <a:sym typeface="Arial"/>
              </a:rPr>
              <a:t>Uklapanje:</a:t>
            </a:r>
            <a:r>
              <a:rPr lang="en-US" sz="1100">
                <a:latin typeface="Arial"/>
                <a:ea typeface="Arial"/>
                <a:cs typeface="Arial"/>
                <a:sym typeface="Arial"/>
              </a:rPr>
              <a:t> Ne uklapa se glatko.</a:t>
            </a:r>
            <a:endParaRPr sz="1100">
              <a:latin typeface="Arial"/>
              <a:ea typeface="Arial"/>
              <a:cs typeface="Arial"/>
              <a:sym typeface="Arial"/>
            </a:endParaRPr>
          </a:p>
          <a:p>
            <a:pPr indent="0" lvl="0" marL="0" rtl="0" algn="l">
              <a:spcBef>
                <a:spcPts val="1200"/>
              </a:spcBef>
              <a:spcAft>
                <a:spcPts val="0"/>
              </a:spcAft>
              <a:buNone/>
            </a:pPr>
            <a:r>
              <a:t/>
            </a:r>
            <a:endParaRPr/>
          </a:p>
          <a:p>
            <a:pPr indent="0" lvl="0" marL="0" rtl="0" algn="l">
              <a:lnSpc>
                <a:spcPct val="115000"/>
              </a:lnSpc>
              <a:spcBef>
                <a:spcPts val="1200"/>
              </a:spcBef>
              <a:spcAft>
                <a:spcPts val="1200"/>
              </a:spcAft>
              <a:buClr>
                <a:schemeClr val="dk1"/>
              </a:buClr>
              <a:buSzPts val="1100"/>
              <a:buFont typeface="Arial"/>
              <a:buNone/>
            </a:pPr>
            <a:r>
              <a:t/>
            </a:r>
            <a:endParaRPr b="1" sz="1100">
              <a:latin typeface="Arial"/>
              <a:ea typeface="Arial"/>
              <a:cs typeface="Arial"/>
              <a:sym typeface="Arial"/>
            </a:endParaRPr>
          </a:p>
        </p:txBody>
      </p:sp>
      <p:sp>
        <p:nvSpPr>
          <p:cNvPr id="270" name="Google Shape;270;p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de 1 master">
  <p:cSld name="Slide 1 master">
    <p:bg>
      <p:bgPr>
        <a:solidFill>
          <a:srgbClr val="000000"/>
        </a:solidFill>
      </p:bgPr>
    </p:bg>
    <p:spTree>
      <p:nvGrpSpPr>
        <p:cNvPr id="10" name="Shape 10"/>
        <p:cNvGrpSpPr/>
        <p:nvPr/>
      </p:nvGrpSpPr>
      <p:grpSpPr>
        <a:xfrm>
          <a:off x="0" y="0"/>
          <a:ext cx="0" cy="0"/>
          <a:chOff x="0" y="0"/>
          <a:chExt cx="0" cy="0"/>
        </a:xfrm>
      </p:grpSpPr>
      <p:sp>
        <p:nvSpPr>
          <p:cNvPr id="11" name="Google Shape;11;p14"/>
          <p:cNvSpPr/>
          <p:nvPr/>
        </p:nvSpPr>
        <p:spPr>
          <a:xfrm>
            <a:off x="0" y="0"/>
            <a:ext cx="14630400" cy="8229600"/>
          </a:xfrm>
          <a:prstGeom prst="rect">
            <a:avLst/>
          </a:prstGeom>
          <a:solidFill>
            <a:srgbClr val="FFAFA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 name="Google Shape;12;p14"/>
          <p:cNvSpPr/>
          <p:nvPr/>
        </p:nvSpPr>
        <p:spPr>
          <a:xfrm>
            <a:off x="0" y="0"/>
            <a:ext cx="14630400" cy="8229600"/>
          </a:xfrm>
          <a:prstGeom prst="rect">
            <a:avLst/>
          </a:prstGeom>
          <a:solidFill>
            <a:srgbClr val="FFE2E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de 10 master">
  <p:cSld name="Slide 10 master">
    <p:bg>
      <p:bgPr>
        <a:solidFill>
          <a:srgbClr val="000000"/>
        </a:solidFill>
      </p:bgPr>
    </p:bg>
    <p:spTree>
      <p:nvGrpSpPr>
        <p:cNvPr id="37" name="Shape 37"/>
        <p:cNvGrpSpPr/>
        <p:nvPr/>
      </p:nvGrpSpPr>
      <p:grpSpPr>
        <a:xfrm>
          <a:off x="0" y="0"/>
          <a:ext cx="0" cy="0"/>
          <a:chOff x="0" y="0"/>
          <a:chExt cx="0" cy="0"/>
        </a:xfrm>
      </p:grpSpPr>
      <p:sp>
        <p:nvSpPr>
          <p:cNvPr id="38" name="Google Shape;38;p23"/>
          <p:cNvSpPr/>
          <p:nvPr/>
        </p:nvSpPr>
        <p:spPr>
          <a:xfrm>
            <a:off x="0" y="0"/>
            <a:ext cx="14630400" cy="8229600"/>
          </a:xfrm>
          <a:prstGeom prst="rect">
            <a:avLst/>
          </a:prstGeom>
          <a:solidFill>
            <a:srgbClr val="FFAFA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 name="Google Shape;39;p23"/>
          <p:cNvSpPr/>
          <p:nvPr/>
        </p:nvSpPr>
        <p:spPr>
          <a:xfrm>
            <a:off x="0" y="0"/>
            <a:ext cx="14630400" cy="8229600"/>
          </a:xfrm>
          <a:prstGeom prst="rect">
            <a:avLst/>
          </a:prstGeom>
          <a:solidFill>
            <a:srgbClr val="FFE2E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de 11 master">
  <p:cSld name="Slide 11 master">
    <p:bg>
      <p:bgPr>
        <a:solidFill>
          <a:srgbClr val="000000"/>
        </a:solidFill>
      </p:bgPr>
    </p:bg>
    <p:spTree>
      <p:nvGrpSpPr>
        <p:cNvPr id="40" name="Shape 40"/>
        <p:cNvGrpSpPr/>
        <p:nvPr/>
      </p:nvGrpSpPr>
      <p:grpSpPr>
        <a:xfrm>
          <a:off x="0" y="0"/>
          <a:ext cx="0" cy="0"/>
          <a:chOff x="0" y="0"/>
          <a:chExt cx="0" cy="0"/>
        </a:xfrm>
      </p:grpSpPr>
      <p:sp>
        <p:nvSpPr>
          <p:cNvPr id="41" name="Google Shape;41;p24"/>
          <p:cNvSpPr/>
          <p:nvPr/>
        </p:nvSpPr>
        <p:spPr>
          <a:xfrm>
            <a:off x="0" y="0"/>
            <a:ext cx="14630400" cy="8229600"/>
          </a:xfrm>
          <a:prstGeom prst="rect">
            <a:avLst/>
          </a:prstGeom>
          <a:solidFill>
            <a:srgbClr val="FFAFA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 name="Google Shape;42;p24"/>
          <p:cNvSpPr/>
          <p:nvPr/>
        </p:nvSpPr>
        <p:spPr>
          <a:xfrm>
            <a:off x="0" y="0"/>
            <a:ext cx="14630400" cy="8229600"/>
          </a:xfrm>
          <a:prstGeom prst="rect">
            <a:avLst/>
          </a:prstGeom>
          <a:solidFill>
            <a:srgbClr val="FFE2E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de 12 master">
  <p:cSld name="Slide 12 master">
    <p:bg>
      <p:bgPr>
        <a:solidFill>
          <a:srgbClr val="000000"/>
        </a:solidFill>
      </p:bgPr>
    </p:bg>
    <p:spTree>
      <p:nvGrpSpPr>
        <p:cNvPr id="43" name="Shape 43"/>
        <p:cNvGrpSpPr/>
        <p:nvPr/>
      </p:nvGrpSpPr>
      <p:grpSpPr>
        <a:xfrm>
          <a:off x="0" y="0"/>
          <a:ext cx="0" cy="0"/>
          <a:chOff x="0" y="0"/>
          <a:chExt cx="0" cy="0"/>
        </a:xfrm>
      </p:grpSpPr>
      <p:sp>
        <p:nvSpPr>
          <p:cNvPr id="44" name="Google Shape;44;p25"/>
          <p:cNvSpPr/>
          <p:nvPr/>
        </p:nvSpPr>
        <p:spPr>
          <a:xfrm>
            <a:off x="0" y="0"/>
            <a:ext cx="14630400" cy="8229600"/>
          </a:xfrm>
          <a:prstGeom prst="rect">
            <a:avLst/>
          </a:prstGeom>
          <a:solidFill>
            <a:srgbClr val="FFAFA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 name="Google Shape;45;p25"/>
          <p:cNvSpPr/>
          <p:nvPr/>
        </p:nvSpPr>
        <p:spPr>
          <a:xfrm>
            <a:off x="0" y="0"/>
            <a:ext cx="14630400" cy="8229600"/>
          </a:xfrm>
          <a:prstGeom prst="rect">
            <a:avLst/>
          </a:prstGeom>
          <a:solidFill>
            <a:srgbClr val="FFE2E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p:cSld name="DEFAULT">
    <p:bg>
      <p:bgPr>
        <a:solidFill>
          <a:schemeClr val="lt1"/>
        </a:solidFill>
      </p:bgPr>
    </p:bg>
    <p:spTree>
      <p:nvGrpSpPr>
        <p:cNvPr id="46" name="Shape 46"/>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de 2 master">
  <p:cSld name="Slide 2 master">
    <p:bg>
      <p:bgPr>
        <a:solidFill>
          <a:srgbClr val="000000"/>
        </a:solidFill>
      </p:bgPr>
    </p:bg>
    <p:spTree>
      <p:nvGrpSpPr>
        <p:cNvPr id="13" name="Shape 13"/>
        <p:cNvGrpSpPr/>
        <p:nvPr/>
      </p:nvGrpSpPr>
      <p:grpSpPr>
        <a:xfrm>
          <a:off x="0" y="0"/>
          <a:ext cx="0" cy="0"/>
          <a:chOff x="0" y="0"/>
          <a:chExt cx="0" cy="0"/>
        </a:xfrm>
      </p:grpSpPr>
      <p:sp>
        <p:nvSpPr>
          <p:cNvPr id="14" name="Google Shape;14;p15"/>
          <p:cNvSpPr/>
          <p:nvPr/>
        </p:nvSpPr>
        <p:spPr>
          <a:xfrm>
            <a:off x="0" y="0"/>
            <a:ext cx="14630400" cy="8229600"/>
          </a:xfrm>
          <a:prstGeom prst="rect">
            <a:avLst/>
          </a:prstGeom>
          <a:solidFill>
            <a:srgbClr val="FFAFA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 name="Google Shape;15;p15"/>
          <p:cNvSpPr/>
          <p:nvPr/>
        </p:nvSpPr>
        <p:spPr>
          <a:xfrm>
            <a:off x="0" y="0"/>
            <a:ext cx="14630400" cy="8229600"/>
          </a:xfrm>
          <a:prstGeom prst="rect">
            <a:avLst/>
          </a:prstGeom>
          <a:solidFill>
            <a:srgbClr val="FFE2E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de 3 master">
  <p:cSld name="Slide 3 master">
    <p:bg>
      <p:bgPr>
        <a:solidFill>
          <a:srgbClr val="000000"/>
        </a:solidFill>
      </p:bgPr>
    </p:bg>
    <p:spTree>
      <p:nvGrpSpPr>
        <p:cNvPr id="16" name="Shape 16"/>
        <p:cNvGrpSpPr/>
        <p:nvPr/>
      </p:nvGrpSpPr>
      <p:grpSpPr>
        <a:xfrm>
          <a:off x="0" y="0"/>
          <a:ext cx="0" cy="0"/>
          <a:chOff x="0" y="0"/>
          <a:chExt cx="0" cy="0"/>
        </a:xfrm>
      </p:grpSpPr>
      <p:sp>
        <p:nvSpPr>
          <p:cNvPr id="17" name="Google Shape;17;p16"/>
          <p:cNvSpPr/>
          <p:nvPr/>
        </p:nvSpPr>
        <p:spPr>
          <a:xfrm>
            <a:off x="0" y="0"/>
            <a:ext cx="14630400" cy="8229600"/>
          </a:xfrm>
          <a:prstGeom prst="rect">
            <a:avLst/>
          </a:prstGeom>
          <a:solidFill>
            <a:srgbClr val="FFAFA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 name="Google Shape;18;p16"/>
          <p:cNvSpPr/>
          <p:nvPr/>
        </p:nvSpPr>
        <p:spPr>
          <a:xfrm>
            <a:off x="0" y="0"/>
            <a:ext cx="14630400" cy="8229600"/>
          </a:xfrm>
          <a:prstGeom prst="rect">
            <a:avLst/>
          </a:prstGeom>
          <a:solidFill>
            <a:srgbClr val="FFE2E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de 4 master">
  <p:cSld name="Slide 4 master">
    <p:bg>
      <p:bgPr>
        <a:solidFill>
          <a:srgbClr val="000000"/>
        </a:solidFill>
      </p:bgPr>
    </p:bg>
    <p:spTree>
      <p:nvGrpSpPr>
        <p:cNvPr id="19" name="Shape 19"/>
        <p:cNvGrpSpPr/>
        <p:nvPr/>
      </p:nvGrpSpPr>
      <p:grpSpPr>
        <a:xfrm>
          <a:off x="0" y="0"/>
          <a:ext cx="0" cy="0"/>
          <a:chOff x="0" y="0"/>
          <a:chExt cx="0" cy="0"/>
        </a:xfrm>
      </p:grpSpPr>
      <p:sp>
        <p:nvSpPr>
          <p:cNvPr id="20" name="Google Shape;20;p17"/>
          <p:cNvSpPr/>
          <p:nvPr/>
        </p:nvSpPr>
        <p:spPr>
          <a:xfrm>
            <a:off x="0" y="0"/>
            <a:ext cx="14630400" cy="8229600"/>
          </a:xfrm>
          <a:prstGeom prst="rect">
            <a:avLst/>
          </a:prstGeom>
          <a:solidFill>
            <a:srgbClr val="FFAFA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 name="Google Shape;21;p17"/>
          <p:cNvSpPr/>
          <p:nvPr/>
        </p:nvSpPr>
        <p:spPr>
          <a:xfrm>
            <a:off x="0" y="0"/>
            <a:ext cx="14630400" cy="8229600"/>
          </a:xfrm>
          <a:prstGeom prst="rect">
            <a:avLst/>
          </a:prstGeom>
          <a:solidFill>
            <a:srgbClr val="FFE2E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de 5 master">
  <p:cSld name="Slide 5 master">
    <p:bg>
      <p:bgPr>
        <a:solidFill>
          <a:srgbClr val="000000"/>
        </a:solidFill>
      </p:bgPr>
    </p:bg>
    <p:spTree>
      <p:nvGrpSpPr>
        <p:cNvPr id="22" name="Shape 22"/>
        <p:cNvGrpSpPr/>
        <p:nvPr/>
      </p:nvGrpSpPr>
      <p:grpSpPr>
        <a:xfrm>
          <a:off x="0" y="0"/>
          <a:ext cx="0" cy="0"/>
          <a:chOff x="0" y="0"/>
          <a:chExt cx="0" cy="0"/>
        </a:xfrm>
      </p:grpSpPr>
      <p:sp>
        <p:nvSpPr>
          <p:cNvPr id="23" name="Google Shape;23;p18"/>
          <p:cNvSpPr/>
          <p:nvPr/>
        </p:nvSpPr>
        <p:spPr>
          <a:xfrm>
            <a:off x="0" y="0"/>
            <a:ext cx="14630400" cy="8229600"/>
          </a:xfrm>
          <a:prstGeom prst="rect">
            <a:avLst/>
          </a:prstGeom>
          <a:solidFill>
            <a:srgbClr val="FFAFA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 name="Google Shape;24;p18"/>
          <p:cNvSpPr/>
          <p:nvPr/>
        </p:nvSpPr>
        <p:spPr>
          <a:xfrm>
            <a:off x="0" y="0"/>
            <a:ext cx="14630400" cy="8229600"/>
          </a:xfrm>
          <a:prstGeom prst="rect">
            <a:avLst/>
          </a:prstGeom>
          <a:solidFill>
            <a:srgbClr val="FFE2E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de 6 master">
  <p:cSld name="Slide 6 master">
    <p:bg>
      <p:bgPr>
        <a:solidFill>
          <a:srgbClr val="000000"/>
        </a:solidFill>
      </p:bgPr>
    </p:bg>
    <p:spTree>
      <p:nvGrpSpPr>
        <p:cNvPr id="25" name="Shape 25"/>
        <p:cNvGrpSpPr/>
        <p:nvPr/>
      </p:nvGrpSpPr>
      <p:grpSpPr>
        <a:xfrm>
          <a:off x="0" y="0"/>
          <a:ext cx="0" cy="0"/>
          <a:chOff x="0" y="0"/>
          <a:chExt cx="0" cy="0"/>
        </a:xfrm>
      </p:grpSpPr>
      <p:sp>
        <p:nvSpPr>
          <p:cNvPr id="26" name="Google Shape;26;p19"/>
          <p:cNvSpPr/>
          <p:nvPr/>
        </p:nvSpPr>
        <p:spPr>
          <a:xfrm>
            <a:off x="0" y="0"/>
            <a:ext cx="14630400" cy="8229600"/>
          </a:xfrm>
          <a:prstGeom prst="rect">
            <a:avLst/>
          </a:prstGeom>
          <a:solidFill>
            <a:srgbClr val="FFAFA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 name="Google Shape;27;p19"/>
          <p:cNvSpPr/>
          <p:nvPr/>
        </p:nvSpPr>
        <p:spPr>
          <a:xfrm>
            <a:off x="0" y="0"/>
            <a:ext cx="14630400" cy="8229600"/>
          </a:xfrm>
          <a:prstGeom prst="rect">
            <a:avLst/>
          </a:prstGeom>
          <a:solidFill>
            <a:srgbClr val="FFE2E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de 7 master">
  <p:cSld name="Slide 7 master">
    <p:bg>
      <p:bgPr>
        <a:solidFill>
          <a:srgbClr val="000000"/>
        </a:solidFill>
      </p:bgPr>
    </p:bg>
    <p:spTree>
      <p:nvGrpSpPr>
        <p:cNvPr id="28" name="Shape 28"/>
        <p:cNvGrpSpPr/>
        <p:nvPr/>
      </p:nvGrpSpPr>
      <p:grpSpPr>
        <a:xfrm>
          <a:off x="0" y="0"/>
          <a:ext cx="0" cy="0"/>
          <a:chOff x="0" y="0"/>
          <a:chExt cx="0" cy="0"/>
        </a:xfrm>
      </p:grpSpPr>
      <p:sp>
        <p:nvSpPr>
          <p:cNvPr id="29" name="Google Shape;29;p20"/>
          <p:cNvSpPr/>
          <p:nvPr/>
        </p:nvSpPr>
        <p:spPr>
          <a:xfrm>
            <a:off x="0" y="0"/>
            <a:ext cx="14630400" cy="8229600"/>
          </a:xfrm>
          <a:prstGeom prst="rect">
            <a:avLst/>
          </a:prstGeom>
          <a:solidFill>
            <a:srgbClr val="FFAFA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 name="Google Shape;30;p20"/>
          <p:cNvSpPr/>
          <p:nvPr/>
        </p:nvSpPr>
        <p:spPr>
          <a:xfrm>
            <a:off x="0" y="0"/>
            <a:ext cx="14630400" cy="8229600"/>
          </a:xfrm>
          <a:prstGeom prst="rect">
            <a:avLst/>
          </a:prstGeom>
          <a:solidFill>
            <a:srgbClr val="FFE2E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de 8 master">
  <p:cSld name="Slide 8 master">
    <p:bg>
      <p:bgPr>
        <a:solidFill>
          <a:srgbClr val="000000"/>
        </a:solidFill>
      </p:bgPr>
    </p:bg>
    <p:spTree>
      <p:nvGrpSpPr>
        <p:cNvPr id="31" name="Shape 31"/>
        <p:cNvGrpSpPr/>
        <p:nvPr/>
      </p:nvGrpSpPr>
      <p:grpSpPr>
        <a:xfrm>
          <a:off x="0" y="0"/>
          <a:ext cx="0" cy="0"/>
          <a:chOff x="0" y="0"/>
          <a:chExt cx="0" cy="0"/>
        </a:xfrm>
      </p:grpSpPr>
      <p:sp>
        <p:nvSpPr>
          <p:cNvPr id="32" name="Google Shape;32;p21"/>
          <p:cNvSpPr/>
          <p:nvPr/>
        </p:nvSpPr>
        <p:spPr>
          <a:xfrm>
            <a:off x="0" y="0"/>
            <a:ext cx="14630400" cy="8229600"/>
          </a:xfrm>
          <a:prstGeom prst="rect">
            <a:avLst/>
          </a:prstGeom>
          <a:solidFill>
            <a:srgbClr val="FFAFA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 name="Google Shape;33;p21"/>
          <p:cNvSpPr/>
          <p:nvPr/>
        </p:nvSpPr>
        <p:spPr>
          <a:xfrm>
            <a:off x="0" y="0"/>
            <a:ext cx="14630400" cy="8229600"/>
          </a:xfrm>
          <a:prstGeom prst="rect">
            <a:avLst/>
          </a:prstGeom>
          <a:solidFill>
            <a:srgbClr val="FFE2E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de 9 master">
  <p:cSld name="Slide 9 master">
    <p:bg>
      <p:bgPr>
        <a:solidFill>
          <a:srgbClr val="000000"/>
        </a:solidFill>
      </p:bgPr>
    </p:bg>
    <p:spTree>
      <p:nvGrpSpPr>
        <p:cNvPr id="34" name="Shape 34"/>
        <p:cNvGrpSpPr/>
        <p:nvPr/>
      </p:nvGrpSpPr>
      <p:grpSpPr>
        <a:xfrm>
          <a:off x="0" y="0"/>
          <a:ext cx="0" cy="0"/>
          <a:chOff x="0" y="0"/>
          <a:chExt cx="0" cy="0"/>
        </a:xfrm>
      </p:grpSpPr>
      <p:sp>
        <p:nvSpPr>
          <p:cNvPr id="35" name="Google Shape;35;p22"/>
          <p:cNvSpPr/>
          <p:nvPr/>
        </p:nvSpPr>
        <p:spPr>
          <a:xfrm>
            <a:off x="0" y="0"/>
            <a:ext cx="14630400" cy="8229600"/>
          </a:xfrm>
          <a:prstGeom prst="rect">
            <a:avLst/>
          </a:prstGeom>
          <a:solidFill>
            <a:srgbClr val="FFAFA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 name="Google Shape;36;p22"/>
          <p:cNvSpPr/>
          <p:nvPr/>
        </p:nvSpPr>
        <p:spPr>
          <a:xfrm>
            <a:off x="0" y="0"/>
            <a:ext cx="14630400" cy="8229600"/>
          </a:xfrm>
          <a:prstGeom prst="rect">
            <a:avLst/>
          </a:prstGeom>
          <a:solidFill>
            <a:srgbClr val="FFE2E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2.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 name="Shape 9"/>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3.png"/><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10.xml"/><Relationship Id="rId3" Type="http://schemas.openxmlformats.org/officeDocument/2006/relationships/image" Target="../media/image11.png"/><Relationship Id="rId4" Type="http://schemas.openxmlformats.org/officeDocument/2006/relationships/image" Target="../media/image6.png"/><Relationship Id="rId5" Type="http://schemas.openxmlformats.org/officeDocument/2006/relationships/image" Target="../media/image4.png"/><Relationship Id="rId6" Type="http://schemas.openxmlformats.org/officeDocument/2006/relationships/image" Target="../media/image3.png"/><Relationship Id="rId7" Type="http://schemas.openxmlformats.org/officeDocument/2006/relationships/image" Target="../media/image1.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1.xml"/><Relationship Id="rId3" Type="http://schemas.openxmlformats.org/officeDocument/2006/relationships/image" Target="../media/image1.png"/></Relationships>
</file>

<file path=ppt/slides/_rels/slide12.xml.rels><?xml version="1.0" encoding="UTF-8" standalone="yes"?><Relationships xmlns="http://schemas.openxmlformats.org/package/2006/relationships"><Relationship Id="rId10" Type="http://schemas.openxmlformats.org/officeDocument/2006/relationships/image" Target="../media/image1.png"/><Relationship Id="rId1" Type="http://schemas.openxmlformats.org/officeDocument/2006/relationships/slideLayout" Target="../slideLayouts/slideLayout12.xml"/><Relationship Id="rId2" Type="http://schemas.openxmlformats.org/officeDocument/2006/relationships/notesSlide" Target="../notesSlides/notesSlide12.xml"/><Relationship Id="rId3" Type="http://schemas.openxmlformats.org/officeDocument/2006/relationships/image" Target="../media/image8.png"/><Relationship Id="rId4" Type="http://schemas.openxmlformats.org/officeDocument/2006/relationships/image" Target="../media/image7.png"/><Relationship Id="rId9" Type="http://schemas.openxmlformats.org/officeDocument/2006/relationships/image" Target="../media/image9.png"/><Relationship Id="rId5" Type="http://schemas.openxmlformats.org/officeDocument/2006/relationships/image" Target="../media/image10.png"/><Relationship Id="rId6" Type="http://schemas.openxmlformats.org/officeDocument/2006/relationships/image" Target="../media/image14.png"/><Relationship Id="rId7" Type="http://schemas.openxmlformats.org/officeDocument/2006/relationships/image" Target="../media/image12.png"/><Relationship Id="rId8" Type="http://schemas.openxmlformats.org/officeDocument/2006/relationships/image" Target="../media/image5.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1.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image" Target="../media/image1.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xml"/><Relationship Id="rId3" Type="http://schemas.openxmlformats.org/officeDocument/2006/relationships/image" Target="../media/image16.png"/><Relationship Id="rId4" Type="http://schemas.openxmlformats.org/officeDocument/2006/relationships/image" Target="../media/image1.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5.xml"/><Relationship Id="rId3" Type="http://schemas.openxmlformats.org/officeDocument/2006/relationships/image" Target="../media/image1.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6.xml"/><Relationship Id="rId3" Type="http://schemas.openxmlformats.org/officeDocument/2006/relationships/image" Target="../media/image15.png"/><Relationship Id="rId4" Type="http://schemas.openxmlformats.org/officeDocument/2006/relationships/image" Target="../media/image1.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7.xml"/><Relationship Id="rId3" Type="http://schemas.openxmlformats.org/officeDocument/2006/relationships/image" Target="../media/image1.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8.xml"/><Relationship Id="rId3" Type="http://schemas.openxmlformats.org/officeDocument/2006/relationships/image" Target="../media/image17.png"/><Relationship Id="rId4" Type="http://schemas.openxmlformats.org/officeDocument/2006/relationships/image" Target="../media/image1.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9.xml"/><Relationship Id="rId3" Type="http://schemas.openxmlformats.org/officeDocument/2006/relationships/image" Target="../media/image2.png"/><Relationship Id="rId4"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1" name="Shape 51"/>
        <p:cNvGrpSpPr/>
        <p:nvPr/>
      </p:nvGrpSpPr>
      <p:grpSpPr>
        <a:xfrm>
          <a:off x="0" y="0"/>
          <a:ext cx="0" cy="0"/>
          <a:chOff x="0" y="0"/>
          <a:chExt cx="0" cy="0"/>
        </a:xfrm>
      </p:grpSpPr>
      <p:pic>
        <p:nvPicPr>
          <p:cNvPr descr="preencoded.png" id="52" name="Google Shape;52;p1"/>
          <p:cNvPicPr preferRelativeResize="0"/>
          <p:nvPr/>
        </p:nvPicPr>
        <p:blipFill rotWithShape="1">
          <a:blip r:embed="rId3">
            <a:alphaModFix/>
          </a:blip>
          <a:srcRect b="0" l="0" r="0" t="0"/>
          <a:stretch/>
        </p:blipFill>
        <p:spPr>
          <a:xfrm>
            <a:off x="0" y="0"/>
            <a:ext cx="6035040" cy="8229600"/>
          </a:xfrm>
          <a:prstGeom prst="rect">
            <a:avLst/>
          </a:prstGeom>
          <a:noFill/>
          <a:ln>
            <a:noFill/>
          </a:ln>
        </p:spPr>
      </p:pic>
      <p:sp>
        <p:nvSpPr>
          <p:cNvPr id="53" name="Google Shape;53;p1"/>
          <p:cNvSpPr/>
          <p:nvPr/>
        </p:nvSpPr>
        <p:spPr>
          <a:xfrm>
            <a:off x="6280190" y="3227427"/>
            <a:ext cx="5970865" cy="708779"/>
          </a:xfrm>
          <a:prstGeom prst="rect">
            <a:avLst/>
          </a:prstGeom>
          <a:noFill/>
          <a:ln>
            <a:noFill/>
          </a:ln>
        </p:spPr>
        <p:txBody>
          <a:bodyPr anchorCtr="0" anchor="t" bIns="0" lIns="0" spcFirstLastPara="1" rIns="0" wrap="square" tIns="0">
            <a:noAutofit/>
          </a:bodyPr>
          <a:lstStyle/>
          <a:p>
            <a:pPr indent="0" lvl="0" marL="0" marR="0" rtl="0" algn="l">
              <a:lnSpc>
                <a:spcPct val="124719"/>
              </a:lnSpc>
              <a:spcBef>
                <a:spcPts val="0"/>
              </a:spcBef>
              <a:spcAft>
                <a:spcPts val="0"/>
              </a:spcAft>
              <a:buClr>
                <a:srgbClr val="2187AB"/>
              </a:buClr>
              <a:buSzPts val="4450"/>
              <a:buFont typeface="Oswald"/>
              <a:buNone/>
            </a:pPr>
            <a:r>
              <a:rPr b="1" i="0" lang="en-US" sz="4450" u="none" cap="none" strike="noStrike">
                <a:solidFill>
                  <a:srgbClr val="2187AB"/>
                </a:solidFill>
                <a:latin typeface="Oswald"/>
                <a:ea typeface="Oswald"/>
                <a:cs typeface="Oswald"/>
                <a:sym typeface="Oswald"/>
              </a:rPr>
              <a:t>Goethe-Prüfung C1: Lesen</a:t>
            </a:r>
            <a:endParaRPr b="0" i="0" sz="4450" u="none" cap="none" strike="noStrike"/>
          </a:p>
        </p:txBody>
      </p:sp>
      <p:sp>
        <p:nvSpPr>
          <p:cNvPr id="54" name="Google Shape;54;p1"/>
          <p:cNvSpPr/>
          <p:nvPr/>
        </p:nvSpPr>
        <p:spPr>
          <a:xfrm>
            <a:off x="6280190" y="4276368"/>
            <a:ext cx="7556421" cy="725805"/>
          </a:xfrm>
          <a:prstGeom prst="rect">
            <a:avLst/>
          </a:prstGeom>
          <a:noFill/>
          <a:ln>
            <a:noFill/>
          </a:ln>
        </p:spPr>
        <p:txBody>
          <a:bodyPr anchorCtr="0" anchor="t" bIns="0" lIns="0" spcFirstLastPara="1" rIns="0" wrap="square" tIns="0">
            <a:noAutofit/>
          </a:bodyPr>
          <a:lstStyle/>
          <a:p>
            <a:pPr indent="0" lvl="0" marL="0" marR="0" rtl="0" algn="l">
              <a:lnSpc>
                <a:spcPct val="162857"/>
              </a:lnSpc>
              <a:spcBef>
                <a:spcPts val="0"/>
              </a:spcBef>
              <a:spcAft>
                <a:spcPts val="0"/>
              </a:spcAft>
              <a:buClr>
                <a:srgbClr val="000000"/>
              </a:buClr>
              <a:buSzPts val="1750"/>
              <a:buFont typeface="Roboto"/>
              <a:buNone/>
            </a:pPr>
            <a:r>
              <a:rPr b="0" i="0" lang="en-US" sz="1750" u="none" cap="none" strike="noStrike">
                <a:solidFill>
                  <a:srgbClr val="000000"/>
                </a:solidFill>
                <a:latin typeface="Roboto"/>
                <a:ea typeface="Roboto"/>
                <a:cs typeface="Roboto"/>
                <a:sym typeface="Roboto"/>
              </a:rPr>
              <a:t>Priprema za deo čitanja na C1 nivou - strategije i saveti za uspešno polaganje</a:t>
            </a:r>
            <a:endParaRPr b="0" i="0" sz="1750" u="none" cap="none" strike="noStrike"/>
          </a:p>
        </p:txBody>
      </p:sp>
      <p:sp>
        <p:nvSpPr>
          <p:cNvPr id="55" name="Google Shape;55;p1"/>
          <p:cNvSpPr/>
          <p:nvPr/>
        </p:nvSpPr>
        <p:spPr>
          <a:xfrm>
            <a:off x="12957900" y="29475"/>
            <a:ext cx="1672500" cy="473100"/>
          </a:xfrm>
          <a:prstGeom prst="rect">
            <a:avLst/>
          </a:prstGeom>
          <a:blipFill rotWithShape="1">
            <a:blip r:embed="rId4">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5" name="Shape 295"/>
        <p:cNvGrpSpPr/>
        <p:nvPr/>
      </p:nvGrpSpPr>
      <p:grpSpPr>
        <a:xfrm>
          <a:off x="0" y="0"/>
          <a:ext cx="0" cy="0"/>
          <a:chOff x="0" y="0"/>
          <a:chExt cx="0" cy="0"/>
        </a:xfrm>
      </p:grpSpPr>
      <p:sp>
        <p:nvSpPr>
          <p:cNvPr id="296" name="Google Shape;296;p10"/>
          <p:cNvSpPr/>
          <p:nvPr/>
        </p:nvSpPr>
        <p:spPr>
          <a:xfrm>
            <a:off x="793809" y="950825"/>
            <a:ext cx="11309400" cy="708900"/>
          </a:xfrm>
          <a:prstGeom prst="rect">
            <a:avLst/>
          </a:prstGeom>
          <a:noFill/>
          <a:ln>
            <a:noFill/>
          </a:ln>
        </p:spPr>
        <p:txBody>
          <a:bodyPr anchorCtr="0" anchor="t" bIns="0" lIns="0" spcFirstLastPara="1" rIns="0" wrap="square" tIns="0">
            <a:noAutofit/>
          </a:bodyPr>
          <a:lstStyle/>
          <a:p>
            <a:pPr indent="0" lvl="0" marL="0" marR="0" rtl="0" algn="l">
              <a:lnSpc>
                <a:spcPct val="124719"/>
              </a:lnSpc>
              <a:spcBef>
                <a:spcPts val="0"/>
              </a:spcBef>
              <a:spcAft>
                <a:spcPts val="0"/>
              </a:spcAft>
              <a:buClr>
                <a:srgbClr val="2187AB"/>
              </a:buClr>
              <a:buSzPts val="4450"/>
              <a:buFont typeface="Oswald"/>
              <a:buNone/>
            </a:pPr>
            <a:r>
              <a:rPr b="1" lang="en-US" sz="4450">
                <a:solidFill>
                  <a:srgbClr val="2187AB"/>
                </a:solidFill>
                <a:latin typeface="Oswald"/>
                <a:ea typeface="Oswald"/>
                <a:cs typeface="Oswald"/>
                <a:sym typeface="Oswald"/>
              </a:rPr>
              <a:t>Zadatak</a:t>
            </a:r>
            <a:r>
              <a:rPr b="1" i="0" lang="en-US" sz="4450" u="none" cap="none" strike="noStrike">
                <a:solidFill>
                  <a:srgbClr val="2187AB"/>
                </a:solidFill>
                <a:latin typeface="Oswald"/>
                <a:ea typeface="Oswald"/>
                <a:cs typeface="Oswald"/>
                <a:sym typeface="Oswald"/>
              </a:rPr>
              <a:t> 4: Povezivanje tvrdnji</a:t>
            </a:r>
            <a:endParaRPr b="0" i="0" sz="4450" u="none" cap="none" strike="noStrike"/>
          </a:p>
        </p:txBody>
      </p:sp>
      <p:sp>
        <p:nvSpPr>
          <p:cNvPr id="297" name="Google Shape;297;p10"/>
          <p:cNvSpPr/>
          <p:nvPr/>
        </p:nvSpPr>
        <p:spPr>
          <a:xfrm>
            <a:off x="793790" y="1999774"/>
            <a:ext cx="13042821" cy="362903"/>
          </a:xfrm>
          <a:prstGeom prst="rect">
            <a:avLst/>
          </a:prstGeom>
          <a:noFill/>
          <a:ln>
            <a:noFill/>
          </a:ln>
        </p:spPr>
        <p:txBody>
          <a:bodyPr anchorCtr="0" anchor="t" bIns="0" lIns="0" spcFirstLastPara="1" rIns="0" wrap="square" tIns="0">
            <a:noAutofit/>
          </a:bodyPr>
          <a:lstStyle/>
          <a:p>
            <a:pPr indent="0" lvl="0" marL="0" marR="0" rtl="0" algn="l">
              <a:lnSpc>
                <a:spcPct val="162857"/>
              </a:lnSpc>
              <a:spcBef>
                <a:spcPts val="0"/>
              </a:spcBef>
              <a:spcAft>
                <a:spcPts val="0"/>
              </a:spcAft>
              <a:buClr>
                <a:srgbClr val="000000"/>
              </a:buClr>
              <a:buSzPts val="1750"/>
              <a:buFont typeface="Roboto"/>
              <a:buNone/>
            </a:pPr>
            <a:r>
              <a:rPr b="0" i="0" lang="en-US" sz="1750" u="none" cap="none" strike="noStrike">
                <a:solidFill>
                  <a:srgbClr val="000000"/>
                </a:solidFill>
                <a:latin typeface="Roboto"/>
                <a:ea typeface="Roboto"/>
                <a:cs typeface="Roboto"/>
                <a:sym typeface="Roboto"/>
              </a:rPr>
              <a:t>Tri kraća teksta o jednoj temi. Od sedam tvrdnji pet treba povezati sa tekstovima, dok dve tvrdnje ne odgovaraju nijednom tekstu.</a:t>
            </a:r>
            <a:endParaRPr b="0" i="0" sz="1750" u="none" cap="none" strike="noStrike"/>
          </a:p>
        </p:txBody>
      </p:sp>
      <p:sp>
        <p:nvSpPr>
          <p:cNvPr id="298" name="Google Shape;298;p10"/>
          <p:cNvSpPr/>
          <p:nvPr/>
        </p:nvSpPr>
        <p:spPr>
          <a:xfrm>
            <a:off x="793790" y="2702838"/>
            <a:ext cx="3402330" cy="425291"/>
          </a:xfrm>
          <a:prstGeom prst="rect">
            <a:avLst/>
          </a:prstGeom>
          <a:noFill/>
          <a:ln>
            <a:noFill/>
          </a:ln>
        </p:spPr>
        <p:txBody>
          <a:bodyPr anchorCtr="0" anchor="t" bIns="0" lIns="0" spcFirstLastPara="1" rIns="0" wrap="square" tIns="0">
            <a:noAutofit/>
          </a:bodyPr>
          <a:lstStyle/>
          <a:p>
            <a:pPr indent="0" lvl="0" marL="0" marR="0" rtl="0" algn="l">
              <a:lnSpc>
                <a:spcPct val="124528"/>
              </a:lnSpc>
              <a:spcBef>
                <a:spcPts val="0"/>
              </a:spcBef>
              <a:spcAft>
                <a:spcPts val="0"/>
              </a:spcAft>
              <a:buClr>
                <a:srgbClr val="2187AB"/>
              </a:buClr>
              <a:buSzPts val="2650"/>
              <a:buFont typeface="Oswald"/>
              <a:buNone/>
            </a:pPr>
            <a:r>
              <a:rPr b="1" i="0" lang="en-US" sz="2650" u="none" cap="none" strike="noStrike">
                <a:solidFill>
                  <a:srgbClr val="2187AB"/>
                </a:solidFill>
                <a:latin typeface="Oswald"/>
                <a:ea typeface="Oswald"/>
                <a:cs typeface="Oswald"/>
                <a:sym typeface="Oswald"/>
              </a:rPr>
              <a:t>Strategija:</a:t>
            </a:r>
            <a:endParaRPr b="0" i="0" sz="2650" u="none" cap="none" strike="noStrike"/>
          </a:p>
        </p:txBody>
      </p:sp>
      <p:pic>
        <p:nvPicPr>
          <p:cNvPr descr="preencoded.png" id="299" name="Google Shape;299;p10"/>
          <p:cNvPicPr preferRelativeResize="0"/>
          <p:nvPr/>
        </p:nvPicPr>
        <p:blipFill rotWithShape="1">
          <a:blip r:embed="rId3">
            <a:alphaModFix/>
          </a:blip>
          <a:srcRect b="0" l="0" r="0" t="0"/>
          <a:stretch/>
        </p:blipFill>
        <p:spPr>
          <a:xfrm>
            <a:off x="793790" y="3468291"/>
            <a:ext cx="6521410" cy="907256"/>
          </a:xfrm>
          <a:prstGeom prst="rect">
            <a:avLst/>
          </a:prstGeom>
          <a:noFill/>
          <a:ln>
            <a:noFill/>
          </a:ln>
        </p:spPr>
      </p:pic>
      <p:sp>
        <p:nvSpPr>
          <p:cNvPr id="300" name="Google Shape;300;p10"/>
          <p:cNvSpPr/>
          <p:nvPr/>
        </p:nvSpPr>
        <p:spPr>
          <a:xfrm>
            <a:off x="1020604" y="4602361"/>
            <a:ext cx="6067782" cy="725805"/>
          </a:xfrm>
          <a:prstGeom prst="rect">
            <a:avLst/>
          </a:prstGeom>
          <a:noFill/>
          <a:ln>
            <a:noFill/>
          </a:ln>
        </p:spPr>
        <p:txBody>
          <a:bodyPr anchorCtr="0" anchor="t" bIns="0" lIns="0" spcFirstLastPara="1" rIns="0" wrap="square" tIns="0">
            <a:noAutofit/>
          </a:bodyPr>
          <a:lstStyle/>
          <a:p>
            <a:pPr indent="0" lvl="0" marL="0" marR="0" rtl="0" algn="l">
              <a:lnSpc>
                <a:spcPct val="162857"/>
              </a:lnSpc>
              <a:spcBef>
                <a:spcPts val="0"/>
              </a:spcBef>
              <a:spcAft>
                <a:spcPts val="0"/>
              </a:spcAft>
              <a:buClr>
                <a:srgbClr val="000000"/>
              </a:buClr>
              <a:buSzPts val="1750"/>
              <a:buFont typeface="Roboto"/>
              <a:buNone/>
            </a:pPr>
            <a:r>
              <a:rPr b="0" i="0" lang="en-US" sz="1750" u="none" cap="none" strike="noStrike">
                <a:solidFill>
                  <a:srgbClr val="000000"/>
                </a:solidFill>
                <a:latin typeface="Roboto"/>
                <a:ea typeface="Roboto"/>
                <a:cs typeface="Roboto"/>
                <a:sym typeface="Roboto"/>
              </a:rPr>
              <a:t>Pročitati prvo iskaze i označiti ključne reči, a zatim tekst po tekst.</a:t>
            </a:r>
            <a:endParaRPr b="0" i="0" sz="1750" u="none" cap="none" strike="noStrike"/>
          </a:p>
        </p:txBody>
      </p:sp>
      <p:pic>
        <p:nvPicPr>
          <p:cNvPr descr="preencoded.png" id="301" name="Google Shape;301;p10"/>
          <p:cNvPicPr preferRelativeResize="0"/>
          <p:nvPr/>
        </p:nvPicPr>
        <p:blipFill rotWithShape="1">
          <a:blip r:embed="rId4">
            <a:alphaModFix/>
          </a:blip>
          <a:srcRect b="0" l="0" r="0" t="0"/>
          <a:stretch/>
        </p:blipFill>
        <p:spPr>
          <a:xfrm>
            <a:off x="7315200" y="3468291"/>
            <a:ext cx="6521410" cy="907256"/>
          </a:xfrm>
          <a:prstGeom prst="rect">
            <a:avLst/>
          </a:prstGeom>
          <a:noFill/>
          <a:ln>
            <a:noFill/>
          </a:ln>
        </p:spPr>
      </p:pic>
      <p:sp>
        <p:nvSpPr>
          <p:cNvPr id="302" name="Google Shape;302;p10"/>
          <p:cNvSpPr/>
          <p:nvPr/>
        </p:nvSpPr>
        <p:spPr>
          <a:xfrm>
            <a:off x="7542014" y="4602361"/>
            <a:ext cx="6067782" cy="362903"/>
          </a:xfrm>
          <a:prstGeom prst="rect">
            <a:avLst/>
          </a:prstGeom>
          <a:noFill/>
          <a:ln>
            <a:noFill/>
          </a:ln>
        </p:spPr>
        <p:txBody>
          <a:bodyPr anchorCtr="0" anchor="t" bIns="0" lIns="0" spcFirstLastPara="1" rIns="0" wrap="square" tIns="0">
            <a:noAutofit/>
          </a:bodyPr>
          <a:lstStyle/>
          <a:p>
            <a:pPr indent="0" lvl="0" marL="0" marR="0" rtl="0" algn="l">
              <a:lnSpc>
                <a:spcPct val="162857"/>
              </a:lnSpc>
              <a:spcBef>
                <a:spcPts val="0"/>
              </a:spcBef>
              <a:spcAft>
                <a:spcPts val="0"/>
              </a:spcAft>
              <a:buClr>
                <a:srgbClr val="000000"/>
              </a:buClr>
              <a:buSzPts val="1750"/>
              <a:buFont typeface="Roboto"/>
              <a:buNone/>
            </a:pPr>
            <a:r>
              <a:rPr b="0" i="0" lang="en-US" sz="1750" u="none" cap="none" strike="noStrike">
                <a:solidFill>
                  <a:srgbClr val="000000"/>
                </a:solidFill>
                <a:latin typeface="Roboto"/>
                <a:ea typeface="Roboto"/>
                <a:cs typeface="Roboto"/>
                <a:sym typeface="Roboto"/>
              </a:rPr>
              <a:t>Pratiti glavne informacije</a:t>
            </a:r>
            <a:endParaRPr b="0" i="0" sz="1750" u="none" cap="none" strike="noStrike"/>
          </a:p>
        </p:txBody>
      </p:sp>
      <p:pic>
        <p:nvPicPr>
          <p:cNvPr descr="preencoded.png" id="303" name="Google Shape;303;p10"/>
          <p:cNvPicPr preferRelativeResize="0"/>
          <p:nvPr/>
        </p:nvPicPr>
        <p:blipFill rotWithShape="1">
          <a:blip r:embed="rId5">
            <a:alphaModFix/>
          </a:blip>
          <a:srcRect b="0" l="0" r="0" t="0"/>
          <a:stretch/>
        </p:blipFill>
        <p:spPr>
          <a:xfrm>
            <a:off x="793790" y="5554980"/>
            <a:ext cx="6521410" cy="907256"/>
          </a:xfrm>
          <a:prstGeom prst="rect">
            <a:avLst/>
          </a:prstGeom>
          <a:noFill/>
          <a:ln>
            <a:noFill/>
          </a:ln>
        </p:spPr>
      </p:pic>
      <p:sp>
        <p:nvSpPr>
          <p:cNvPr id="304" name="Google Shape;304;p10"/>
          <p:cNvSpPr/>
          <p:nvPr/>
        </p:nvSpPr>
        <p:spPr>
          <a:xfrm>
            <a:off x="1020604" y="6689050"/>
            <a:ext cx="6067782" cy="362903"/>
          </a:xfrm>
          <a:prstGeom prst="rect">
            <a:avLst/>
          </a:prstGeom>
          <a:noFill/>
          <a:ln>
            <a:noFill/>
          </a:ln>
        </p:spPr>
        <p:txBody>
          <a:bodyPr anchorCtr="0" anchor="t" bIns="0" lIns="0" spcFirstLastPara="1" rIns="0" wrap="square" tIns="0">
            <a:noAutofit/>
          </a:bodyPr>
          <a:lstStyle/>
          <a:p>
            <a:pPr indent="0" lvl="0" marL="0" marR="0" rtl="0" algn="l">
              <a:lnSpc>
                <a:spcPct val="162857"/>
              </a:lnSpc>
              <a:spcBef>
                <a:spcPts val="0"/>
              </a:spcBef>
              <a:spcAft>
                <a:spcPts val="0"/>
              </a:spcAft>
              <a:buClr>
                <a:srgbClr val="000000"/>
              </a:buClr>
              <a:buSzPts val="1750"/>
              <a:buFont typeface="Roboto"/>
              <a:buNone/>
            </a:pPr>
            <a:r>
              <a:rPr b="0" i="0" lang="en-US" sz="1750" u="none" cap="none" strike="noStrike">
                <a:solidFill>
                  <a:srgbClr val="000000"/>
                </a:solidFill>
                <a:latin typeface="Roboto"/>
                <a:ea typeface="Roboto"/>
                <a:cs typeface="Roboto"/>
                <a:sym typeface="Roboto"/>
              </a:rPr>
              <a:t>Tvrdnja mora potpuno odgovarati tekstu.</a:t>
            </a:r>
            <a:endParaRPr b="0" i="0" sz="1750" u="none" cap="none" strike="noStrike"/>
          </a:p>
        </p:txBody>
      </p:sp>
      <p:pic>
        <p:nvPicPr>
          <p:cNvPr descr="preencoded.png" id="305" name="Google Shape;305;p10"/>
          <p:cNvPicPr preferRelativeResize="0"/>
          <p:nvPr/>
        </p:nvPicPr>
        <p:blipFill rotWithShape="1">
          <a:blip r:embed="rId6">
            <a:alphaModFix/>
          </a:blip>
          <a:srcRect b="0" l="0" r="0" t="0"/>
          <a:stretch/>
        </p:blipFill>
        <p:spPr>
          <a:xfrm>
            <a:off x="7315200" y="5554980"/>
            <a:ext cx="6521410" cy="907256"/>
          </a:xfrm>
          <a:prstGeom prst="rect">
            <a:avLst/>
          </a:prstGeom>
          <a:noFill/>
          <a:ln>
            <a:noFill/>
          </a:ln>
        </p:spPr>
      </p:pic>
      <p:sp>
        <p:nvSpPr>
          <p:cNvPr id="306" name="Google Shape;306;p10"/>
          <p:cNvSpPr/>
          <p:nvPr/>
        </p:nvSpPr>
        <p:spPr>
          <a:xfrm>
            <a:off x="7542014" y="6689050"/>
            <a:ext cx="6067782" cy="362903"/>
          </a:xfrm>
          <a:prstGeom prst="rect">
            <a:avLst/>
          </a:prstGeom>
          <a:noFill/>
          <a:ln>
            <a:noFill/>
          </a:ln>
        </p:spPr>
        <p:txBody>
          <a:bodyPr anchorCtr="0" anchor="t" bIns="0" lIns="0" spcFirstLastPara="1" rIns="0" wrap="square" tIns="0">
            <a:noAutofit/>
          </a:bodyPr>
          <a:lstStyle/>
          <a:p>
            <a:pPr indent="0" lvl="0" marL="0" marR="0" rtl="0" algn="l">
              <a:lnSpc>
                <a:spcPct val="162857"/>
              </a:lnSpc>
              <a:spcBef>
                <a:spcPts val="0"/>
              </a:spcBef>
              <a:spcAft>
                <a:spcPts val="0"/>
              </a:spcAft>
              <a:buClr>
                <a:srgbClr val="000000"/>
              </a:buClr>
              <a:buSzPts val="1750"/>
              <a:buFont typeface="Roboto"/>
              <a:buNone/>
            </a:pPr>
            <a:r>
              <a:rPr b="0" i="0" lang="en-US" sz="1750" u="none" cap="none" strike="noStrike">
                <a:solidFill>
                  <a:srgbClr val="000000"/>
                </a:solidFill>
                <a:latin typeface="Roboto"/>
                <a:ea typeface="Roboto"/>
                <a:cs typeface="Roboto"/>
                <a:sym typeface="Roboto"/>
              </a:rPr>
              <a:t>Sinonimi, glagoli i imenice sa istim korenom, antonimi</a:t>
            </a:r>
            <a:endParaRPr b="0" i="0" sz="1750" u="none" cap="none" strike="noStrike"/>
          </a:p>
        </p:txBody>
      </p:sp>
      <p:sp>
        <p:nvSpPr>
          <p:cNvPr id="307" name="Google Shape;307;p10"/>
          <p:cNvSpPr/>
          <p:nvPr/>
        </p:nvSpPr>
        <p:spPr>
          <a:xfrm>
            <a:off x="12957900" y="29475"/>
            <a:ext cx="1672500" cy="473100"/>
          </a:xfrm>
          <a:prstGeom prst="rect">
            <a:avLst/>
          </a:prstGeom>
          <a:blipFill rotWithShape="1">
            <a:blip r:embed="rId7">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2" name="Shape 312"/>
        <p:cNvGrpSpPr/>
        <p:nvPr/>
      </p:nvGrpSpPr>
      <p:grpSpPr>
        <a:xfrm>
          <a:off x="0" y="0"/>
          <a:ext cx="0" cy="0"/>
          <a:chOff x="0" y="0"/>
          <a:chExt cx="0" cy="0"/>
        </a:xfrm>
      </p:grpSpPr>
      <p:sp>
        <p:nvSpPr>
          <p:cNvPr id="313" name="Google Shape;313;p11"/>
          <p:cNvSpPr/>
          <p:nvPr/>
        </p:nvSpPr>
        <p:spPr>
          <a:xfrm>
            <a:off x="793790" y="2371130"/>
            <a:ext cx="5670590" cy="708779"/>
          </a:xfrm>
          <a:prstGeom prst="rect">
            <a:avLst/>
          </a:prstGeom>
          <a:noFill/>
          <a:ln>
            <a:noFill/>
          </a:ln>
        </p:spPr>
        <p:txBody>
          <a:bodyPr anchorCtr="0" anchor="t" bIns="0" lIns="0" spcFirstLastPara="1" rIns="0" wrap="square" tIns="0">
            <a:noAutofit/>
          </a:bodyPr>
          <a:lstStyle/>
          <a:p>
            <a:pPr indent="0" lvl="0" marL="0" marR="0" rtl="0" algn="l">
              <a:lnSpc>
                <a:spcPct val="124719"/>
              </a:lnSpc>
              <a:spcBef>
                <a:spcPts val="0"/>
              </a:spcBef>
              <a:spcAft>
                <a:spcPts val="0"/>
              </a:spcAft>
              <a:buClr>
                <a:srgbClr val="2187AB"/>
              </a:buClr>
              <a:buSzPts val="4450"/>
              <a:buFont typeface="Oswald"/>
              <a:buNone/>
            </a:pPr>
            <a:r>
              <a:rPr b="1" lang="en-US" sz="4450">
                <a:solidFill>
                  <a:srgbClr val="2187AB"/>
                </a:solidFill>
                <a:latin typeface="Oswald"/>
                <a:ea typeface="Oswald"/>
                <a:cs typeface="Oswald"/>
                <a:sym typeface="Oswald"/>
              </a:rPr>
              <a:t>Zadatak</a:t>
            </a:r>
            <a:r>
              <a:rPr b="1" i="0" lang="en-US" sz="4450" u="none" cap="none" strike="noStrike">
                <a:solidFill>
                  <a:srgbClr val="2187AB"/>
                </a:solidFill>
                <a:latin typeface="Oswald"/>
                <a:ea typeface="Oswald"/>
                <a:cs typeface="Oswald"/>
                <a:sym typeface="Oswald"/>
              </a:rPr>
              <a:t> 4: Primer</a:t>
            </a:r>
            <a:endParaRPr b="0" i="0" sz="4450" u="none" cap="none" strike="noStrike"/>
          </a:p>
        </p:txBody>
      </p:sp>
      <p:sp>
        <p:nvSpPr>
          <p:cNvPr id="314" name="Google Shape;314;p11"/>
          <p:cNvSpPr/>
          <p:nvPr/>
        </p:nvSpPr>
        <p:spPr>
          <a:xfrm>
            <a:off x="793790" y="3533537"/>
            <a:ext cx="13042821" cy="362903"/>
          </a:xfrm>
          <a:prstGeom prst="rect">
            <a:avLst/>
          </a:prstGeom>
          <a:noFill/>
          <a:ln>
            <a:noFill/>
          </a:ln>
        </p:spPr>
        <p:txBody>
          <a:bodyPr anchorCtr="0" anchor="t" bIns="0" lIns="0" spcFirstLastPara="1" rIns="0" wrap="square" tIns="0">
            <a:noAutofit/>
          </a:bodyPr>
          <a:lstStyle/>
          <a:p>
            <a:pPr indent="0" lvl="0" marL="0" marR="0" rtl="0" algn="l">
              <a:lnSpc>
                <a:spcPct val="162857"/>
              </a:lnSpc>
              <a:spcBef>
                <a:spcPts val="0"/>
              </a:spcBef>
              <a:spcAft>
                <a:spcPts val="0"/>
              </a:spcAft>
              <a:buClr>
                <a:srgbClr val="000000"/>
              </a:buClr>
              <a:buSzPts val="1750"/>
              <a:buFont typeface="Roboto"/>
              <a:buNone/>
            </a:pPr>
            <a:r>
              <a:rPr b="1" i="0" lang="en-US" sz="1750" u="none" cap="none" strike="noStrike">
                <a:solidFill>
                  <a:srgbClr val="000000"/>
                </a:solidFill>
                <a:latin typeface="Roboto"/>
                <a:ea typeface="Roboto"/>
                <a:cs typeface="Roboto"/>
                <a:sym typeface="Roboto"/>
              </a:rPr>
              <a:t>Anna Schramm, Soziologie-Dozentin</a:t>
            </a:r>
            <a:endParaRPr b="0" i="0" sz="1750" u="none" cap="none" strike="noStrike"/>
          </a:p>
        </p:txBody>
      </p:sp>
      <p:sp>
        <p:nvSpPr>
          <p:cNvPr id="315" name="Google Shape;315;p11"/>
          <p:cNvSpPr/>
          <p:nvPr/>
        </p:nvSpPr>
        <p:spPr>
          <a:xfrm>
            <a:off x="793790" y="4151590"/>
            <a:ext cx="13042821" cy="1088708"/>
          </a:xfrm>
          <a:prstGeom prst="rect">
            <a:avLst/>
          </a:prstGeom>
          <a:noFill/>
          <a:ln>
            <a:noFill/>
          </a:ln>
        </p:spPr>
        <p:txBody>
          <a:bodyPr anchorCtr="0" anchor="t" bIns="0" lIns="0" spcFirstLastPara="1" rIns="0" wrap="square" tIns="0">
            <a:noAutofit/>
          </a:bodyPr>
          <a:lstStyle/>
          <a:p>
            <a:pPr indent="0" lvl="0" marL="0" marR="0" rtl="0" algn="l">
              <a:lnSpc>
                <a:spcPct val="162857"/>
              </a:lnSpc>
              <a:spcBef>
                <a:spcPts val="0"/>
              </a:spcBef>
              <a:spcAft>
                <a:spcPts val="0"/>
              </a:spcAft>
              <a:buClr>
                <a:srgbClr val="000000"/>
              </a:buClr>
              <a:buSzPts val="1750"/>
              <a:buFont typeface="Roboto"/>
              <a:buNone/>
            </a:pPr>
            <a:r>
              <a:rPr b="0" i="0" lang="en-US" sz="1750" u="none" cap="none" strike="noStrike">
                <a:solidFill>
                  <a:srgbClr val="000000"/>
                </a:solidFill>
                <a:latin typeface="Roboto"/>
                <a:ea typeface="Roboto"/>
                <a:cs typeface="Roboto"/>
                <a:sym typeface="Roboto"/>
              </a:rPr>
              <a:t>…..Das erfordert eine grundlegende Umstellung unserer derzeitigen Lebens- und Wirtschaftsweise, insbesondere bei der Energieerzeugung und -nutzung, aber auch Veränderungen in den Bereichen Industrieproduktion, Mobilität und Verkehr sowie Ernährung und Landwirtschaft….</a:t>
            </a:r>
            <a:endParaRPr b="0" i="0" sz="1750" u="none" cap="none" strike="noStrike"/>
          </a:p>
        </p:txBody>
      </p:sp>
      <p:sp>
        <p:nvSpPr>
          <p:cNvPr id="316" name="Google Shape;316;p11"/>
          <p:cNvSpPr/>
          <p:nvPr/>
        </p:nvSpPr>
        <p:spPr>
          <a:xfrm>
            <a:off x="793790" y="5495449"/>
            <a:ext cx="13042821" cy="362903"/>
          </a:xfrm>
          <a:prstGeom prst="rect">
            <a:avLst/>
          </a:prstGeom>
          <a:noFill/>
          <a:ln>
            <a:noFill/>
          </a:ln>
        </p:spPr>
        <p:txBody>
          <a:bodyPr anchorCtr="0" anchor="t" bIns="0" lIns="0" spcFirstLastPara="1" rIns="0" wrap="square" tIns="0">
            <a:noAutofit/>
          </a:bodyPr>
          <a:lstStyle/>
          <a:p>
            <a:pPr indent="0" lvl="0" marL="0" marR="0" rtl="0" algn="l">
              <a:lnSpc>
                <a:spcPct val="162857"/>
              </a:lnSpc>
              <a:spcBef>
                <a:spcPts val="0"/>
              </a:spcBef>
              <a:spcAft>
                <a:spcPts val="0"/>
              </a:spcAft>
              <a:buClr>
                <a:srgbClr val="000000"/>
              </a:buClr>
              <a:buSzPts val="1750"/>
              <a:buFont typeface="Roboto"/>
              <a:buNone/>
            </a:pPr>
            <a:r>
              <a:t/>
            </a:r>
            <a:endParaRPr b="1" sz="1750">
              <a:latin typeface="Roboto"/>
              <a:ea typeface="Roboto"/>
              <a:cs typeface="Roboto"/>
              <a:sym typeface="Roboto"/>
            </a:endParaRPr>
          </a:p>
          <a:p>
            <a:pPr indent="0" lvl="0" marL="0" marR="0" rtl="0" algn="l">
              <a:lnSpc>
                <a:spcPct val="162857"/>
              </a:lnSpc>
              <a:spcBef>
                <a:spcPts val="0"/>
              </a:spcBef>
              <a:spcAft>
                <a:spcPts val="0"/>
              </a:spcAft>
              <a:buClr>
                <a:srgbClr val="000000"/>
              </a:buClr>
              <a:buSzPts val="1750"/>
              <a:buFont typeface="Roboto"/>
              <a:buNone/>
            </a:pPr>
            <a:r>
              <a:rPr b="1" i="0" lang="en-US" sz="1750" u="none" cap="none" strike="noStrike">
                <a:solidFill>
                  <a:srgbClr val="000000"/>
                </a:solidFill>
                <a:latin typeface="Roboto"/>
                <a:ea typeface="Roboto"/>
                <a:cs typeface="Roboto"/>
                <a:sym typeface="Roboto"/>
              </a:rPr>
              <a:t>Die Menschen müssen die </a:t>
            </a:r>
            <a:r>
              <a:rPr b="1" i="0" lang="en-US" sz="1750" u="none" cap="none" strike="noStrike">
                <a:solidFill>
                  <a:srgbClr val="000000"/>
                </a:solidFill>
                <a:highlight>
                  <a:srgbClr val="FFFF00"/>
                </a:highlight>
                <a:latin typeface="Roboto"/>
                <a:ea typeface="Roboto"/>
                <a:cs typeface="Roboto"/>
                <a:sym typeface="Roboto"/>
              </a:rPr>
              <a:t>Art und Weise,</a:t>
            </a:r>
            <a:r>
              <a:rPr b="1" i="0" lang="en-US" sz="1750" u="none" cap="none" strike="noStrike">
                <a:solidFill>
                  <a:srgbClr val="000000"/>
                </a:solidFill>
                <a:latin typeface="Roboto"/>
                <a:ea typeface="Roboto"/>
                <a:cs typeface="Roboto"/>
                <a:sym typeface="Roboto"/>
              </a:rPr>
              <a:t> wie sie mit den gegebenen Ressourcen umgehen, </a:t>
            </a:r>
            <a:r>
              <a:rPr b="1" i="0" lang="en-US" sz="1750" u="none" cap="none" strike="noStrike">
                <a:solidFill>
                  <a:srgbClr val="000000"/>
                </a:solidFill>
                <a:highlight>
                  <a:srgbClr val="FFFF00"/>
                </a:highlight>
                <a:latin typeface="Roboto"/>
                <a:ea typeface="Roboto"/>
                <a:cs typeface="Roboto"/>
                <a:sym typeface="Roboto"/>
              </a:rPr>
              <a:t>ändern</a:t>
            </a:r>
            <a:r>
              <a:rPr b="1" i="0" lang="en-US" sz="1750" u="none" cap="none" strike="noStrike">
                <a:solidFill>
                  <a:srgbClr val="000000"/>
                </a:solidFill>
                <a:latin typeface="Roboto"/>
                <a:ea typeface="Roboto"/>
                <a:cs typeface="Roboto"/>
                <a:sym typeface="Roboto"/>
              </a:rPr>
              <a:t>.</a:t>
            </a:r>
            <a:endParaRPr b="0" i="0" sz="1750" u="none" cap="none" strike="noStrike"/>
          </a:p>
        </p:txBody>
      </p:sp>
      <p:sp>
        <p:nvSpPr>
          <p:cNvPr id="317" name="Google Shape;317;p11"/>
          <p:cNvSpPr/>
          <p:nvPr/>
        </p:nvSpPr>
        <p:spPr>
          <a:xfrm>
            <a:off x="12957900" y="29475"/>
            <a:ext cx="1672500" cy="473100"/>
          </a:xfrm>
          <a:prstGeom prst="rect">
            <a:avLst/>
          </a:prstGeom>
          <a:blipFill rotWithShape="1">
            <a:blip r:embed="rId3">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2" name="Shape 322"/>
        <p:cNvGrpSpPr/>
        <p:nvPr/>
      </p:nvGrpSpPr>
      <p:grpSpPr>
        <a:xfrm>
          <a:off x="0" y="0"/>
          <a:ext cx="0" cy="0"/>
          <a:chOff x="0" y="0"/>
          <a:chExt cx="0" cy="0"/>
        </a:xfrm>
      </p:grpSpPr>
      <p:sp>
        <p:nvSpPr>
          <p:cNvPr id="323" name="Google Shape;323;p12"/>
          <p:cNvSpPr/>
          <p:nvPr/>
        </p:nvSpPr>
        <p:spPr>
          <a:xfrm>
            <a:off x="793790" y="636389"/>
            <a:ext cx="5103614" cy="637937"/>
          </a:xfrm>
          <a:prstGeom prst="rect">
            <a:avLst/>
          </a:prstGeom>
          <a:noFill/>
          <a:ln>
            <a:noFill/>
          </a:ln>
        </p:spPr>
        <p:txBody>
          <a:bodyPr anchorCtr="0" anchor="t" bIns="0" lIns="0" spcFirstLastPara="1" rIns="0" wrap="square" tIns="0">
            <a:noAutofit/>
          </a:bodyPr>
          <a:lstStyle/>
          <a:p>
            <a:pPr indent="0" lvl="0" marL="0" marR="0" rtl="0" algn="l">
              <a:lnSpc>
                <a:spcPct val="125000"/>
              </a:lnSpc>
              <a:spcBef>
                <a:spcPts val="0"/>
              </a:spcBef>
              <a:spcAft>
                <a:spcPts val="0"/>
              </a:spcAft>
              <a:buClr>
                <a:srgbClr val="2187AB"/>
              </a:buClr>
              <a:buSzPts val="4000"/>
              <a:buFont typeface="Oswald"/>
              <a:buNone/>
            </a:pPr>
            <a:r>
              <a:rPr b="1" i="0" lang="en-US" sz="4000" u="none" cap="none" strike="noStrike">
                <a:solidFill>
                  <a:srgbClr val="2187AB"/>
                </a:solidFill>
                <a:latin typeface="Oswald"/>
                <a:ea typeface="Oswald"/>
                <a:cs typeface="Oswald"/>
                <a:sym typeface="Oswald"/>
              </a:rPr>
              <a:t>Ključni saveti za uspeh</a:t>
            </a:r>
            <a:endParaRPr b="0" i="0" sz="4000" u="none" cap="none" strike="noStrike"/>
          </a:p>
        </p:txBody>
      </p:sp>
      <p:sp>
        <p:nvSpPr>
          <p:cNvPr id="324" name="Google Shape;324;p12"/>
          <p:cNvSpPr/>
          <p:nvPr/>
        </p:nvSpPr>
        <p:spPr>
          <a:xfrm>
            <a:off x="793790" y="1682591"/>
            <a:ext cx="4211479" cy="1834158"/>
          </a:xfrm>
          <a:prstGeom prst="roundRect">
            <a:avLst>
              <a:gd fmla="val 499" name="adj"/>
            </a:avLst>
          </a:prstGeom>
          <a:solidFill>
            <a:srgbClr val="FFE2E2"/>
          </a:solidFill>
          <a:ln cap="flat" cmpd="sng" w="22850">
            <a:solidFill>
              <a:srgbClr val="BAD4D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5" name="Google Shape;325;p12"/>
          <p:cNvSpPr/>
          <p:nvPr/>
        </p:nvSpPr>
        <p:spPr>
          <a:xfrm>
            <a:off x="816650" y="1705451"/>
            <a:ext cx="4165759" cy="612338"/>
          </a:xfrm>
          <a:prstGeom prst="rect">
            <a:avLst/>
          </a:prstGeom>
          <a:solidFill>
            <a:srgbClr val="D4EEF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326" name="Google Shape;326;p12"/>
          <p:cNvPicPr preferRelativeResize="0"/>
          <p:nvPr/>
        </p:nvPicPr>
        <p:blipFill rotWithShape="1">
          <a:blip r:embed="rId3">
            <a:alphaModFix/>
          </a:blip>
          <a:srcRect b="0" l="0" r="0" t="0"/>
          <a:stretch/>
        </p:blipFill>
        <p:spPr>
          <a:xfrm>
            <a:off x="2746415" y="1816418"/>
            <a:ext cx="306110" cy="382667"/>
          </a:xfrm>
          <a:prstGeom prst="rect">
            <a:avLst/>
          </a:prstGeom>
          <a:noFill/>
          <a:ln>
            <a:noFill/>
          </a:ln>
        </p:spPr>
      </p:pic>
      <p:sp>
        <p:nvSpPr>
          <p:cNvPr id="327" name="Google Shape;327;p12"/>
          <p:cNvSpPr/>
          <p:nvPr/>
        </p:nvSpPr>
        <p:spPr>
          <a:xfrm>
            <a:off x="1020723" y="2521863"/>
            <a:ext cx="2551748" cy="318849"/>
          </a:xfrm>
          <a:prstGeom prst="rect">
            <a:avLst/>
          </a:prstGeom>
          <a:noFill/>
          <a:ln>
            <a:noFill/>
          </a:ln>
        </p:spPr>
        <p:txBody>
          <a:bodyPr anchorCtr="0" anchor="t" bIns="0" lIns="0" spcFirstLastPara="1" rIns="0" wrap="square" tIns="0">
            <a:noAutofit/>
          </a:bodyPr>
          <a:lstStyle/>
          <a:p>
            <a:pPr indent="0" lvl="0" marL="0" marR="0" rtl="0" algn="l">
              <a:lnSpc>
                <a:spcPct val="125000"/>
              </a:lnSpc>
              <a:spcBef>
                <a:spcPts val="0"/>
              </a:spcBef>
              <a:spcAft>
                <a:spcPts val="0"/>
              </a:spcAft>
              <a:buClr>
                <a:srgbClr val="000000"/>
              </a:buClr>
              <a:buSzPts val="2000"/>
              <a:buFont typeface="Oswald"/>
              <a:buNone/>
            </a:pPr>
            <a:r>
              <a:rPr b="1" i="0" lang="en-US" sz="2000" u="none" cap="none" strike="noStrike">
                <a:solidFill>
                  <a:srgbClr val="000000"/>
                </a:solidFill>
                <a:latin typeface="Oswald"/>
                <a:ea typeface="Oswald"/>
                <a:cs typeface="Oswald"/>
                <a:sym typeface="Oswald"/>
              </a:rPr>
              <a:t>Upravljanje vremenom</a:t>
            </a:r>
            <a:endParaRPr b="0" i="0" sz="2000" u="none" cap="none" strike="noStrike"/>
          </a:p>
        </p:txBody>
      </p:sp>
      <p:sp>
        <p:nvSpPr>
          <p:cNvPr id="328" name="Google Shape;328;p12"/>
          <p:cNvSpPr/>
          <p:nvPr/>
        </p:nvSpPr>
        <p:spPr>
          <a:xfrm>
            <a:off x="5209342" y="1682591"/>
            <a:ext cx="4211598" cy="1834158"/>
          </a:xfrm>
          <a:prstGeom prst="roundRect">
            <a:avLst>
              <a:gd fmla="val 499" name="adj"/>
            </a:avLst>
          </a:prstGeom>
          <a:solidFill>
            <a:srgbClr val="FFE2E2"/>
          </a:solidFill>
          <a:ln cap="flat" cmpd="sng" w="22850">
            <a:solidFill>
              <a:srgbClr val="BAD4D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9" name="Google Shape;329;p12"/>
          <p:cNvSpPr/>
          <p:nvPr/>
        </p:nvSpPr>
        <p:spPr>
          <a:xfrm>
            <a:off x="5232202" y="1705451"/>
            <a:ext cx="4165878" cy="612338"/>
          </a:xfrm>
          <a:prstGeom prst="rect">
            <a:avLst/>
          </a:prstGeom>
          <a:solidFill>
            <a:srgbClr val="D4EEF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330" name="Google Shape;330;p12"/>
          <p:cNvPicPr preferRelativeResize="0"/>
          <p:nvPr/>
        </p:nvPicPr>
        <p:blipFill rotWithShape="1">
          <a:blip r:embed="rId4">
            <a:alphaModFix/>
          </a:blip>
          <a:srcRect b="0" l="0" r="0" t="0"/>
          <a:stretch/>
        </p:blipFill>
        <p:spPr>
          <a:xfrm>
            <a:off x="7162086" y="1816418"/>
            <a:ext cx="306110" cy="382667"/>
          </a:xfrm>
          <a:prstGeom prst="rect">
            <a:avLst/>
          </a:prstGeom>
          <a:noFill/>
          <a:ln>
            <a:noFill/>
          </a:ln>
        </p:spPr>
      </p:pic>
      <p:sp>
        <p:nvSpPr>
          <p:cNvPr id="331" name="Google Shape;331;p12"/>
          <p:cNvSpPr/>
          <p:nvPr/>
        </p:nvSpPr>
        <p:spPr>
          <a:xfrm>
            <a:off x="5436275" y="2521863"/>
            <a:ext cx="2551748" cy="318849"/>
          </a:xfrm>
          <a:prstGeom prst="rect">
            <a:avLst/>
          </a:prstGeom>
          <a:noFill/>
          <a:ln>
            <a:noFill/>
          </a:ln>
        </p:spPr>
        <p:txBody>
          <a:bodyPr anchorCtr="0" anchor="t" bIns="0" lIns="0" spcFirstLastPara="1" rIns="0" wrap="square" tIns="0">
            <a:noAutofit/>
          </a:bodyPr>
          <a:lstStyle/>
          <a:p>
            <a:pPr indent="0" lvl="0" marL="0" marR="0" rtl="0" algn="l">
              <a:lnSpc>
                <a:spcPct val="125000"/>
              </a:lnSpc>
              <a:spcBef>
                <a:spcPts val="0"/>
              </a:spcBef>
              <a:spcAft>
                <a:spcPts val="0"/>
              </a:spcAft>
              <a:buClr>
                <a:srgbClr val="000000"/>
              </a:buClr>
              <a:buSzPts val="2000"/>
              <a:buFont typeface="Oswald"/>
              <a:buNone/>
            </a:pPr>
            <a:r>
              <a:rPr b="1" i="0" lang="en-US" sz="2000" u="none" cap="none" strike="noStrike">
                <a:solidFill>
                  <a:srgbClr val="000000"/>
                </a:solidFill>
                <a:latin typeface="Oswald"/>
                <a:ea typeface="Oswald"/>
                <a:cs typeface="Oswald"/>
                <a:sym typeface="Oswald"/>
              </a:rPr>
              <a:t>Sistem eliminacije</a:t>
            </a:r>
            <a:endParaRPr b="0" i="0" sz="2000" u="none" cap="none" strike="noStrike"/>
          </a:p>
        </p:txBody>
      </p:sp>
      <p:sp>
        <p:nvSpPr>
          <p:cNvPr id="332" name="Google Shape;332;p12"/>
          <p:cNvSpPr/>
          <p:nvPr/>
        </p:nvSpPr>
        <p:spPr>
          <a:xfrm>
            <a:off x="5436275" y="2963108"/>
            <a:ext cx="3757732" cy="326708"/>
          </a:xfrm>
          <a:prstGeom prst="rect">
            <a:avLst/>
          </a:prstGeom>
          <a:noFill/>
          <a:ln>
            <a:noFill/>
          </a:ln>
        </p:spPr>
        <p:txBody>
          <a:bodyPr anchorCtr="0" anchor="t" bIns="0" lIns="0" spcFirstLastPara="1" rIns="0" wrap="square" tIns="0">
            <a:noAutofit/>
          </a:bodyPr>
          <a:lstStyle/>
          <a:p>
            <a:pPr indent="0" lvl="0" marL="0" marR="0" rtl="0" algn="l">
              <a:lnSpc>
                <a:spcPct val="159375"/>
              </a:lnSpc>
              <a:spcBef>
                <a:spcPts val="0"/>
              </a:spcBef>
              <a:spcAft>
                <a:spcPts val="0"/>
              </a:spcAft>
              <a:buSzPts val="1600"/>
              <a:buFont typeface="Arial"/>
              <a:buNone/>
            </a:pPr>
            <a:r>
              <a:t/>
            </a:r>
            <a:endParaRPr b="0" i="0" sz="1600" u="none" cap="none" strike="noStrike"/>
          </a:p>
        </p:txBody>
      </p:sp>
      <p:sp>
        <p:nvSpPr>
          <p:cNvPr id="333" name="Google Shape;333;p12"/>
          <p:cNvSpPr/>
          <p:nvPr/>
        </p:nvSpPr>
        <p:spPr>
          <a:xfrm>
            <a:off x="9625013" y="1682591"/>
            <a:ext cx="4211598" cy="1834158"/>
          </a:xfrm>
          <a:prstGeom prst="roundRect">
            <a:avLst>
              <a:gd fmla="val 499" name="adj"/>
            </a:avLst>
          </a:prstGeom>
          <a:solidFill>
            <a:srgbClr val="FFE2E2"/>
          </a:solidFill>
          <a:ln cap="flat" cmpd="sng" w="22850">
            <a:solidFill>
              <a:srgbClr val="BAD4D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4" name="Google Shape;334;p12"/>
          <p:cNvSpPr/>
          <p:nvPr/>
        </p:nvSpPr>
        <p:spPr>
          <a:xfrm>
            <a:off x="9647873" y="1705451"/>
            <a:ext cx="4165878" cy="612338"/>
          </a:xfrm>
          <a:prstGeom prst="rect">
            <a:avLst/>
          </a:prstGeom>
          <a:solidFill>
            <a:srgbClr val="D4EEF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335" name="Google Shape;335;p12"/>
          <p:cNvPicPr preferRelativeResize="0"/>
          <p:nvPr/>
        </p:nvPicPr>
        <p:blipFill rotWithShape="1">
          <a:blip r:embed="rId5">
            <a:alphaModFix/>
          </a:blip>
          <a:srcRect b="0" l="0" r="0" t="0"/>
          <a:stretch/>
        </p:blipFill>
        <p:spPr>
          <a:xfrm>
            <a:off x="11577757" y="1816418"/>
            <a:ext cx="306110" cy="382667"/>
          </a:xfrm>
          <a:prstGeom prst="rect">
            <a:avLst/>
          </a:prstGeom>
          <a:noFill/>
          <a:ln>
            <a:noFill/>
          </a:ln>
        </p:spPr>
      </p:pic>
      <p:sp>
        <p:nvSpPr>
          <p:cNvPr id="336" name="Google Shape;336;p12"/>
          <p:cNvSpPr/>
          <p:nvPr/>
        </p:nvSpPr>
        <p:spPr>
          <a:xfrm>
            <a:off x="9851946" y="2521863"/>
            <a:ext cx="2551748" cy="318849"/>
          </a:xfrm>
          <a:prstGeom prst="rect">
            <a:avLst/>
          </a:prstGeom>
          <a:noFill/>
          <a:ln>
            <a:noFill/>
          </a:ln>
        </p:spPr>
        <p:txBody>
          <a:bodyPr anchorCtr="0" anchor="t" bIns="0" lIns="0" spcFirstLastPara="1" rIns="0" wrap="square" tIns="0">
            <a:noAutofit/>
          </a:bodyPr>
          <a:lstStyle/>
          <a:p>
            <a:pPr indent="0" lvl="0" marL="0" marR="0" rtl="0" algn="l">
              <a:lnSpc>
                <a:spcPct val="125000"/>
              </a:lnSpc>
              <a:spcBef>
                <a:spcPts val="0"/>
              </a:spcBef>
              <a:spcAft>
                <a:spcPts val="0"/>
              </a:spcAft>
              <a:buClr>
                <a:srgbClr val="000000"/>
              </a:buClr>
              <a:buSzPts val="2000"/>
              <a:buFont typeface="Oswald"/>
              <a:buNone/>
            </a:pPr>
            <a:r>
              <a:rPr b="1" i="0" lang="en-US" sz="2000" u="none" cap="none" strike="noStrike">
                <a:solidFill>
                  <a:srgbClr val="000000"/>
                </a:solidFill>
                <a:latin typeface="Oswald"/>
                <a:ea typeface="Oswald"/>
                <a:cs typeface="Oswald"/>
                <a:sym typeface="Oswald"/>
              </a:rPr>
              <a:t>Uvek odgovori</a:t>
            </a:r>
            <a:endParaRPr b="0" i="0" sz="2000" u="none" cap="none" strike="noStrike"/>
          </a:p>
        </p:txBody>
      </p:sp>
      <p:sp>
        <p:nvSpPr>
          <p:cNvPr id="337" name="Google Shape;337;p12"/>
          <p:cNvSpPr/>
          <p:nvPr/>
        </p:nvSpPr>
        <p:spPr>
          <a:xfrm>
            <a:off x="793790" y="3720822"/>
            <a:ext cx="4211479" cy="1834158"/>
          </a:xfrm>
          <a:prstGeom prst="roundRect">
            <a:avLst>
              <a:gd fmla="val 499" name="adj"/>
            </a:avLst>
          </a:prstGeom>
          <a:solidFill>
            <a:srgbClr val="FFE2E2"/>
          </a:solidFill>
          <a:ln cap="flat" cmpd="sng" w="22850">
            <a:solidFill>
              <a:srgbClr val="BAD4D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8" name="Google Shape;338;p12"/>
          <p:cNvSpPr/>
          <p:nvPr/>
        </p:nvSpPr>
        <p:spPr>
          <a:xfrm>
            <a:off x="816650" y="3743682"/>
            <a:ext cx="4165759" cy="612338"/>
          </a:xfrm>
          <a:prstGeom prst="rect">
            <a:avLst/>
          </a:prstGeom>
          <a:solidFill>
            <a:srgbClr val="D4EEF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339" name="Google Shape;339;p12"/>
          <p:cNvPicPr preferRelativeResize="0"/>
          <p:nvPr/>
        </p:nvPicPr>
        <p:blipFill rotWithShape="1">
          <a:blip r:embed="rId6">
            <a:alphaModFix/>
          </a:blip>
          <a:srcRect b="0" l="0" r="0" t="0"/>
          <a:stretch/>
        </p:blipFill>
        <p:spPr>
          <a:xfrm>
            <a:off x="2746415" y="3854648"/>
            <a:ext cx="306110" cy="382667"/>
          </a:xfrm>
          <a:prstGeom prst="rect">
            <a:avLst/>
          </a:prstGeom>
          <a:noFill/>
          <a:ln>
            <a:noFill/>
          </a:ln>
        </p:spPr>
      </p:pic>
      <p:sp>
        <p:nvSpPr>
          <p:cNvPr id="340" name="Google Shape;340;p12"/>
          <p:cNvSpPr/>
          <p:nvPr/>
        </p:nvSpPr>
        <p:spPr>
          <a:xfrm>
            <a:off x="1020723" y="4560094"/>
            <a:ext cx="2551748" cy="318849"/>
          </a:xfrm>
          <a:prstGeom prst="rect">
            <a:avLst/>
          </a:prstGeom>
          <a:noFill/>
          <a:ln>
            <a:noFill/>
          </a:ln>
        </p:spPr>
        <p:txBody>
          <a:bodyPr anchorCtr="0" anchor="t" bIns="0" lIns="0" spcFirstLastPara="1" rIns="0" wrap="square" tIns="0">
            <a:noAutofit/>
          </a:bodyPr>
          <a:lstStyle/>
          <a:p>
            <a:pPr indent="0" lvl="0" marL="0" marR="0" rtl="0" algn="l">
              <a:lnSpc>
                <a:spcPct val="125000"/>
              </a:lnSpc>
              <a:spcBef>
                <a:spcPts val="0"/>
              </a:spcBef>
              <a:spcAft>
                <a:spcPts val="0"/>
              </a:spcAft>
              <a:buClr>
                <a:srgbClr val="000000"/>
              </a:buClr>
              <a:buSzPts val="2000"/>
              <a:buFont typeface="Oswald"/>
              <a:buNone/>
            </a:pPr>
            <a:r>
              <a:rPr b="1" i="0" lang="en-US" sz="2000" u="none" cap="none" strike="noStrike">
                <a:solidFill>
                  <a:srgbClr val="000000"/>
                </a:solidFill>
                <a:latin typeface="Oswald"/>
                <a:ea typeface="Oswald"/>
                <a:cs typeface="Oswald"/>
                <a:sym typeface="Oswald"/>
              </a:rPr>
              <a:t>Pažljivo čitanje</a:t>
            </a:r>
            <a:endParaRPr b="0" i="0" sz="2000" u="none" cap="none" strike="noStrike"/>
          </a:p>
        </p:txBody>
      </p:sp>
      <p:sp>
        <p:nvSpPr>
          <p:cNvPr id="341" name="Google Shape;341;p12"/>
          <p:cNvSpPr/>
          <p:nvPr/>
        </p:nvSpPr>
        <p:spPr>
          <a:xfrm>
            <a:off x="5209342" y="3720822"/>
            <a:ext cx="4211598" cy="1834158"/>
          </a:xfrm>
          <a:prstGeom prst="roundRect">
            <a:avLst>
              <a:gd fmla="val 499" name="adj"/>
            </a:avLst>
          </a:prstGeom>
          <a:solidFill>
            <a:srgbClr val="FFE2E2"/>
          </a:solidFill>
          <a:ln cap="flat" cmpd="sng" w="22850">
            <a:solidFill>
              <a:srgbClr val="BAD4D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2" name="Google Shape;342;p12"/>
          <p:cNvSpPr/>
          <p:nvPr/>
        </p:nvSpPr>
        <p:spPr>
          <a:xfrm>
            <a:off x="5232202" y="3743682"/>
            <a:ext cx="4165878" cy="612338"/>
          </a:xfrm>
          <a:prstGeom prst="rect">
            <a:avLst/>
          </a:prstGeom>
          <a:solidFill>
            <a:srgbClr val="D4EEF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343" name="Google Shape;343;p12"/>
          <p:cNvPicPr preferRelativeResize="0"/>
          <p:nvPr/>
        </p:nvPicPr>
        <p:blipFill rotWithShape="1">
          <a:blip r:embed="rId7">
            <a:alphaModFix/>
          </a:blip>
          <a:srcRect b="0" l="0" r="0" t="0"/>
          <a:stretch/>
        </p:blipFill>
        <p:spPr>
          <a:xfrm>
            <a:off x="7162086" y="3854648"/>
            <a:ext cx="306110" cy="382667"/>
          </a:xfrm>
          <a:prstGeom prst="rect">
            <a:avLst/>
          </a:prstGeom>
          <a:noFill/>
          <a:ln>
            <a:noFill/>
          </a:ln>
        </p:spPr>
      </p:pic>
      <p:sp>
        <p:nvSpPr>
          <p:cNvPr id="344" name="Google Shape;344;p12"/>
          <p:cNvSpPr/>
          <p:nvPr/>
        </p:nvSpPr>
        <p:spPr>
          <a:xfrm>
            <a:off x="5436275" y="4560094"/>
            <a:ext cx="2759512" cy="318849"/>
          </a:xfrm>
          <a:prstGeom prst="rect">
            <a:avLst/>
          </a:prstGeom>
          <a:noFill/>
          <a:ln>
            <a:noFill/>
          </a:ln>
        </p:spPr>
        <p:txBody>
          <a:bodyPr anchorCtr="0" anchor="t" bIns="0" lIns="0" spcFirstLastPara="1" rIns="0" wrap="square" tIns="0">
            <a:noAutofit/>
          </a:bodyPr>
          <a:lstStyle/>
          <a:p>
            <a:pPr indent="0" lvl="0" marL="0" marR="0" rtl="0" algn="l">
              <a:lnSpc>
                <a:spcPct val="125000"/>
              </a:lnSpc>
              <a:spcBef>
                <a:spcPts val="0"/>
              </a:spcBef>
              <a:spcAft>
                <a:spcPts val="0"/>
              </a:spcAft>
              <a:buClr>
                <a:srgbClr val="000000"/>
              </a:buClr>
              <a:buSzPts val="2000"/>
              <a:buFont typeface="Oswald"/>
              <a:buNone/>
            </a:pPr>
            <a:r>
              <a:rPr b="1" i="0" lang="en-US" sz="2000" u="none" cap="none" strike="noStrike">
                <a:solidFill>
                  <a:srgbClr val="000000"/>
                </a:solidFill>
                <a:latin typeface="Oswald"/>
                <a:ea typeface="Oswald"/>
                <a:cs typeface="Oswald"/>
                <a:sym typeface="Oswald"/>
              </a:rPr>
              <a:t>Identifikacija ključnih reči</a:t>
            </a:r>
            <a:endParaRPr b="0" i="0" sz="2000" u="none" cap="none" strike="noStrike"/>
          </a:p>
        </p:txBody>
      </p:sp>
      <p:sp>
        <p:nvSpPr>
          <p:cNvPr id="345" name="Google Shape;345;p12"/>
          <p:cNvSpPr/>
          <p:nvPr/>
        </p:nvSpPr>
        <p:spPr>
          <a:xfrm>
            <a:off x="9625013" y="3720822"/>
            <a:ext cx="4211598" cy="1834158"/>
          </a:xfrm>
          <a:prstGeom prst="roundRect">
            <a:avLst>
              <a:gd fmla="val 499" name="adj"/>
            </a:avLst>
          </a:prstGeom>
          <a:solidFill>
            <a:srgbClr val="FFE2E2"/>
          </a:solidFill>
          <a:ln cap="flat" cmpd="sng" w="22850">
            <a:solidFill>
              <a:srgbClr val="BAD4D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6" name="Google Shape;346;p12"/>
          <p:cNvSpPr/>
          <p:nvPr/>
        </p:nvSpPr>
        <p:spPr>
          <a:xfrm>
            <a:off x="9647873" y="3743682"/>
            <a:ext cx="4165878" cy="612338"/>
          </a:xfrm>
          <a:prstGeom prst="rect">
            <a:avLst/>
          </a:prstGeom>
          <a:solidFill>
            <a:srgbClr val="D4EEF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347" name="Google Shape;347;p12"/>
          <p:cNvPicPr preferRelativeResize="0"/>
          <p:nvPr/>
        </p:nvPicPr>
        <p:blipFill rotWithShape="1">
          <a:blip r:embed="rId8">
            <a:alphaModFix/>
          </a:blip>
          <a:srcRect b="0" l="0" r="0" t="0"/>
          <a:stretch/>
        </p:blipFill>
        <p:spPr>
          <a:xfrm>
            <a:off x="11577757" y="3854648"/>
            <a:ext cx="306110" cy="382667"/>
          </a:xfrm>
          <a:prstGeom prst="rect">
            <a:avLst/>
          </a:prstGeom>
          <a:noFill/>
          <a:ln>
            <a:noFill/>
          </a:ln>
        </p:spPr>
      </p:pic>
      <p:sp>
        <p:nvSpPr>
          <p:cNvPr id="348" name="Google Shape;348;p12"/>
          <p:cNvSpPr/>
          <p:nvPr/>
        </p:nvSpPr>
        <p:spPr>
          <a:xfrm>
            <a:off x="9851951" y="4560100"/>
            <a:ext cx="3659400" cy="318900"/>
          </a:xfrm>
          <a:prstGeom prst="rect">
            <a:avLst/>
          </a:prstGeom>
          <a:noFill/>
          <a:ln>
            <a:noFill/>
          </a:ln>
        </p:spPr>
        <p:txBody>
          <a:bodyPr anchorCtr="0" anchor="t" bIns="0" lIns="0" spcFirstLastPara="1" rIns="0" wrap="square" tIns="0">
            <a:noAutofit/>
          </a:bodyPr>
          <a:lstStyle/>
          <a:p>
            <a:pPr indent="0" lvl="0" marL="0" marR="0" rtl="0" algn="l">
              <a:lnSpc>
                <a:spcPct val="125000"/>
              </a:lnSpc>
              <a:spcBef>
                <a:spcPts val="0"/>
              </a:spcBef>
              <a:spcAft>
                <a:spcPts val="0"/>
              </a:spcAft>
              <a:buClr>
                <a:srgbClr val="000000"/>
              </a:buClr>
              <a:buSzPts val="2000"/>
              <a:buFont typeface="Oswald"/>
              <a:buNone/>
            </a:pPr>
            <a:r>
              <a:rPr b="1" i="0" lang="en-US" sz="2000" u="none" cap="none" strike="noStrike">
                <a:solidFill>
                  <a:srgbClr val="000000"/>
                </a:solidFill>
                <a:latin typeface="Oswald"/>
                <a:ea typeface="Oswald"/>
                <a:cs typeface="Oswald"/>
                <a:sym typeface="Oswald"/>
              </a:rPr>
              <a:t>Obratite pažnju na parafraze, sinonime, antonime, n</a:t>
            </a:r>
            <a:r>
              <a:rPr b="1" lang="en-US" sz="2000">
                <a:latin typeface="Oswald"/>
                <a:ea typeface="Oswald"/>
                <a:cs typeface="Oswald"/>
                <a:sym typeface="Oswald"/>
              </a:rPr>
              <a:t>egaciju</a:t>
            </a:r>
            <a:endParaRPr b="0" i="0" sz="2000" u="none" cap="none" strike="noStrike"/>
          </a:p>
        </p:txBody>
      </p:sp>
      <p:sp>
        <p:nvSpPr>
          <p:cNvPr id="349" name="Google Shape;349;p12"/>
          <p:cNvSpPr/>
          <p:nvPr/>
        </p:nvSpPr>
        <p:spPr>
          <a:xfrm>
            <a:off x="9851946" y="5001339"/>
            <a:ext cx="3757732" cy="326708"/>
          </a:xfrm>
          <a:prstGeom prst="rect">
            <a:avLst/>
          </a:prstGeom>
          <a:noFill/>
          <a:ln>
            <a:noFill/>
          </a:ln>
        </p:spPr>
        <p:txBody>
          <a:bodyPr anchorCtr="0" anchor="t" bIns="0" lIns="0" spcFirstLastPara="1" rIns="0" wrap="square" tIns="0">
            <a:noAutofit/>
          </a:bodyPr>
          <a:lstStyle/>
          <a:p>
            <a:pPr indent="0" lvl="0" marL="0" marR="0" rtl="0" algn="l">
              <a:lnSpc>
                <a:spcPct val="159375"/>
              </a:lnSpc>
              <a:spcBef>
                <a:spcPts val="0"/>
              </a:spcBef>
              <a:spcAft>
                <a:spcPts val="0"/>
              </a:spcAft>
              <a:buSzPts val="1600"/>
              <a:buFont typeface="Arial"/>
              <a:buNone/>
            </a:pPr>
            <a:r>
              <a:t/>
            </a:r>
            <a:endParaRPr b="0" i="0" sz="1600" u="none" cap="none" strike="noStrike"/>
          </a:p>
        </p:txBody>
      </p:sp>
      <p:sp>
        <p:nvSpPr>
          <p:cNvPr id="350" name="Google Shape;350;p12"/>
          <p:cNvSpPr/>
          <p:nvPr/>
        </p:nvSpPr>
        <p:spPr>
          <a:xfrm>
            <a:off x="793790" y="5759053"/>
            <a:ext cx="4211479" cy="1834158"/>
          </a:xfrm>
          <a:prstGeom prst="roundRect">
            <a:avLst>
              <a:gd fmla="val 499" name="adj"/>
            </a:avLst>
          </a:prstGeom>
          <a:solidFill>
            <a:srgbClr val="FFE2E2"/>
          </a:solidFill>
          <a:ln cap="flat" cmpd="sng" w="22850">
            <a:solidFill>
              <a:srgbClr val="BAD4D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1" name="Google Shape;351;p12"/>
          <p:cNvSpPr/>
          <p:nvPr/>
        </p:nvSpPr>
        <p:spPr>
          <a:xfrm>
            <a:off x="816650" y="5781913"/>
            <a:ext cx="4165759" cy="612338"/>
          </a:xfrm>
          <a:prstGeom prst="rect">
            <a:avLst/>
          </a:prstGeom>
          <a:solidFill>
            <a:srgbClr val="D4EEF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352" name="Google Shape;352;p12"/>
          <p:cNvPicPr preferRelativeResize="0"/>
          <p:nvPr/>
        </p:nvPicPr>
        <p:blipFill rotWithShape="1">
          <a:blip r:embed="rId9">
            <a:alphaModFix/>
          </a:blip>
          <a:srcRect b="0" l="0" r="0" t="0"/>
          <a:stretch/>
        </p:blipFill>
        <p:spPr>
          <a:xfrm>
            <a:off x="2746415" y="5892879"/>
            <a:ext cx="306110" cy="382667"/>
          </a:xfrm>
          <a:prstGeom prst="rect">
            <a:avLst/>
          </a:prstGeom>
          <a:noFill/>
          <a:ln>
            <a:noFill/>
          </a:ln>
        </p:spPr>
      </p:pic>
      <p:sp>
        <p:nvSpPr>
          <p:cNvPr id="353" name="Google Shape;353;p12"/>
          <p:cNvSpPr/>
          <p:nvPr/>
        </p:nvSpPr>
        <p:spPr>
          <a:xfrm>
            <a:off x="1020723" y="6598325"/>
            <a:ext cx="2551748" cy="318849"/>
          </a:xfrm>
          <a:prstGeom prst="rect">
            <a:avLst/>
          </a:prstGeom>
          <a:noFill/>
          <a:ln>
            <a:noFill/>
          </a:ln>
        </p:spPr>
        <p:txBody>
          <a:bodyPr anchorCtr="0" anchor="t" bIns="0" lIns="0" spcFirstLastPara="1" rIns="0" wrap="square" tIns="0">
            <a:noAutofit/>
          </a:bodyPr>
          <a:lstStyle/>
          <a:p>
            <a:pPr indent="0" lvl="0" marL="0" marR="0" rtl="0" algn="l">
              <a:lnSpc>
                <a:spcPct val="125000"/>
              </a:lnSpc>
              <a:spcBef>
                <a:spcPts val="0"/>
              </a:spcBef>
              <a:spcAft>
                <a:spcPts val="0"/>
              </a:spcAft>
              <a:buClr>
                <a:srgbClr val="000000"/>
              </a:buClr>
              <a:buSzPts val="2000"/>
              <a:buFont typeface="Oswald"/>
              <a:buNone/>
            </a:pPr>
            <a:r>
              <a:rPr b="1" i="0" lang="en-US" sz="2000" u="none" cap="none" strike="noStrike">
                <a:solidFill>
                  <a:srgbClr val="000000"/>
                </a:solidFill>
                <a:latin typeface="Oswald"/>
                <a:ea typeface="Oswald"/>
                <a:cs typeface="Oswald"/>
                <a:sym typeface="Oswald"/>
              </a:rPr>
              <a:t>Razumevanje strukture</a:t>
            </a:r>
            <a:endParaRPr b="0" i="0" sz="2000" u="none" cap="none" strike="noStrike"/>
          </a:p>
        </p:txBody>
      </p:sp>
      <p:sp>
        <p:nvSpPr>
          <p:cNvPr id="354" name="Google Shape;354;p12"/>
          <p:cNvSpPr/>
          <p:nvPr/>
        </p:nvSpPr>
        <p:spPr>
          <a:xfrm>
            <a:off x="12957900" y="29475"/>
            <a:ext cx="1672500" cy="473100"/>
          </a:xfrm>
          <a:prstGeom prst="rect">
            <a:avLst/>
          </a:prstGeom>
          <a:blipFill rotWithShape="1">
            <a:blip r:embed="rId10">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0" name="Shape 60"/>
        <p:cNvGrpSpPr/>
        <p:nvPr/>
      </p:nvGrpSpPr>
      <p:grpSpPr>
        <a:xfrm>
          <a:off x="0" y="0"/>
          <a:ext cx="0" cy="0"/>
          <a:chOff x="0" y="0"/>
          <a:chExt cx="0" cy="0"/>
        </a:xfrm>
      </p:grpSpPr>
      <p:sp>
        <p:nvSpPr>
          <p:cNvPr id="61" name="Google Shape;61;p2"/>
          <p:cNvSpPr/>
          <p:nvPr/>
        </p:nvSpPr>
        <p:spPr>
          <a:xfrm>
            <a:off x="4124206" y="2783800"/>
            <a:ext cx="6381900" cy="708900"/>
          </a:xfrm>
          <a:prstGeom prst="rect">
            <a:avLst/>
          </a:prstGeom>
          <a:noFill/>
          <a:ln>
            <a:noFill/>
          </a:ln>
        </p:spPr>
        <p:txBody>
          <a:bodyPr anchorCtr="0" anchor="t" bIns="0" lIns="0" spcFirstLastPara="1" rIns="0" wrap="square" tIns="0">
            <a:noAutofit/>
          </a:bodyPr>
          <a:lstStyle/>
          <a:p>
            <a:pPr indent="0" lvl="0" marL="0" marR="0" rtl="0" algn="ctr">
              <a:lnSpc>
                <a:spcPct val="124719"/>
              </a:lnSpc>
              <a:spcBef>
                <a:spcPts val="0"/>
              </a:spcBef>
              <a:spcAft>
                <a:spcPts val="0"/>
              </a:spcAft>
              <a:buClr>
                <a:srgbClr val="2187AB"/>
              </a:buClr>
              <a:buSzPts val="4450"/>
              <a:buFont typeface="Oswald"/>
              <a:buNone/>
            </a:pPr>
            <a:r>
              <a:rPr b="1" i="0" lang="en-US" sz="4450" u="none" cap="none" strike="noStrike">
                <a:solidFill>
                  <a:srgbClr val="2187AB"/>
                </a:solidFill>
                <a:latin typeface="Oswald"/>
                <a:ea typeface="Oswald"/>
                <a:cs typeface="Oswald"/>
                <a:sym typeface="Oswald"/>
              </a:rPr>
              <a:t>Opšte informacije o modulu</a:t>
            </a:r>
            <a:endParaRPr b="0" i="0" sz="4450" u="none" cap="none" strike="noStrike"/>
          </a:p>
        </p:txBody>
      </p:sp>
      <p:sp>
        <p:nvSpPr>
          <p:cNvPr id="62" name="Google Shape;62;p2"/>
          <p:cNvSpPr/>
          <p:nvPr/>
        </p:nvSpPr>
        <p:spPr>
          <a:xfrm>
            <a:off x="793790" y="4059555"/>
            <a:ext cx="4158615" cy="748427"/>
          </a:xfrm>
          <a:prstGeom prst="rect">
            <a:avLst/>
          </a:prstGeom>
          <a:noFill/>
          <a:ln>
            <a:noFill/>
          </a:ln>
        </p:spPr>
        <p:txBody>
          <a:bodyPr anchorCtr="0" anchor="t" bIns="0" lIns="0" spcFirstLastPara="1" rIns="0" wrap="square" tIns="0">
            <a:noAutofit/>
          </a:bodyPr>
          <a:lstStyle/>
          <a:p>
            <a:pPr indent="0" lvl="0" marL="0" marR="0" rtl="0" algn="ctr">
              <a:lnSpc>
                <a:spcPct val="100000"/>
              </a:lnSpc>
              <a:spcBef>
                <a:spcPts val="0"/>
              </a:spcBef>
              <a:spcAft>
                <a:spcPts val="0"/>
              </a:spcAft>
              <a:buClr>
                <a:srgbClr val="000000"/>
              </a:buClr>
              <a:buSzPts val="5850"/>
              <a:buFont typeface="Oswald"/>
              <a:buNone/>
            </a:pPr>
            <a:r>
              <a:rPr b="1" i="0" lang="en-US" sz="5850" u="none" cap="none" strike="noStrike">
                <a:solidFill>
                  <a:srgbClr val="000000"/>
                </a:solidFill>
                <a:latin typeface="Oswald"/>
                <a:ea typeface="Oswald"/>
                <a:cs typeface="Oswald"/>
                <a:sym typeface="Oswald"/>
              </a:rPr>
              <a:t>4</a:t>
            </a:r>
            <a:endParaRPr b="0" i="0" sz="5850" u="none" cap="none" strike="noStrike"/>
          </a:p>
        </p:txBody>
      </p:sp>
      <p:sp>
        <p:nvSpPr>
          <p:cNvPr id="63" name="Google Shape;63;p2"/>
          <p:cNvSpPr/>
          <p:nvPr/>
        </p:nvSpPr>
        <p:spPr>
          <a:xfrm>
            <a:off x="1455420" y="5091351"/>
            <a:ext cx="2835235" cy="354330"/>
          </a:xfrm>
          <a:prstGeom prst="rect">
            <a:avLst/>
          </a:prstGeom>
          <a:noFill/>
          <a:ln>
            <a:noFill/>
          </a:ln>
        </p:spPr>
        <p:txBody>
          <a:bodyPr anchorCtr="0" anchor="t" bIns="0" lIns="0" spcFirstLastPara="1" rIns="0" wrap="square" tIns="0">
            <a:noAutofit/>
          </a:bodyPr>
          <a:lstStyle/>
          <a:p>
            <a:pPr indent="0" lvl="0" marL="0" marR="0" rtl="0" algn="ctr">
              <a:lnSpc>
                <a:spcPct val="125000"/>
              </a:lnSpc>
              <a:spcBef>
                <a:spcPts val="0"/>
              </a:spcBef>
              <a:spcAft>
                <a:spcPts val="0"/>
              </a:spcAft>
              <a:buClr>
                <a:srgbClr val="000000"/>
              </a:buClr>
              <a:buSzPts val="2200"/>
              <a:buFont typeface="Oswald"/>
              <a:buNone/>
            </a:pPr>
            <a:r>
              <a:rPr b="1" i="0" lang="en-US" sz="2200" u="none" cap="none" strike="noStrike">
                <a:solidFill>
                  <a:srgbClr val="000000"/>
                </a:solidFill>
                <a:latin typeface="Oswald"/>
                <a:ea typeface="Oswald"/>
                <a:cs typeface="Oswald"/>
                <a:sym typeface="Oswald"/>
              </a:rPr>
              <a:t>zadatka</a:t>
            </a:r>
            <a:endParaRPr b="0" i="0" sz="2200" u="none" cap="none" strike="noStrike"/>
          </a:p>
        </p:txBody>
      </p:sp>
      <p:sp>
        <p:nvSpPr>
          <p:cNvPr id="64" name="Google Shape;64;p2"/>
          <p:cNvSpPr/>
          <p:nvPr/>
        </p:nvSpPr>
        <p:spPr>
          <a:xfrm>
            <a:off x="5235893" y="4059555"/>
            <a:ext cx="4158615" cy="748427"/>
          </a:xfrm>
          <a:prstGeom prst="rect">
            <a:avLst/>
          </a:prstGeom>
          <a:noFill/>
          <a:ln>
            <a:noFill/>
          </a:ln>
        </p:spPr>
        <p:txBody>
          <a:bodyPr anchorCtr="0" anchor="t" bIns="0" lIns="0" spcFirstLastPara="1" rIns="0" wrap="square" tIns="0">
            <a:noAutofit/>
          </a:bodyPr>
          <a:lstStyle/>
          <a:p>
            <a:pPr indent="0" lvl="0" marL="0" marR="0" rtl="0" algn="ctr">
              <a:lnSpc>
                <a:spcPct val="100000"/>
              </a:lnSpc>
              <a:spcBef>
                <a:spcPts val="0"/>
              </a:spcBef>
              <a:spcAft>
                <a:spcPts val="0"/>
              </a:spcAft>
              <a:buClr>
                <a:srgbClr val="000000"/>
              </a:buClr>
              <a:buSzPts val="5850"/>
              <a:buFont typeface="Oswald"/>
              <a:buNone/>
            </a:pPr>
            <a:r>
              <a:rPr b="1" i="0" lang="en-US" sz="5850" u="none" cap="none" strike="noStrike">
                <a:solidFill>
                  <a:srgbClr val="000000"/>
                </a:solidFill>
                <a:latin typeface="Oswald"/>
                <a:ea typeface="Oswald"/>
                <a:cs typeface="Oswald"/>
                <a:sym typeface="Oswald"/>
              </a:rPr>
              <a:t>65</a:t>
            </a:r>
            <a:endParaRPr b="0" i="0" sz="5850" u="none" cap="none" strike="noStrike"/>
          </a:p>
        </p:txBody>
      </p:sp>
      <p:sp>
        <p:nvSpPr>
          <p:cNvPr id="65" name="Google Shape;65;p2"/>
          <p:cNvSpPr/>
          <p:nvPr/>
        </p:nvSpPr>
        <p:spPr>
          <a:xfrm>
            <a:off x="5897523" y="5091351"/>
            <a:ext cx="2835235" cy="354330"/>
          </a:xfrm>
          <a:prstGeom prst="rect">
            <a:avLst/>
          </a:prstGeom>
          <a:noFill/>
          <a:ln>
            <a:noFill/>
          </a:ln>
        </p:spPr>
        <p:txBody>
          <a:bodyPr anchorCtr="0" anchor="t" bIns="0" lIns="0" spcFirstLastPara="1" rIns="0" wrap="square" tIns="0">
            <a:noAutofit/>
          </a:bodyPr>
          <a:lstStyle/>
          <a:p>
            <a:pPr indent="0" lvl="0" marL="0" marR="0" rtl="0" algn="ctr">
              <a:lnSpc>
                <a:spcPct val="125000"/>
              </a:lnSpc>
              <a:spcBef>
                <a:spcPts val="0"/>
              </a:spcBef>
              <a:spcAft>
                <a:spcPts val="0"/>
              </a:spcAft>
              <a:buClr>
                <a:srgbClr val="000000"/>
              </a:buClr>
              <a:buSzPts val="2200"/>
              <a:buFont typeface="Oswald"/>
              <a:buNone/>
            </a:pPr>
            <a:r>
              <a:rPr b="1" i="0" lang="en-US" sz="2200" u="none" cap="none" strike="noStrike">
                <a:solidFill>
                  <a:srgbClr val="000000"/>
                </a:solidFill>
                <a:latin typeface="Oswald"/>
                <a:ea typeface="Oswald"/>
                <a:cs typeface="Oswald"/>
                <a:sym typeface="Oswald"/>
              </a:rPr>
              <a:t>Minuta</a:t>
            </a:r>
            <a:endParaRPr b="0" i="0" sz="2200" u="none" cap="none" strike="noStrike"/>
          </a:p>
        </p:txBody>
      </p:sp>
      <p:sp>
        <p:nvSpPr>
          <p:cNvPr id="66" name="Google Shape;66;p2"/>
          <p:cNvSpPr/>
          <p:nvPr/>
        </p:nvSpPr>
        <p:spPr>
          <a:xfrm>
            <a:off x="9677995" y="4059555"/>
            <a:ext cx="4158615" cy="748427"/>
          </a:xfrm>
          <a:prstGeom prst="rect">
            <a:avLst/>
          </a:prstGeom>
          <a:noFill/>
          <a:ln>
            <a:noFill/>
          </a:ln>
        </p:spPr>
        <p:txBody>
          <a:bodyPr anchorCtr="0" anchor="t" bIns="0" lIns="0" spcFirstLastPara="1" rIns="0" wrap="square" tIns="0">
            <a:noAutofit/>
          </a:bodyPr>
          <a:lstStyle/>
          <a:p>
            <a:pPr indent="0" lvl="0" marL="0" marR="0" rtl="0" algn="ctr">
              <a:lnSpc>
                <a:spcPct val="100000"/>
              </a:lnSpc>
              <a:spcBef>
                <a:spcPts val="0"/>
              </a:spcBef>
              <a:spcAft>
                <a:spcPts val="0"/>
              </a:spcAft>
              <a:buClr>
                <a:srgbClr val="000000"/>
              </a:buClr>
              <a:buSzPts val="5850"/>
              <a:buFont typeface="Oswald"/>
              <a:buNone/>
            </a:pPr>
            <a:r>
              <a:rPr b="1" i="0" lang="en-US" sz="5850" u="none" cap="none" strike="noStrike">
                <a:solidFill>
                  <a:srgbClr val="000000"/>
                </a:solidFill>
                <a:latin typeface="Oswald"/>
                <a:ea typeface="Oswald"/>
                <a:cs typeface="Oswald"/>
                <a:sym typeface="Oswald"/>
              </a:rPr>
              <a:t>30</a:t>
            </a:r>
            <a:endParaRPr b="0" i="0" sz="5850" u="none" cap="none" strike="noStrike"/>
          </a:p>
        </p:txBody>
      </p:sp>
      <p:sp>
        <p:nvSpPr>
          <p:cNvPr id="67" name="Google Shape;67;p2"/>
          <p:cNvSpPr/>
          <p:nvPr/>
        </p:nvSpPr>
        <p:spPr>
          <a:xfrm>
            <a:off x="10339626" y="5091351"/>
            <a:ext cx="2835235" cy="354330"/>
          </a:xfrm>
          <a:prstGeom prst="rect">
            <a:avLst/>
          </a:prstGeom>
          <a:noFill/>
          <a:ln>
            <a:noFill/>
          </a:ln>
        </p:spPr>
        <p:txBody>
          <a:bodyPr anchorCtr="0" anchor="t" bIns="0" lIns="0" spcFirstLastPara="1" rIns="0" wrap="square" tIns="0">
            <a:noAutofit/>
          </a:bodyPr>
          <a:lstStyle/>
          <a:p>
            <a:pPr indent="0" lvl="0" marL="0" marR="0" rtl="0" algn="ctr">
              <a:lnSpc>
                <a:spcPct val="125000"/>
              </a:lnSpc>
              <a:spcBef>
                <a:spcPts val="0"/>
              </a:spcBef>
              <a:spcAft>
                <a:spcPts val="0"/>
              </a:spcAft>
              <a:buClr>
                <a:srgbClr val="000000"/>
              </a:buClr>
              <a:buSzPts val="2200"/>
              <a:buFont typeface="Oswald"/>
              <a:buNone/>
            </a:pPr>
            <a:r>
              <a:rPr b="1" i="0" lang="en-US" sz="2200" u="none" cap="none" strike="noStrike">
                <a:solidFill>
                  <a:srgbClr val="000000"/>
                </a:solidFill>
                <a:latin typeface="Oswald"/>
                <a:ea typeface="Oswald"/>
                <a:cs typeface="Oswald"/>
                <a:sym typeface="Oswald"/>
              </a:rPr>
              <a:t>praznina</a:t>
            </a:r>
            <a:endParaRPr b="0" i="0" sz="2200" u="none" cap="none" strike="noStrike"/>
          </a:p>
        </p:txBody>
      </p:sp>
      <p:sp>
        <p:nvSpPr>
          <p:cNvPr id="68" name="Google Shape;68;p2"/>
          <p:cNvSpPr/>
          <p:nvPr/>
        </p:nvSpPr>
        <p:spPr>
          <a:xfrm>
            <a:off x="12957900" y="29475"/>
            <a:ext cx="1672500" cy="473100"/>
          </a:xfrm>
          <a:prstGeom prst="rect">
            <a:avLst/>
          </a:prstGeom>
          <a:blipFill rotWithShape="1">
            <a:blip r:embed="rId3">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3" name="Shape 73"/>
        <p:cNvGrpSpPr/>
        <p:nvPr/>
      </p:nvGrpSpPr>
      <p:grpSpPr>
        <a:xfrm>
          <a:off x="0" y="0"/>
          <a:ext cx="0" cy="0"/>
          <a:chOff x="0" y="0"/>
          <a:chExt cx="0" cy="0"/>
        </a:xfrm>
      </p:grpSpPr>
      <p:sp>
        <p:nvSpPr>
          <p:cNvPr id="74" name="Google Shape;74;p3"/>
          <p:cNvSpPr/>
          <p:nvPr/>
        </p:nvSpPr>
        <p:spPr>
          <a:xfrm>
            <a:off x="789865" y="29475"/>
            <a:ext cx="12859500" cy="593700"/>
          </a:xfrm>
          <a:prstGeom prst="rect">
            <a:avLst/>
          </a:prstGeom>
          <a:noFill/>
          <a:ln>
            <a:noFill/>
          </a:ln>
        </p:spPr>
        <p:txBody>
          <a:bodyPr anchorCtr="0" anchor="t" bIns="0" lIns="0" spcFirstLastPara="1" rIns="0" wrap="square" tIns="0">
            <a:noAutofit/>
          </a:bodyPr>
          <a:lstStyle/>
          <a:p>
            <a:pPr indent="0" lvl="0" marL="0" marR="0" rtl="0" algn="ctr">
              <a:lnSpc>
                <a:spcPct val="125675"/>
              </a:lnSpc>
              <a:spcBef>
                <a:spcPts val="0"/>
              </a:spcBef>
              <a:spcAft>
                <a:spcPts val="0"/>
              </a:spcAft>
              <a:buClr>
                <a:srgbClr val="2187AB"/>
              </a:buClr>
              <a:buSzPts val="3700"/>
              <a:buFont typeface="Oswald"/>
              <a:buNone/>
            </a:pPr>
            <a:r>
              <a:rPr b="1" i="0" lang="en-US" sz="3700" u="none" cap="none" strike="noStrike">
                <a:solidFill>
                  <a:srgbClr val="2187AB"/>
                </a:solidFill>
                <a:latin typeface="Oswald"/>
                <a:ea typeface="Oswald"/>
                <a:cs typeface="Oswald"/>
                <a:sym typeface="Oswald"/>
              </a:rPr>
              <a:t>Računanje poena</a:t>
            </a:r>
            <a:endParaRPr b="0" i="0" sz="3700" u="none" cap="none" strike="noStrike"/>
          </a:p>
        </p:txBody>
      </p:sp>
      <p:sp>
        <p:nvSpPr>
          <p:cNvPr id="75" name="Google Shape;75;p3"/>
          <p:cNvSpPr/>
          <p:nvPr/>
        </p:nvSpPr>
        <p:spPr>
          <a:xfrm>
            <a:off x="782241" y="1201631"/>
            <a:ext cx="13065900" cy="5121600"/>
          </a:xfrm>
          <a:prstGeom prst="roundRect">
            <a:avLst>
              <a:gd fmla="val 179" name="adj"/>
            </a:avLst>
          </a:prstGeom>
          <a:noFill/>
          <a:ln cap="flat" cmpd="sng" w="9525">
            <a:solidFill>
              <a:srgbClr val="000000">
                <a:alpha val="7843"/>
              </a:srgbClr>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 name="Google Shape;76;p3"/>
          <p:cNvSpPr/>
          <p:nvPr/>
        </p:nvSpPr>
        <p:spPr>
          <a:xfrm>
            <a:off x="789861" y="1209251"/>
            <a:ext cx="13049400" cy="1155000"/>
          </a:xfrm>
          <a:prstGeom prst="rect">
            <a:avLst/>
          </a:prstGeom>
          <a:solidFill>
            <a:srgbClr val="FFFFFF">
              <a:alpha val="3921"/>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 name="Google Shape;77;p3"/>
          <p:cNvSpPr/>
          <p:nvPr/>
        </p:nvSpPr>
        <p:spPr>
          <a:xfrm>
            <a:off x="982028" y="1330814"/>
            <a:ext cx="802500" cy="912000"/>
          </a:xfrm>
          <a:prstGeom prst="rect">
            <a:avLst/>
          </a:prstGeom>
          <a:noFill/>
          <a:ln>
            <a:noFill/>
          </a:ln>
        </p:spPr>
        <p:txBody>
          <a:bodyPr anchorCtr="0" anchor="t" bIns="0" lIns="0" spcFirstLastPara="1" rIns="0" wrap="square" tIns="0">
            <a:noAutofit/>
          </a:bodyPr>
          <a:lstStyle/>
          <a:p>
            <a:pPr indent="0" lvl="0" marL="0" marR="0" rtl="0" algn="l">
              <a:lnSpc>
                <a:spcPct val="162068"/>
              </a:lnSpc>
              <a:spcBef>
                <a:spcPts val="0"/>
              </a:spcBef>
              <a:spcAft>
                <a:spcPts val="0"/>
              </a:spcAft>
              <a:buClr>
                <a:srgbClr val="000000"/>
              </a:buClr>
              <a:buSzPts val="1450"/>
              <a:buFont typeface="Roboto"/>
              <a:buNone/>
            </a:pPr>
            <a:r>
              <a:rPr b="0" i="0" lang="en-US" sz="1450" u="none" cap="none" strike="noStrike">
                <a:solidFill>
                  <a:srgbClr val="000000"/>
                </a:solidFill>
                <a:latin typeface="Roboto"/>
                <a:ea typeface="Roboto"/>
                <a:cs typeface="Roboto"/>
                <a:sym typeface="Roboto"/>
              </a:rPr>
              <a:t>Broj tačnih odgovora</a:t>
            </a:r>
            <a:endParaRPr b="0" i="0" sz="1450" u="none" cap="none" strike="noStrike"/>
          </a:p>
        </p:txBody>
      </p:sp>
      <p:sp>
        <p:nvSpPr>
          <p:cNvPr id="78" name="Google Shape;78;p3"/>
          <p:cNvSpPr/>
          <p:nvPr/>
        </p:nvSpPr>
        <p:spPr>
          <a:xfrm>
            <a:off x="2171938" y="1330814"/>
            <a:ext cx="798600" cy="303900"/>
          </a:xfrm>
          <a:prstGeom prst="rect">
            <a:avLst/>
          </a:prstGeom>
          <a:noFill/>
          <a:ln>
            <a:noFill/>
          </a:ln>
        </p:spPr>
        <p:txBody>
          <a:bodyPr anchorCtr="0" anchor="t" bIns="0" lIns="0" spcFirstLastPara="1" rIns="0" wrap="square" tIns="0">
            <a:noAutofit/>
          </a:bodyPr>
          <a:lstStyle/>
          <a:p>
            <a:pPr indent="0" lvl="0" marL="0" marR="0" rtl="0" algn="l">
              <a:lnSpc>
                <a:spcPct val="162068"/>
              </a:lnSpc>
              <a:spcBef>
                <a:spcPts val="0"/>
              </a:spcBef>
              <a:spcAft>
                <a:spcPts val="0"/>
              </a:spcAft>
              <a:buClr>
                <a:srgbClr val="000000"/>
              </a:buClr>
              <a:buSzPts val="1450"/>
              <a:buFont typeface="Roboto"/>
              <a:buNone/>
            </a:pPr>
            <a:r>
              <a:rPr b="0" i="0" lang="en-US" sz="1450" u="none" cap="none" strike="noStrike">
                <a:solidFill>
                  <a:srgbClr val="000000"/>
                </a:solidFill>
                <a:latin typeface="Roboto"/>
                <a:ea typeface="Roboto"/>
                <a:cs typeface="Roboto"/>
                <a:sym typeface="Roboto"/>
              </a:rPr>
              <a:t>30</a:t>
            </a:r>
            <a:endParaRPr b="0" i="0" sz="1450" u="none" cap="none" strike="noStrike"/>
          </a:p>
        </p:txBody>
      </p:sp>
      <p:sp>
        <p:nvSpPr>
          <p:cNvPr id="79" name="Google Shape;79;p3"/>
          <p:cNvSpPr/>
          <p:nvPr/>
        </p:nvSpPr>
        <p:spPr>
          <a:xfrm>
            <a:off x="3358039" y="1330814"/>
            <a:ext cx="798600" cy="303900"/>
          </a:xfrm>
          <a:prstGeom prst="rect">
            <a:avLst/>
          </a:prstGeom>
          <a:noFill/>
          <a:ln>
            <a:noFill/>
          </a:ln>
        </p:spPr>
        <p:txBody>
          <a:bodyPr anchorCtr="0" anchor="t" bIns="0" lIns="0" spcFirstLastPara="1" rIns="0" wrap="square" tIns="0">
            <a:noAutofit/>
          </a:bodyPr>
          <a:lstStyle/>
          <a:p>
            <a:pPr indent="0" lvl="0" marL="0" marR="0" rtl="0" algn="l">
              <a:lnSpc>
                <a:spcPct val="162068"/>
              </a:lnSpc>
              <a:spcBef>
                <a:spcPts val="0"/>
              </a:spcBef>
              <a:spcAft>
                <a:spcPts val="0"/>
              </a:spcAft>
              <a:buClr>
                <a:srgbClr val="000000"/>
              </a:buClr>
              <a:buSzPts val="1450"/>
              <a:buFont typeface="Roboto"/>
              <a:buNone/>
            </a:pPr>
            <a:r>
              <a:rPr b="0" i="0" lang="en-US" sz="1450" u="none" cap="none" strike="noStrike">
                <a:solidFill>
                  <a:srgbClr val="000000"/>
                </a:solidFill>
                <a:latin typeface="Roboto"/>
                <a:ea typeface="Roboto"/>
                <a:cs typeface="Roboto"/>
                <a:sym typeface="Roboto"/>
              </a:rPr>
              <a:t>29</a:t>
            </a:r>
            <a:endParaRPr b="0" i="0" sz="1450" u="none" cap="none" strike="noStrike"/>
          </a:p>
        </p:txBody>
      </p:sp>
      <p:sp>
        <p:nvSpPr>
          <p:cNvPr id="80" name="Google Shape;80;p3"/>
          <p:cNvSpPr/>
          <p:nvPr/>
        </p:nvSpPr>
        <p:spPr>
          <a:xfrm>
            <a:off x="4544139" y="1330814"/>
            <a:ext cx="798600" cy="303900"/>
          </a:xfrm>
          <a:prstGeom prst="rect">
            <a:avLst/>
          </a:prstGeom>
          <a:noFill/>
          <a:ln>
            <a:noFill/>
          </a:ln>
        </p:spPr>
        <p:txBody>
          <a:bodyPr anchorCtr="0" anchor="t" bIns="0" lIns="0" spcFirstLastPara="1" rIns="0" wrap="square" tIns="0">
            <a:noAutofit/>
          </a:bodyPr>
          <a:lstStyle/>
          <a:p>
            <a:pPr indent="0" lvl="0" marL="0" marR="0" rtl="0" algn="l">
              <a:lnSpc>
                <a:spcPct val="162068"/>
              </a:lnSpc>
              <a:spcBef>
                <a:spcPts val="0"/>
              </a:spcBef>
              <a:spcAft>
                <a:spcPts val="0"/>
              </a:spcAft>
              <a:buClr>
                <a:srgbClr val="000000"/>
              </a:buClr>
              <a:buSzPts val="1450"/>
              <a:buFont typeface="Roboto"/>
              <a:buNone/>
            </a:pPr>
            <a:r>
              <a:rPr b="0" i="0" lang="en-US" sz="1450" u="none" cap="none" strike="noStrike">
                <a:solidFill>
                  <a:srgbClr val="000000"/>
                </a:solidFill>
                <a:latin typeface="Roboto"/>
                <a:ea typeface="Roboto"/>
                <a:cs typeface="Roboto"/>
                <a:sym typeface="Roboto"/>
              </a:rPr>
              <a:t>28</a:t>
            </a:r>
            <a:endParaRPr b="0" i="0" sz="1450" u="none" cap="none" strike="noStrike"/>
          </a:p>
        </p:txBody>
      </p:sp>
      <p:sp>
        <p:nvSpPr>
          <p:cNvPr id="81" name="Google Shape;81;p3"/>
          <p:cNvSpPr/>
          <p:nvPr/>
        </p:nvSpPr>
        <p:spPr>
          <a:xfrm>
            <a:off x="5730240" y="1330814"/>
            <a:ext cx="798600" cy="303900"/>
          </a:xfrm>
          <a:prstGeom prst="rect">
            <a:avLst/>
          </a:prstGeom>
          <a:noFill/>
          <a:ln>
            <a:noFill/>
          </a:ln>
        </p:spPr>
        <p:txBody>
          <a:bodyPr anchorCtr="0" anchor="t" bIns="0" lIns="0" spcFirstLastPara="1" rIns="0" wrap="square" tIns="0">
            <a:noAutofit/>
          </a:bodyPr>
          <a:lstStyle/>
          <a:p>
            <a:pPr indent="0" lvl="0" marL="0" marR="0" rtl="0" algn="l">
              <a:lnSpc>
                <a:spcPct val="162068"/>
              </a:lnSpc>
              <a:spcBef>
                <a:spcPts val="0"/>
              </a:spcBef>
              <a:spcAft>
                <a:spcPts val="0"/>
              </a:spcAft>
              <a:buClr>
                <a:srgbClr val="000000"/>
              </a:buClr>
              <a:buSzPts val="1450"/>
              <a:buFont typeface="Roboto"/>
              <a:buNone/>
            </a:pPr>
            <a:r>
              <a:rPr b="0" i="0" lang="en-US" sz="1450" u="none" cap="none" strike="noStrike">
                <a:solidFill>
                  <a:srgbClr val="000000"/>
                </a:solidFill>
                <a:latin typeface="Roboto"/>
                <a:ea typeface="Roboto"/>
                <a:cs typeface="Roboto"/>
                <a:sym typeface="Roboto"/>
              </a:rPr>
              <a:t>27</a:t>
            </a:r>
            <a:endParaRPr b="0" i="0" sz="1450" u="none" cap="none" strike="noStrike"/>
          </a:p>
        </p:txBody>
      </p:sp>
      <p:sp>
        <p:nvSpPr>
          <p:cNvPr id="82" name="Google Shape;82;p3"/>
          <p:cNvSpPr/>
          <p:nvPr/>
        </p:nvSpPr>
        <p:spPr>
          <a:xfrm>
            <a:off x="6916341" y="1330814"/>
            <a:ext cx="798600" cy="303900"/>
          </a:xfrm>
          <a:prstGeom prst="rect">
            <a:avLst/>
          </a:prstGeom>
          <a:noFill/>
          <a:ln>
            <a:noFill/>
          </a:ln>
        </p:spPr>
        <p:txBody>
          <a:bodyPr anchorCtr="0" anchor="t" bIns="0" lIns="0" spcFirstLastPara="1" rIns="0" wrap="square" tIns="0">
            <a:noAutofit/>
          </a:bodyPr>
          <a:lstStyle/>
          <a:p>
            <a:pPr indent="0" lvl="0" marL="0" marR="0" rtl="0" algn="l">
              <a:lnSpc>
                <a:spcPct val="162068"/>
              </a:lnSpc>
              <a:spcBef>
                <a:spcPts val="0"/>
              </a:spcBef>
              <a:spcAft>
                <a:spcPts val="0"/>
              </a:spcAft>
              <a:buClr>
                <a:srgbClr val="000000"/>
              </a:buClr>
              <a:buSzPts val="1450"/>
              <a:buFont typeface="Roboto"/>
              <a:buNone/>
            </a:pPr>
            <a:r>
              <a:rPr b="0" i="0" lang="en-US" sz="1450" u="none" cap="none" strike="noStrike">
                <a:solidFill>
                  <a:srgbClr val="000000"/>
                </a:solidFill>
                <a:latin typeface="Roboto"/>
                <a:ea typeface="Roboto"/>
                <a:cs typeface="Roboto"/>
                <a:sym typeface="Roboto"/>
              </a:rPr>
              <a:t>26</a:t>
            </a:r>
            <a:endParaRPr b="0" i="0" sz="1450" u="none" cap="none" strike="noStrike"/>
          </a:p>
        </p:txBody>
      </p:sp>
      <p:sp>
        <p:nvSpPr>
          <p:cNvPr id="83" name="Google Shape;83;p3"/>
          <p:cNvSpPr/>
          <p:nvPr/>
        </p:nvSpPr>
        <p:spPr>
          <a:xfrm>
            <a:off x="8102441" y="1330814"/>
            <a:ext cx="798600" cy="303900"/>
          </a:xfrm>
          <a:prstGeom prst="rect">
            <a:avLst/>
          </a:prstGeom>
          <a:noFill/>
          <a:ln>
            <a:noFill/>
          </a:ln>
        </p:spPr>
        <p:txBody>
          <a:bodyPr anchorCtr="0" anchor="t" bIns="0" lIns="0" spcFirstLastPara="1" rIns="0" wrap="square" tIns="0">
            <a:noAutofit/>
          </a:bodyPr>
          <a:lstStyle/>
          <a:p>
            <a:pPr indent="0" lvl="0" marL="0" marR="0" rtl="0" algn="l">
              <a:lnSpc>
                <a:spcPct val="162068"/>
              </a:lnSpc>
              <a:spcBef>
                <a:spcPts val="0"/>
              </a:spcBef>
              <a:spcAft>
                <a:spcPts val="0"/>
              </a:spcAft>
              <a:buClr>
                <a:srgbClr val="000000"/>
              </a:buClr>
              <a:buSzPts val="1450"/>
              <a:buFont typeface="Roboto"/>
              <a:buNone/>
            </a:pPr>
            <a:r>
              <a:rPr b="0" i="0" lang="en-US" sz="1450" u="none" cap="none" strike="noStrike">
                <a:solidFill>
                  <a:srgbClr val="000000"/>
                </a:solidFill>
                <a:latin typeface="Roboto"/>
                <a:ea typeface="Roboto"/>
                <a:cs typeface="Roboto"/>
                <a:sym typeface="Roboto"/>
              </a:rPr>
              <a:t>25</a:t>
            </a:r>
            <a:endParaRPr b="0" i="0" sz="1450" u="none" cap="none" strike="noStrike"/>
          </a:p>
        </p:txBody>
      </p:sp>
      <p:sp>
        <p:nvSpPr>
          <p:cNvPr id="84" name="Google Shape;84;p3"/>
          <p:cNvSpPr/>
          <p:nvPr/>
        </p:nvSpPr>
        <p:spPr>
          <a:xfrm>
            <a:off x="9288542" y="1330814"/>
            <a:ext cx="798600" cy="303900"/>
          </a:xfrm>
          <a:prstGeom prst="rect">
            <a:avLst/>
          </a:prstGeom>
          <a:noFill/>
          <a:ln>
            <a:noFill/>
          </a:ln>
        </p:spPr>
        <p:txBody>
          <a:bodyPr anchorCtr="0" anchor="t" bIns="0" lIns="0" spcFirstLastPara="1" rIns="0" wrap="square" tIns="0">
            <a:noAutofit/>
          </a:bodyPr>
          <a:lstStyle/>
          <a:p>
            <a:pPr indent="0" lvl="0" marL="0" marR="0" rtl="0" algn="l">
              <a:lnSpc>
                <a:spcPct val="162068"/>
              </a:lnSpc>
              <a:spcBef>
                <a:spcPts val="0"/>
              </a:spcBef>
              <a:spcAft>
                <a:spcPts val="0"/>
              </a:spcAft>
              <a:buClr>
                <a:srgbClr val="000000"/>
              </a:buClr>
              <a:buSzPts val="1450"/>
              <a:buFont typeface="Roboto"/>
              <a:buNone/>
            </a:pPr>
            <a:r>
              <a:rPr b="0" i="0" lang="en-US" sz="1450" u="none" cap="none" strike="noStrike">
                <a:solidFill>
                  <a:srgbClr val="000000"/>
                </a:solidFill>
                <a:latin typeface="Roboto"/>
                <a:ea typeface="Roboto"/>
                <a:cs typeface="Roboto"/>
                <a:sym typeface="Roboto"/>
              </a:rPr>
              <a:t>24</a:t>
            </a:r>
            <a:endParaRPr b="0" i="0" sz="1450" u="none" cap="none" strike="noStrike"/>
          </a:p>
        </p:txBody>
      </p:sp>
      <p:sp>
        <p:nvSpPr>
          <p:cNvPr id="85" name="Google Shape;85;p3"/>
          <p:cNvSpPr/>
          <p:nvPr/>
        </p:nvSpPr>
        <p:spPr>
          <a:xfrm>
            <a:off x="10474643" y="1330814"/>
            <a:ext cx="798600" cy="303900"/>
          </a:xfrm>
          <a:prstGeom prst="rect">
            <a:avLst/>
          </a:prstGeom>
          <a:noFill/>
          <a:ln>
            <a:noFill/>
          </a:ln>
        </p:spPr>
        <p:txBody>
          <a:bodyPr anchorCtr="0" anchor="t" bIns="0" lIns="0" spcFirstLastPara="1" rIns="0" wrap="square" tIns="0">
            <a:noAutofit/>
          </a:bodyPr>
          <a:lstStyle/>
          <a:p>
            <a:pPr indent="0" lvl="0" marL="0" marR="0" rtl="0" algn="l">
              <a:lnSpc>
                <a:spcPct val="162068"/>
              </a:lnSpc>
              <a:spcBef>
                <a:spcPts val="0"/>
              </a:spcBef>
              <a:spcAft>
                <a:spcPts val="0"/>
              </a:spcAft>
              <a:buClr>
                <a:srgbClr val="000000"/>
              </a:buClr>
              <a:buSzPts val="1450"/>
              <a:buFont typeface="Roboto"/>
              <a:buNone/>
            </a:pPr>
            <a:r>
              <a:rPr b="0" i="0" lang="en-US" sz="1450" u="none" cap="none" strike="noStrike">
                <a:solidFill>
                  <a:srgbClr val="000000"/>
                </a:solidFill>
                <a:latin typeface="Roboto"/>
                <a:ea typeface="Roboto"/>
                <a:cs typeface="Roboto"/>
                <a:sym typeface="Roboto"/>
              </a:rPr>
              <a:t>23</a:t>
            </a:r>
            <a:endParaRPr b="0" i="0" sz="1450" u="none" cap="none" strike="noStrike"/>
          </a:p>
        </p:txBody>
      </p:sp>
      <p:sp>
        <p:nvSpPr>
          <p:cNvPr id="86" name="Google Shape;86;p3"/>
          <p:cNvSpPr/>
          <p:nvPr/>
        </p:nvSpPr>
        <p:spPr>
          <a:xfrm>
            <a:off x="11660743" y="1330814"/>
            <a:ext cx="798600" cy="303900"/>
          </a:xfrm>
          <a:prstGeom prst="rect">
            <a:avLst/>
          </a:prstGeom>
          <a:noFill/>
          <a:ln>
            <a:noFill/>
          </a:ln>
        </p:spPr>
        <p:txBody>
          <a:bodyPr anchorCtr="0" anchor="t" bIns="0" lIns="0" spcFirstLastPara="1" rIns="0" wrap="square" tIns="0">
            <a:noAutofit/>
          </a:bodyPr>
          <a:lstStyle/>
          <a:p>
            <a:pPr indent="0" lvl="0" marL="0" marR="0" rtl="0" algn="l">
              <a:lnSpc>
                <a:spcPct val="162068"/>
              </a:lnSpc>
              <a:spcBef>
                <a:spcPts val="0"/>
              </a:spcBef>
              <a:spcAft>
                <a:spcPts val="0"/>
              </a:spcAft>
              <a:buClr>
                <a:srgbClr val="000000"/>
              </a:buClr>
              <a:buSzPts val="1450"/>
              <a:buFont typeface="Roboto"/>
              <a:buNone/>
            </a:pPr>
            <a:r>
              <a:rPr b="0" i="0" lang="en-US" sz="1450" u="none" cap="none" strike="noStrike">
                <a:solidFill>
                  <a:srgbClr val="000000"/>
                </a:solidFill>
                <a:latin typeface="Roboto"/>
                <a:ea typeface="Roboto"/>
                <a:cs typeface="Roboto"/>
                <a:sym typeface="Roboto"/>
              </a:rPr>
              <a:t>22</a:t>
            </a:r>
            <a:endParaRPr b="0" i="0" sz="1450" u="none" cap="none" strike="noStrike"/>
          </a:p>
        </p:txBody>
      </p:sp>
      <p:sp>
        <p:nvSpPr>
          <p:cNvPr id="87" name="Google Shape;87;p3"/>
          <p:cNvSpPr/>
          <p:nvPr/>
        </p:nvSpPr>
        <p:spPr>
          <a:xfrm>
            <a:off x="12846844" y="1330814"/>
            <a:ext cx="802500" cy="303900"/>
          </a:xfrm>
          <a:prstGeom prst="rect">
            <a:avLst/>
          </a:prstGeom>
          <a:noFill/>
          <a:ln>
            <a:noFill/>
          </a:ln>
        </p:spPr>
        <p:txBody>
          <a:bodyPr anchorCtr="0" anchor="t" bIns="0" lIns="0" spcFirstLastPara="1" rIns="0" wrap="square" tIns="0">
            <a:noAutofit/>
          </a:bodyPr>
          <a:lstStyle/>
          <a:p>
            <a:pPr indent="0" lvl="0" marL="0" marR="0" rtl="0" algn="l">
              <a:lnSpc>
                <a:spcPct val="162068"/>
              </a:lnSpc>
              <a:spcBef>
                <a:spcPts val="0"/>
              </a:spcBef>
              <a:spcAft>
                <a:spcPts val="0"/>
              </a:spcAft>
              <a:buClr>
                <a:srgbClr val="000000"/>
              </a:buClr>
              <a:buSzPts val="1450"/>
              <a:buFont typeface="Roboto"/>
              <a:buNone/>
            </a:pPr>
            <a:r>
              <a:rPr b="0" i="0" lang="en-US" sz="1450" u="none" cap="none" strike="noStrike">
                <a:solidFill>
                  <a:srgbClr val="000000"/>
                </a:solidFill>
                <a:latin typeface="Roboto"/>
                <a:ea typeface="Roboto"/>
                <a:cs typeface="Roboto"/>
                <a:sym typeface="Roboto"/>
              </a:rPr>
              <a:t>21</a:t>
            </a:r>
            <a:endParaRPr b="0" i="0" sz="1450" u="none" cap="none" strike="noStrike"/>
          </a:p>
        </p:txBody>
      </p:sp>
      <p:sp>
        <p:nvSpPr>
          <p:cNvPr id="88" name="Google Shape;88;p3"/>
          <p:cNvSpPr/>
          <p:nvPr/>
        </p:nvSpPr>
        <p:spPr>
          <a:xfrm>
            <a:off x="789861" y="2364277"/>
            <a:ext cx="13049400" cy="547200"/>
          </a:xfrm>
          <a:prstGeom prst="rect">
            <a:avLst/>
          </a:prstGeom>
          <a:solidFill>
            <a:srgbClr val="000000">
              <a:alpha val="3921"/>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9" name="Google Shape;89;p3"/>
          <p:cNvSpPr/>
          <p:nvPr/>
        </p:nvSpPr>
        <p:spPr>
          <a:xfrm>
            <a:off x="982028" y="2485839"/>
            <a:ext cx="802500" cy="303900"/>
          </a:xfrm>
          <a:prstGeom prst="rect">
            <a:avLst/>
          </a:prstGeom>
          <a:noFill/>
          <a:ln>
            <a:noFill/>
          </a:ln>
        </p:spPr>
        <p:txBody>
          <a:bodyPr anchorCtr="0" anchor="t" bIns="0" lIns="0" spcFirstLastPara="1" rIns="0" wrap="square" tIns="0">
            <a:noAutofit/>
          </a:bodyPr>
          <a:lstStyle/>
          <a:p>
            <a:pPr indent="0" lvl="0" marL="0" marR="0" rtl="0" algn="l">
              <a:lnSpc>
                <a:spcPct val="162068"/>
              </a:lnSpc>
              <a:spcBef>
                <a:spcPts val="0"/>
              </a:spcBef>
              <a:spcAft>
                <a:spcPts val="0"/>
              </a:spcAft>
              <a:buClr>
                <a:srgbClr val="000000"/>
              </a:buClr>
              <a:buSzPts val="1450"/>
              <a:buFont typeface="Roboto"/>
              <a:buNone/>
            </a:pPr>
            <a:r>
              <a:rPr b="0" i="0" lang="en-US" sz="1450" u="none" cap="none" strike="noStrike">
                <a:solidFill>
                  <a:srgbClr val="000000"/>
                </a:solidFill>
                <a:latin typeface="Roboto"/>
                <a:ea typeface="Roboto"/>
                <a:cs typeface="Roboto"/>
                <a:sym typeface="Roboto"/>
              </a:rPr>
              <a:t>Poeni</a:t>
            </a:r>
            <a:endParaRPr b="0" i="0" sz="1450" u="none" cap="none" strike="noStrike"/>
          </a:p>
        </p:txBody>
      </p:sp>
      <p:sp>
        <p:nvSpPr>
          <p:cNvPr id="90" name="Google Shape;90;p3"/>
          <p:cNvSpPr/>
          <p:nvPr/>
        </p:nvSpPr>
        <p:spPr>
          <a:xfrm>
            <a:off x="2171938" y="2485839"/>
            <a:ext cx="798600" cy="303900"/>
          </a:xfrm>
          <a:prstGeom prst="rect">
            <a:avLst/>
          </a:prstGeom>
          <a:noFill/>
          <a:ln>
            <a:noFill/>
          </a:ln>
        </p:spPr>
        <p:txBody>
          <a:bodyPr anchorCtr="0" anchor="t" bIns="0" lIns="0" spcFirstLastPara="1" rIns="0" wrap="square" tIns="0">
            <a:noAutofit/>
          </a:bodyPr>
          <a:lstStyle/>
          <a:p>
            <a:pPr indent="0" lvl="0" marL="0" marR="0" rtl="0" algn="l">
              <a:lnSpc>
                <a:spcPct val="162068"/>
              </a:lnSpc>
              <a:spcBef>
                <a:spcPts val="0"/>
              </a:spcBef>
              <a:spcAft>
                <a:spcPts val="0"/>
              </a:spcAft>
              <a:buClr>
                <a:srgbClr val="000000"/>
              </a:buClr>
              <a:buSzPts val="1450"/>
              <a:buFont typeface="Roboto"/>
              <a:buNone/>
            </a:pPr>
            <a:r>
              <a:rPr b="0" i="0" lang="en-US" sz="1450" u="none" cap="none" strike="noStrike">
                <a:solidFill>
                  <a:srgbClr val="000000"/>
                </a:solidFill>
                <a:latin typeface="Roboto"/>
                <a:ea typeface="Roboto"/>
                <a:cs typeface="Roboto"/>
                <a:sym typeface="Roboto"/>
              </a:rPr>
              <a:t>100</a:t>
            </a:r>
            <a:endParaRPr b="0" i="0" sz="1450" u="none" cap="none" strike="noStrike"/>
          </a:p>
        </p:txBody>
      </p:sp>
      <p:sp>
        <p:nvSpPr>
          <p:cNvPr id="91" name="Google Shape;91;p3"/>
          <p:cNvSpPr/>
          <p:nvPr/>
        </p:nvSpPr>
        <p:spPr>
          <a:xfrm>
            <a:off x="3358039" y="2485839"/>
            <a:ext cx="798600" cy="303900"/>
          </a:xfrm>
          <a:prstGeom prst="rect">
            <a:avLst/>
          </a:prstGeom>
          <a:noFill/>
          <a:ln>
            <a:noFill/>
          </a:ln>
        </p:spPr>
        <p:txBody>
          <a:bodyPr anchorCtr="0" anchor="t" bIns="0" lIns="0" spcFirstLastPara="1" rIns="0" wrap="square" tIns="0">
            <a:noAutofit/>
          </a:bodyPr>
          <a:lstStyle/>
          <a:p>
            <a:pPr indent="0" lvl="0" marL="0" marR="0" rtl="0" algn="l">
              <a:lnSpc>
                <a:spcPct val="162068"/>
              </a:lnSpc>
              <a:spcBef>
                <a:spcPts val="0"/>
              </a:spcBef>
              <a:spcAft>
                <a:spcPts val="0"/>
              </a:spcAft>
              <a:buClr>
                <a:srgbClr val="000000"/>
              </a:buClr>
              <a:buSzPts val="1450"/>
              <a:buFont typeface="Roboto"/>
              <a:buNone/>
            </a:pPr>
            <a:r>
              <a:rPr b="0" i="0" lang="en-US" sz="1450" u="none" cap="none" strike="noStrike">
                <a:solidFill>
                  <a:srgbClr val="000000"/>
                </a:solidFill>
                <a:latin typeface="Roboto"/>
                <a:ea typeface="Roboto"/>
                <a:cs typeface="Roboto"/>
                <a:sym typeface="Roboto"/>
              </a:rPr>
              <a:t>97</a:t>
            </a:r>
            <a:endParaRPr b="0" i="0" sz="1450" u="none" cap="none" strike="noStrike"/>
          </a:p>
        </p:txBody>
      </p:sp>
      <p:sp>
        <p:nvSpPr>
          <p:cNvPr id="92" name="Google Shape;92;p3"/>
          <p:cNvSpPr/>
          <p:nvPr/>
        </p:nvSpPr>
        <p:spPr>
          <a:xfrm>
            <a:off x="4544139" y="2485839"/>
            <a:ext cx="798600" cy="303900"/>
          </a:xfrm>
          <a:prstGeom prst="rect">
            <a:avLst/>
          </a:prstGeom>
          <a:noFill/>
          <a:ln>
            <a:noFill/>
          </a:ln>
        </p:spPr>
        <p:txBody>
          <a:bodyPr anchorCtr="0" anchor="t" bIns="0" lIns="0" spcFirstLastPara="1" rIns="0" wrap="square" tIns="0">
            <a:noAutofit/>
          </a:bodyPr>
          <a:lstStyle/>
          <a:p>
            <a:pPr indent="0" lvl="0" marL="0" marR="0" rtl="0" algn="l">
              <a:lnSpc>
                <a:spcPct val="162068"/>
              </a:lnSpc>
              <a:spcBef>
                <a:spcPts val="0"/>
              </a:spcBef>
              <a:spcAft>
                <a:spcPts val="0"/>
              </a:spcAft>
              <a:buClr>
                <a:srgbClr val="000000"/>
              </a:buClr>
              <a:buSzPts val="1450"/>
              <a:buFont typeface="Roboto"/>
              <a:buNone/>
            </a:pPr>
            <a:r>
              <a:rPr b="0" i="0" lang="en-US" sz="1450" u="none" cap="none" strike="noStrike">
                <a:solidFill>
                  <a:srgbClr val="000000"/>
                </a:solidFill>
                <a:latin typeface="Roboto"/>
                <a:ea typeface="Roboto"/>
                <a:cs typeface="Roboto"/>
                <a:sym typeface="Roboto"/>
              </a:rPr>
              <a:t>93</a:t>
            </a:r>
            <a:endParaRPr b="0" i="0" sz="1450" u="none" cap="none" strike="noStrike"/>
          </a:p>
        </p:txBody>
      </p:sp>
      <p:sp>
        <p:nvSpPr>
          <p:cNvPr id="93" name="Google Shape;93;p3"/>
          <p:cNvSpPr/>
          <p:nvPr/>
        </p:nvSpPr>
        <p:spPr>
          <a:xfrm>
            <a:off x="5730240" y="2485839"/>
            <a:ext cx="798600" cy="303900"/>
          </a:xfrm>
          <a:prstGeom prst="rect">
            <a:avLst/>
          </a:prstGeom>
          <a:noFill/>
          <a:ln>
            <a:noFill/>
          </a:ln>
        </p:spPr>
        <p:txBody>
          <a:bodyPr anchorCtr="0" anchor="t" bIns="0" lIns="0" spcFirstLastPara="1" rIns="0" wrap="square" tIns="0">
            <a:noAutofit/>
          </a:bodyPr>
          <a:lstStyle/>
          <a:p>
            <a:pPr indent="0" lvl="0" marL="0" marR="0" rtl="0" algn="l">
              <a:lnSpc>
                <a:spcPct val="162068"/>
              </a:lnSpc>
              <a:spcBef>
                <a:spcPts val="0"/>
              </a:spcBef>
              <a:spcAft>
                <a:spcPts val="0"/>
              </a:spcAft>
              <a:buClr>
                <a:srgbClr val="000000"/>
              </a:buClr>
              <a:buSzPts val="1450"/>
              <a:buFont typeface="Roboto"/>
              <a:buNone/>
            </a:pPr>
            <a:r>
              <a:rPr b="0" i="0" lang="en-US" sz="1450" u="none" cap="none" strike="noStrike">
                <a:solidFill>
                  <a:srgbClr val="000000"/>
                </a:solidFill>
                <a:latin typeface="Roboto"/>
                <a:ea typeface="Roboto"/>
                <a:cs typeface="Roboto"/>
                <a:sym typeface="Roboto"/>
              </a:rPr>
              <a:t>90</a:t>
            </a:r>
            <a:endParaRPr b="0" i="0" sz="1450" u="none" cap="none" strike="noStrike"/>
          </a:p>
        </p:txBody>
      </p:sp>
      <p:sp>
        <p:nvSpPr>
          <p:cNvPr id="94" name="Google Shape;94;p3"/>
          <p:cNvSpPr/>
          <p:nvPr/>
        </p:nvSpPr>
        <p:spPr>
          <a:xfrm>
            <a:off x="6916341" y="2485839"/>
            <a:ext cx="798600" cy="303900"/>
          </a:xfrm>
          <a:prstGeom prst="rect">
            <a:avLst/>
          </a:prstGeom>
          <a:noFill/>
          <a:ln>
            <a:noFill/>
          </a:ln>
        </p:spPr>
        <p:txBody>
          <a:bodyPr anchorCtr="0" anchor="t" bIns="0" lIns="0" spcFirstLastPara="1" rIns="0" wrap="square" tIns="0">
            <a:noAutofit/>
          </a:bodyPr>
          <a:lstStyle/>
          <a:p>
            <a:pPr indent="0" lvl="0" marL="0" marR="0" rtl="0" algn="l">
              <a:lnSpc>
                <a:spcPct val="162068"/>
              </a:lnSpc>
              <a:spcBef>
                <a:spcPts val="0"/>
              </a:spcBef>
              <a:spcAft>
                <a:spcPts val="0"/>
              </a:spcAft>
              <a:buClr>
                <a:srgbClr val="000000"/>
              </a:buClr>
              <a:buSzPts val="1450"/>
              <a:buFont typeface="Roboto"/>
              <a:buNone/>
            </a:pPr>
            <a:r>
              <a:rPr b="0" i="0" lang="en-US" sz="1450" u="none" cap="none" strike="noStrike">
                <a:solidFill>
                  <a:srgbClr val="000000"/>
                </a:solidFill>
                <a:latin typeface="Roboto"/>
                <a:ea typeface="Roboto"/>
                <a:cs typeface="Roboto"/>
                <a:sym typeface="Roboto"/>
              </a:rPr>
              <a:t>87</a:t>
            </a:r>
            <a:endParaRPr b="0" i="0" sz="1450" u="none" cap="none" strike="noStrike"/>
          </a:p>
        </p:txBody>
      </p:sp>
      <p:sp>
        <p:nvSpPr>
          <p:cNvPr id="95" name="Google Shape;95;p3"/>
          <p:cNvSpPr/>
          <p:nvPr/>
        </p:nvSpPr>
        <p:spPr>
          <a:xfrm>
            <a:off x="8102441" y="2485839"/>
            <a:ext cx="798600" cy="303900"/>
          </a:xfrm>
          <a:prstGeom prst="rect">
            <a:avLst/>
          </a:prstGeom>
          <a:noFill/>
          <a:ln>
            <a:noFill/>
          </a:ln>
        </p:spPr>
        <p:txBody>
          <a:bodyPr anchorCtr="0" anchor="t" bIns="0" lIns="0" spcFirstLastPara="1" rIns="0" wrap="square" tIns="0">
            <a:noAutofit/>
          </a:bodyPr>
          <a:lstStyle/>
          <a:p>
            <a:pPr indent="0" lvl="0" marL="0" marR="0" rtl="0" algn="l">
              <a:lnSpc>
                <a:spcPct val="162068"/>
              </a:lnSpc>
              <a:spcBef>
                <a:spcPts val="0"/>
              </a:spcBef>
              <a:spcAft>
                <a:spcPts val="0"/>
              </a:spcAft>
              <a:buClr>
                <a:srgbClr val="000000"/>
              </a:buClr>
              <a:buSzPts val="1450"/>
              <a:buFont typeface="Roboto"/>
              <a:buNone/>
            </a:pPr>
            <a:r>
              <a:rPr b="0" i="0" lang="en-US" sz="1450" u="none" cap="none" strike="noStrike">
                <a:solidFill>
                  <a:srgbClr val="000000"/>
                </a:solidFill>
                <a:latin typeface="Roboto"/>
                <a:ea typeface="Roboto"/>
                <a:cs typeface="Roboto"/>
                <a:sym typeface="Roboto"/>
              </a:rPr>
              <a:t>83</a:t>
            </a:r>
            <a:endParaRPr b="0" i="0" sz="1450" u="none" cap="none" strike="noStrike"/>
          </a:p>
        </p:txBody>
      </p:sp>
      <p:sp>
        <p:nvSpPr>
          <p:cNvPr id="96" name="Google Shape;96;p3"/>
          <p:cNvSpPr/>
          <p:nvPr/>
        </p:nvSpPr>
        <p:spPr>
          <a:xfrm>
            <a:off x="9288542" y="2485839"/>
            <a:ext cx="798600" cy="303900"/>
          </a:xfrm>
          <a:prstGeom prst="rect">
            <a:avLst/>
          </a:prstGeom>
          <a:noFill/>
          <a:ln>
            <a:noFill/>
          </a:ln>
        </p:spPr>
        <p:txBody>
          <a:bodyPr anchorCtr="0" anchor="t" bIns="0" lIns="0" spcFirstLastPara="1" rIns="0" wrap="square" tIns="0">
            <a:noAutofit/>
          </a:bodyPr>
          <a:lstStyle/>
          <a:p>
            <a:pPr indent="0" lvl="0" marL="0" marR="0" rtl="0" algn="l">
              <a:lnSpc>
                <a:spcPct val="162068"/>
              </a:lnSpc>
              <a:spcBef>
                <a:spcPts val="0"/>
              </a:spcBef>
              <a:spcAft>
                <a:spcPts val="0"/>
              </a:spcAft>
              <a:buClr>
                <a:srgbClr val="000000"/>
              </a:buClr>
              <a:buSzPts val="1450"/>
              <a:buFont typeface="Roboto"/>
              <a:buNone/>
            </a:pPr>
            <a:r>
              <a:rPr b="0" i="0" lang="en-US" sz="1450" u="none" cap="none" strike="noStrike">
                <a:solidFill>
                  <a:srgbClr val="000000"/>
                </a:solidFill>
                <a:latin typeface="Roboto"/>
                <a:ea typeface="Roboto"/>
                <a:cs typeface="Roboto"/>
                <a:sym typeface="Roboto"/>
              </a:rPr>
              <a:t>80</a:t>
            </a:r>
            <a:endParaRPr b="0" i="0" sz="1450" u="none" cap="none" strike="noStrike"/>
          </a:p>
        </p:txBody>
      </p:sp>
      <p:sp>
        <p:nvSpPr>
          <p:cNvPr id="97" name="Google Shape;97;p3"/>
          <p:cNvSpPr/>
          <p:nvPr/>
        </p:nvSpPr>
        <p:spPr>
          <a:xfrm>
            <a:off x="10474643" y="2485839"/>
            <a:ext cx="798600" cy="303900"/>
          </a:xfrm>
          <a:prstGeom prst="rect">
            <a:avLst/>
          </a:prstGeom>
          <a:noFill/>
          <a:ln>
            <a:noFill/>
          </a:ln>
        </p:spPr>
        <p:txBody>
          <a:bodyPr anchorCtr="0" anchor="t" bIns="0" lIns="0" spcFirstLastPara="1" rIns="0" wrap="square" tIns="0">
            <a:noAutofit/>
          </a:bodyPr>
          <a:lstStyle/>
          <a:p>
            <a:pPr indent="0" lvl="0" marL="0" marR="0" rtl="0" algn="l">
              <a:lnSpc>
                <a:spcPct val="162068"/>
              </a:lnSpc>
              <a:spcBef>
                <a:spcPts val="0"/>
              </a:spcBef>
              <a:spcAft>
                <a:spcPts val="0"/>
              </a:spcAft>
              <a:buClr>
                <a:srgbClr val="000000"/>
              </a:buClr>
              <a:buSzPts val="1450"/>
              <a:buFont typeface="Roboto"/>
              <a:buNone/>
            </a:pPr>
            <a:r>
              <a:rPr b="0" i="0" lang="en-US" sz="1450" u="none" cap="none" strike="noStrike">
                <a:solidFill>
                  <a:srgbClr val="000000"/>
                </a:solidFill>
                <a:latin typeface="Roboto"/>
                <a:ea typeface="Roboto"/>
                <a:cs typeface="Roboto"/>
                <a:sym typeface="Roboto"/>
              </a:rPr>
              <a:t>77</a:t>
            </a:r>
            <a:endParaRPr b="0" i="0" sz="1450" u="none" cap="none" strike="noStrike"/>
          </a:p>
        </p:txBody>
      </p:sp>
      <p:sp>
        <p:nvSpPr>
          <p:cNvPr id="98" name="Google Shape;98;p3"/>
          <p:cNvSpPr/>
          <p:nvPr/>
        </p:nvSpPr>
        <p:spPr>
          <a:xfrm>
            <a:off x="11660743" y="2485839"/>
            <a:ext cx="798600" cy="303900"/>
          </a:xfrm>
          <a:prstGeom prst="rect">
            <a:avLst/>
          </a:prstGeom>
          <a:noFill/>
          <a:ln>
            <a:noFill/>
          </a:ln>
        </p:spPr>
        <p:txBody>
          <a:bodyPr anchorCtr="0" anchor="t" bIns="0" lIns="0" spcFirstLastPara="1" rIns="0" wrap="square" tIns="0">
            <a:noAutofit/>
          </a:bodyPr>
          <a:lstStyle/>
          <a:p>
            <a:pPr indent="0" lvl="0" marL="0" marR="0" rtl="0" algn="l">
              <a:lnSpc>
                <a:spcPct val="162068"/>
              </a:lnSpc>
              <a:spcBef>
                <a:spcPts val="0"/>
              </a:spcBef>
              <a:spcAft>
                <a:spcPts val="0"/>
              </a:spcAft>
              <a:buClr>
                <a:srgbClr val="000000"/>
              </a:buClr>
              <a:buSzPts val="1450"/>
              <a:buFont typeface="Roboto"/>
              <a:buNone/>
            </a:pPr>
            <a:r>
              <a:rPr b="0" i="0" lang="en-US" sz="1450" u="none" cap="none" strike="noStrike">
                <a:solidFill>
                  <a:srgbClr val="000000"/>
                </a:solidFill>
                <a:latin typeface="Roboto"/>
                <a:ea typeface="Roboto"/>
                <a:cs typeface="Roboto"/>
                <a:sym typeface="Roboto"/>
              </a:rPr>
              <a:t>73</a:t>
            </a:r>
            <a:endParaRPr b="0" i="0" sz="1450" u="none" cap="none" strike="noStrike"/>
          </a:p>
        </p:txBody>
      </p:sp>
      <p:sp>
        <p:nvSpPr>
          <p:cNvPr id="99" name="Google Shape;99;p3"/>
          <p:cNvSpPr/>
          <p:nvPr/>
        </p:nvSpPr>
        <p:spPr>
          <a:xfrm>
            <a:off x="12846844" y="2485839"/>
            <a:ext cx="802500" cy="303900"/>
          </a:xfrm>
          <a:prstGeom prst="rect">
            <a:avLst/>
          </a:prstGeom>
          <a:noFill/>
          <a:ln>
            <a:noFill/>
          </a:ln>
        </p:spPr>
        <p:txBody>
          <a:bodyPr anchorCtr="0" anchor="t" bIns="0" lIns="0" spcFirstLastPara="1" rIns="0" wrap="square" tIns="0">
            <a:noAutofit/>
          </a:bodyPr>
          <a:lstStyle/>
          <a:p>
            <a:pPr indent="0" lvl="0" marL="0" marR="0" rtl="0" algn="l">
              <a:lnSpc>
                <a:spcPct val="162068"/>
              </a:lnSpc>
              <a:spcBef>
                <a:spcPts val="0"/>
              </a:spcBef>
              <a:spcAft>
                <a:spcPts val="0"/>
              </a:spcAft>
              <a:buClr>
                <a:srgbClr val="000000"/>
              </a:buClr>
              <a:buSzPts val="1450"/>
              <a:buFont typeface="Roboto"/>
              <a:buNone/>
            </a:pPr>
            <a:r>
              <a:rPr b="0" i="0" lang="en-US" sz="1450" u="none" cap="none" strike="noStrike">
                <a:solidFill>
                  <a:srgbClr val="000000"/>
                </a:solidFill>
                <a:latin typeface="Roboto"/>
                <a:ea typeface="Roboto"/>
                <a:cs typeface="Roboto"/>
                <a:sym typeface="Roboto"/>
              </a:rPr>
              <a:t>70</a:t>
            </a:r>
            <a:endParaRPr b="0" i="0" sz="1450" u="none" cap="none" strike="noStrike"/>
          </a:p>
        </p:txBody>
      </p:sp>
      <p:sp>
        <p:nvSpPr>
          <p:cNvPr id="100" name="Google Shape;100;p3"/>
          <p:cNvSpPr/>
          <p:nvPr/>
        </p:nvSpPr>
        <p:spPr>
          <a:xfrm>
            <a:off x="789861" y="2911369"/>
            <a:ext cx="13049400" cy="1155000"/>
          </a:xfrm>
          <a:prstGeom prst="rect">
            <a:avLst/>
          </a:prstGeom>
          <a:solidFill>
            <a:srgbClr val="FFFFFF">
              <a:alpha val="3921"/>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1" name="Google Shape;101;p3"/>
          <p:cNvSpPr/>
          <p:nvPr/>
        </p:nvSpPr>
        <p:spPr>
          <a:xfrm>
            <a:off x="982028" y="3032932"/>
            <a:ext cx="802500" cy="912000"/>
          </a:xfrm>
          <a:prstGeom prst="rect">
            <a:avLst/>
          </a:prstGeom>
          <a:noFill/>
          <a:ln>
            <a:noFill/>
          </a:ln>
        </p:spPr>
        <p:txBody>
          <a:bodyPr anchorCtr="0" anchor="t" bIns="0" lIns="0" spcFirstLastPara="1" rIns="0" wrap="square" tIns="0">
            <a:noAutofit/>
          </a:bodyPr>
          <a:lstStyle/>
          <a:p>
            <a:pPr indent="0" lvl="0" marL="0" marR="0" rtl="0" algn="l">
              <a:lnSpc>
                <a:spcPct val="162068"/>
              </a:lnSpc>
              <a:spcBef>
                <a:spcPts val="0"/>
              </a:spcBef>
              <a:spcAft>
                <a:spcPts val="0"/>
              </a:spcAft>
              <a:buClr>
                <a:srgbClr val="000000"/>
              </a:buClr>
              <a:buSzPts val="1450"/>
              <a:buFont typeface="Roboto"/>
              <a:buNone/>
            </a:pPr>
            <a:r>
              <a:rPr b="0" i="0" lang="en-US" sz="1450" u="none" cap="none" strike="noStrike">
                <a:solidFill>
                  <a:srgbClr val="000000"/>
                </a:solidFill>
                <a:latin typeface="Roboto"/>
                <a:ea typeface="Roboto"/>
                <a:cs typeface="Roboto"/>
                <a:sym typeface="Roboto"/>
              </a:rPr>
              <a:t>Broj tačnih odgovora</a:t>
            </a:r>
            <a:endParaRPr b="0" i="0" sz="1450" u="none" cap="none" strike="noStrike"/>
          </a:p>
        </p:txBody>
      </p:sp>
      <p:sp>
        <p:nvSpPr>
          <p:cNvPr id="102" name="Google Shape;102;p3"/>
          <p:cNvSpPr/>
          <p:nvPr/>
        </p:nvSpPr>
        <p:spPr>
          <a:xfrm>
            <a:off x="2171938" y="3032932"/>
            <a:ext cx="798600" cy="303900"/>
          </a:xfrm>
          <a:prstGeom prst="rect">
            <a:avLst/>
          </a:prstGeom>
          <a:noFill/>
          <a:ln>
            <a:noFill/>
          </a:ln>
        </p:spPr>
        <p:txBody>
          <a:bodyPr anchorCtr="0" anchor="t" bIns="0" lIns="0" spcFirstLastPara="1" rIns="0" wrap="square" tIns="0">
            <a:noAutofit/>
          </a:bodyPr>
          <a:lstStyle/>
          <a:p>
            <a:pPr indent="0" lvl="0" marL="0" marR="0" rtl="0" algn="l">
              <a:lnSpc>
                <a:spcPct val="162068"/>
              </a:lnSpc>
              <a:spcBef>
                <a:spcPts val="0"/>
              </a:spcBef>
              <a:spcAft>
                <a:spcPts val="0"/>
              </a:spcAft>
              <a:buClr>
                <a:srgbClr val="000000"/>
              </a:buClr>
              <a:buSzPts val="1450"/>
              <a:buFont typeface="Roboto"/>
              <a:buNone/>
            </a:pPr>
            <a:r>
              <a:rPr b="0" i="0" lang="en-US" sz="1450" u="none" cap="none" strike="noStrike">
                <a:solidFill>
                  <a:srgbClr val="000000"/>
                </a:solidFill>
                <a:latin typeface="Roboto"/>
                <a:ea typeface="Roboto"/>
                <a:cs typeface="Roboto"/>
                <a:sym typeface="Roboto"/>
              </a:rPr>
              <a:t>20</a:t>
            </a:r>
            <a:endParaRPr b="0" i="0" sz="1450" u="none" cap="none" strike="noStrike"/>
          </a:p>
        </p:txBody>
      </p:sp>
      <p:sp>
        <p:nvSpPr>
          <p:cNvPr id="103" name="Google Shape;103;p3"/>
          <p:cNvSpPr/>
          <p:nvPr/>
        </p:nvSpPr>
        <p:spPr>
          <a:xfrm>
            <a:off x="3358039" y="3032932"/>
            <a:ext cx="798600" cy="303900"/>
          </a:xfrm>
          <a:prstGeom prst="rect">
            <a:avLst/>
          </a:prstGeom>
          <a:noFill/>
          <a:ln>
            <a:noFill/>
          </a:ln>
        </p:spPr>
        <p:txBody>
          <a:bodyPr anchorCtr="0" anchor="t" bIns="0" lIns="0" spcFirstLastPara="1" rIns="0" wrap="square" tIns="0">
            <a:noAutofit/>
          </a:bodyPr>
          <a:lstStyle/>
          <a:p>
            <a:pPr indent="0" lvl="0" marL="0" marR="0" rtl="0" algn="l">
              <a:lnSpc>
                <a:spcPct val="162068"/>
              </a:lnSpc>
              <a:spcBef>
                <a:spcPts val="0"/>
              </a:spcBef>
              <a:spcAft>
                <a:spcPts val="0"/>
              </a:spcAft>
              <a:buClr>
                <a:srgbClr val="000000"/>
              </a:buClr>
              <a:buSzPts val="1450"/>
              <a:buFont typeface="Roboto"/>
              <a:buNone/>
            </a:pPr>
            <a:r>
              <a:rPr b="0" i="0" lang="en-US" sz="1450" u="none" cap="none" strike="noStrike">
                <a:solidFill>
                  <a:srgbClr val="000000"/>
                </a:solidFill>
                <a:latin typeface="Roboto"/>
                <a:ea typeface="Roboto"/>
                <a:cs typeface="Roboto"/>
                <a:sym typeface="Roboto"/>
              </a:rPr>
              <a:t>19</a:t>
            </a:r>
            <a:endParaRPr b="0" i="0" sz="1450" u="none" cap="none" strike="noStrike"/>
          </a:p>
        </p:txBody>
      </p:sp>
      <p:sp>
        <p:nvSpPr>
          <p:cNvPr id="104" name="Google Shape;104;p3"/>
          <p:cNvSpPr/>
          <p:nvPr/>
        </p:nvSpPr>
        <p:spPr>
          <a:xfrm>
            <a:off x="4544139" y="3032932"/>
            <a:ext cx="798600" cy="303900"/>
          </a:xfrm>
          <a:prstGeom prst="rect">
            <a:avLst/>
          </a:prstGeom>
          <a:noFill/>
          <a:ln>
            <a:noFill/>
          </a:ln>
        </p:spPr>
        <p:txBody>
          <a:bodyPr anchorCtr="0" anchor="t" bIns="0" lIns="0" spcFirstLastPara="1" rIns="0" wrap="square" tIns="0">
            <a:noAutofit/>
          </a:bodyPr>
          <a:lstStyle/>
          <a:p>
            <a:pPr indent="0" lvl="0" marL="0" marR="0" rtl="0" algn="l">
              <a:lnSpc>
                <a:spcPct val="162068"/>
              </a:lnSpc>
              <a:spcBef>
                <a:spcPts val="0"/>
              </a:spcBef>
              <a:spcAft>
                <a:spcPts val="0"/>
              </a:spcAft>
              <a:buClr>
                <a:srgbClr val="000000"/>
              </a:buClr>
              <a:buSzPts val="1450"/>
              <a:buFont typeface="Roboto"/>
              <a:buNone/>
            </a:pPr>
            <a:r>
              <a:rPr b="0" i="0" lang="en-US" sz="1450" u="none" cap="none" strike="noStrike">
                <a:solidFill>
                  <a:srgbClr val="000000"/>
                </a:solidFill>
                <a:latin typeface="Roboto"/>
                <a:ea typeface="Roboto"/>
                <a:cs typeface="Roboto"/>
                <a:sym typeface="Roboto"/>
              </a:rPr>
              <a:t>18</a:t>
            </a:r>
            <a:endParaRPr b="0" i="0" sz="1450" u="none" cap="none" strike="noStrike"/>
          </a:p>
        </p:txBody>
      </p:sp>
      <p:sp>
        <p:nvSpPr>
          <p:cNvPr id="105" name="Google Shape;105;p3"/>
          <p:cNvSpPr/>
          <p:nvPr/>
        </p:nvSpPr>
        <p:spPr>
          <a:xfrm>
            <a:off x="5730240" y="3032932"/>
            <a:ext cx="798600" cy="303900"/>
          </a:xfrm>
          <a:prstGeom prst="rect">
            <a:avLst/>
          </a:prstGeom>
          <a:noFill/>
          <a:ln>
            <a:noFill/>
          </a:ln>
        </p:spPr>
        <p:txBody>
          <a:bodyPr anchorCtr="0" anchor="t" bIns="0" lIns="0" spcFirstLastPara="1" rIns="0" wrap="square" tIns="0">
            <a:noAutofit/>
          </a:bodyPr>
          <a:lstStyle/>
          <a:p>
            <a:pPr indent="0" lvl="0" marL="0" marR="0" rtl="0" algn="l">
              <a:lnSpc>
                <a:spcPct val="162068"/>
              </a:lnSpc>
              <a:spcBef>
                <a:spcPts val="0"/>
              </a:spcBef>
              <a:spcAft>
                <a:spcPts val="0"/>
              </a:spcAft>
              <a:buClr>
                <a:srgbClr val="000000"/>
              </a:buClr>
              <a:buSzPts val="1450"/>
              <a:buFont typeface="Roboto"/>
              <a:buNone/>
            </a:pPr>
            <a:r>
              <a:rPr b="0" i="0" lang="en-US" sz="1450" u="none" cap="none" strike="noStrike">
                <a:solidFill>
                  <a:srgbClr val="000000"/>
                </a:solidFill>
                <a:latin typeface="Roboto"/>
                <a:ea typeface="Roboto"/>
                <a:cs typeface="Roboto"/>
                <a:sym typeface="Roboto"/>
              </a:rPr>
              <a:t>17</a:t>
            </a:r>
            <a:endParaRPr b="0" i="0" sz="1450" u="none" cap="none" strike="noStrike"/>
          </a:p>
        </p:txBody>
      </p:sp>
      <p:sp>
        <p:nvSpPr>
          <p:cNvPr id="106" name="Google Shape;106;p3"/>
          <p:cNvSpPr/>
          <p:nvPr/>
        </p:nvSpPr>
        <p:spPr>
          <a:xfrm>
            <a:off x="6916341" y="3032932"/>
            <a:ext cx="798600" cy="303900"/>
          </a:xfrm>
          <a:prstGeom prst="rect">
            <a:avLst/>
          </a:prstGeom>
          <a:noFill/>
          <a:ln>
            <a:noFill/>
          </a:ln>
        </p:spPr>
        <p:txBody>
          <a:bodyPr anchorCtr="0" anchor="t" bIns="0" lIns="0" spcFirstLastPara="1" rIns="0" wrap="square" tIns="0">
            <a:noAutofit/>
          </a:bodyPr>
          <a:lstStyle/>
          <a:p>
            <a:pPr indent="0" lvl="0" marL="0" marR="0" rtl="0" algn="l">
              <a:lnSpc>
                <a:spcPct val="162068"/>
              </a:lnSpc>
              <a:spcBef>
                <a:spcPts val="0"/>
              </a:spcBef>
              <a:spcAft>
                <a:spcPts val="0"/>
              </a:spcAft>
              <a:buClr>
                <a:srgbClr val="000000"/>
              </a:buClr>
              <a:buSzPts val="1450"/>
              <a:buFont typeface="Roboto"/>
              <a:buNone/>
            </a:pPr>
            <a:r>
              <a:rPr b="0" i="0" lang="en-US" sz="1450" u="none" cap="none" strike="noStrike">
                <a:solidFill>
                  <a:srgbClr val="000000"/>
                </a:solidFill>
                <a:latin typeface="Roboto"/>
                <a:ea typeface="Roboto"/>
                <a:cs typeface="Roboto"/>
                <a:sym typeface="Roboto"/>
              </a:rPr>
              <a:t>16</a:t>
            </a:r>
            <a:endParaRPr b="0" i="0" sz="1450" u="none" cap="none" strike="noStrike"/>
          </a:p>
        </p:txBody>
      </p:sp>
      <p:sp>
        <p:nvSpPr>
          <p:cNvPr id="107" name="Google Shape;107;p3"/>
          <p:cNvSpPr/>
          <p:nvPr/>
        </p:nvSpPr>
        <p:spPr>
          <a:xfrm>
            <a:off x="8102441" y="3032932"/>
            <a:ext cx="798600" cy="303900"/>
          </a:xfrm>
          <a:prstGeom prst="rect">
            <a:avLst/>
          </a:prstGeom>
          <a:noFill/>
          <a:ln>
            <a:noFill/>
          </a:ln>
        </p:spPr>
        <p:txBody>
          <a:bodyPr anchorCtr="0" anchor="t" bIns="0" lIns="0" spcFirstLastPara="1" rIns="0" wrap="square" tIns="0">
            <a:noAutofit/>
          </a:bodyPr>
          <a:lstStyle/>
          <a:p>
            <a:pPr indent="0" lvl="0" marL="0" marR="0" rtl="0" algn="l">
              <a:lnSpc>
                <a:spcPct val="162068"/>
              </a:lnSpc>
              <a:spcBef>
                <a:spcPts val="0"/>
              </a:spcBef>
              <a:spcAft>
                <a:spcPts val="0"/>
              </a:spcAft>
              <a:buClr>
                <a:srgbClr val="000000"/>
              </a:buClr>
              <a:buSzPts val="1450"/>
              <a:buFont typeface="Roboto"/>
              <a:buNone/>
            </a:pPr>
            <a:r>
              <a:rPr b="0" i="0" lang="en-US" sz="1450" u="none" cap="none" strike="noStrike">
                <a:solidFill>
                  <a:srgbClr val="000000"/>
                </a:solidFill>
                <a:latin typeface="Roboto"/>
                <a:ea typeface="Roboto"/>
                <a:cs typeface="Roboto"/>
                <a:sym typeface="Roboto"/>
              </a:rPr>
              <a:t>15</a:t>
            </a:r>
            <a:endParaRPr b="0" i="0" sz="1450" u="none" cap="none" strike="noStrike"/>
          </a:p>
        </p:txBody>
      </p:sp>
      <p:sp>
        <p:nvSpPr>
          <p:cNvPr id="108" name="Google Shape;108;p3"/>
          <p:cNvSpPr/>
          <p:nvPr/>
        </p:nvSpPr>
        <p:spPr>
          <a:xfrm>
            <a:off x="9288542" y="3032932"/>
            <a:ext cx="798600" cy="303900"/>
          </a:xfrm>
          <a:prstGeom prst="rect">
            <a:avLst/>
          </a:prstGeom>
          <a:noFill/>
          <a:ln>
            <a:noFill/>
          </a:ln>
        </p:spPr>
        <p:txBody>
          <a:bodyPr anchorCtr="0" anchor="t" bIns="0" lIns="0" spcFirstLastPara="1" rIns="0" wrap="square" tIns="0">
            <a:noAutofit/>
          </a:bodyPr>
          <a:lstStyle/>
          <a:p>
            <a:pPr indent="0" lvl="0" marL="0" marR="0" rtl="0" algn="l">
              <a:lnSpc>
                <a:spcPct val="162068"/>
              </a:lnSpc>
              <a:spcBef>
                <a:spcPts val="0"/>
              </a:spcBef>
              <a:spcAft>
                <a:spcPts val="0"/>
              </a:spcAft>
              <a:buClr>
                <a:srgbClr val="000000"/>
              </a:buClr>
              <a:buSzPts val="1450"/>
              <a:buFont typeface="Roboto"/>
              <a:buNone/>
            </a:pPr>
            <a:r>
              <a:rPr b="0" i="0" lang="en-US" sz="1450" u="none" cap="none" strike="noStrike">
                <a:solidFill>
                  <a:srgbClr val="000000"/>
                </a:solidFill>
                <a:latin typeface="Roboto"/>
                <a:ea typeface="Roboto"/>
                <a:cs typeface="Roboto"/>
                <a:sym typeface="Roboto"/>
              </a:rPr>
              <a:t>14</a:t>
            </a:r>
            <a:endParaRPr b="0" i="0" sz="1450" u="none" cap="none" strike="noStrike"/>
          </a:p>
        </p:txBody>
      </p:sp>
      <p:sp>
        <p:nvSpPr>
          <p:cNvPr id="109" name="Google Shape;109;p3"/>
          <p:cNvSpPr/>
          <p:nvPr/>
        </p:nvSpPr>
        <p:spPr>
          <a:xfrm>
            <a:off x="10474643" y="3032932"/>
            <a:ext cx="798600" cy="303900"/>
          </a:xfrm>
          <a:prstGeom prst="rect">
            <a:avLst/>
          </a:prstGeom>
          <a:noFill/>
          <a:ln>
            <a:noFill/>
          </a:ln>
        </p:spPr>
        <p:txBody>
          <a:bodyPr anchorCtr="0" anchor="t" bIns="0" lIns="0" spcFirstLastPara="1" rIns="0" wrap="square" tIns="0">
            <a:noAutofit/>
          </a:bodyPr>
          <a:lstStyle/>
          <a:p>
            <a:pPr indent="0" lvl="0" marL="0" marR="0" rtl="0" algn="l">
              <a:lnSpc>
                <a:spcPct val="162068"/>
              </a:lnSpc>
              <a:spcBef>
                <a:spcPts val="0"/>
              </a:spcBef>
              <a:spcAft>
                <a:spcPts val="0"/>
              </a:spcAft>
              <a:buClr>
                <a:srgbClr val="000000"/>
              </a:buClr>
              <a:buSzPts val="1450"/>
              <a:buFont typeface="Roboto"/>
              <a:buNone/>
            </a:pPr>
            <a:r>
              <a:rPr b="0" i="0" lang="en-US" sz="1450" u="none" cap="none" strike="noStrike">
                <a:solidFill>
                  <a:srgbClr val="000000"/>
                </a:solidFill>
                <a:latin typeface="Roboto"/>
                <a:ea typeface="Roboto"/>
                <a:cs typeface="Roboto"/>
                <a:sym typeface="Roboto"/>
              </a:rPr>
              <a:t>13</a:t>
            </a:r>
            <a:endParaRPr b="0" i="0" sz="1450" u="none" cap="none" strike="noStrike"/>
          </a:p>
        </p:txBody>
      </p:sp>
      <p:sp>
        <p:nvSpPr>
          <p:cNvPr id="110" name="Google Shape;110;p3"/>
          <p:cNvSpPr/>
          <p:nvPr/>
        </p:nvSpPr>
        <p:spPr>
          <a:xfrm>
            <a:off x="11660743" y="3032932"/>
            <a:ext cx="798600" cy="303900"/>
          </a:xfrm>
          <a:prstGeom prst="rect">
            <a:avLst/>
          </a:prstGeom>
          <a:noFill/>
          <a:ln>
            <a:noFill/>
          </a:ln>
        </p:spPr>
        <p:txBody>
          <a:bodyPr anchorCtr="0" anchor="t" bIns="0" lIns="0" spcFirstLastPara="1" rIns="0" wrap="square" tIns="0">
            <a:noAutofit/>
          </a:bodyPr>
          <a:lstStyle/>
          <a:p>
            <a:pPr indent="0" lvl="0" marL="0" marR="0" rtl="0" algn="l">
              <a:lnSpc>
                <a:spcPct val="162068"/>
              </a:lnSpc>
              <a:spcBef>
                <a:spcPts val="0"/>
              </a:spcBef>
              <a:spcAft>
                <a:spcPts val="0"/>
              </a:spcAft>
              <a:buClr>
                <a:srgbClr val="000000"/>
              </a:buClr>
              <a:buSzPts val="1450"/>
              <a:buFont typeface="Roboto"/>
              <a:buNone/>
            </a:pPr>
            <a:r>
              <a:rPr b="0" i="0" lang="en-US" sz="1450" u="none" cap="none" strike="noStrike">
                <a:solidFill>
                  <a:srgbClr val="000000"/>
                </a:solidFill>
                <a:latin typeface="Roboto"/>
                <a:ea typeface="Roboto"/>
                <a:cs typeface="Roboto"/>
                <a:sym typeface="Roboto"/>
              </a:rPr>
              <a:t>12</a:t>
            </a:r>
            <a:endParaRPr b="0" i="0" sz="1450" u="none" cap="none" strike="noStrike"/>
          </a:p>
        </p:txBody>
      </p:sp>
      <p:sp>
        <p:nvSpPr>
          <p:cNvPr id="111" name="Google Shape;111;p3"/>
          <p:cNvSpPr/>
          <p:nvPr/>
        </p:nvSpPr>
        <p:spPr>
          <a:xfrm>
            <a:off x="12846844" y="3032932"/>
            <a:ext cx="802500" cy="303900"/>
          </a:xfrm>
          <a:prstGeom prst="rect">
            <a:avLst/>
          </a:prstGeom>
          <a:noFill/>
          <a:ln>
            <a:noFill/>
          </a:ln>
        </p:spPr>
        <p:txBody>
          <a:bodyPr anchorCtr="0" anchor="t" bIns="0" lIns="0" spcFirstLastPara="1" rIns="0" wrap="square" tIns="0">
            <a:noAutofit/>
          </a:bodyPr>
          <a:lstStyle/>
          <a:p>
            <a:pPr indent="0" lvl="0" marL="0" marR="0" rtl="0" algn="l">
              <a:lnSpc>
                <a:spcPct val="162068"/>
              </a:lnSpc>
              <a:spcBef>
                <a:spcPts val="0"/>
              </a:spcBef>
              <a:spcAft>
                <a:spcPts val="0"/>
              </a:spcAft>
              <a:buClr>
                <a:srgbClr val="000000"/>
              </a:buClr>
              <a:buSzPts val="1450"/>
              <a:buFont typeface="Roboto"/>
              <a:buNone/>
            </a:pPr>
            <a:r>
              <a:rPr b="0" i="0" lang="en-US" sz="1450" u="none" cap="none" strike="noStrike">
                <a:solidFill>
                  <a:srgbClr val="000000"/>
                </a:solidFill>
                <a:latin typeface="Roboto"/>
                <a:ea typeface="Roboto"/>
                <a:cs typeface="Roboto"/>
                <a:sym typeface="Roboto"/>
              </a:rPr>
              <a:t>11</a:t>
            </a:r>
            <a:endParaRPr b="0" i="0" sz="1450" u="none" cap="none" strike="noStrike"/>
          </a:p>
        </p:txBody>
      </p:sp>
      <p:sp>
        <p:nvSpPr>
          <p:cNvPr id="112" name="Google Shape;112;p3"/>
          <p:cNvSpPr/>
          <p:nvPr/>
        </p:nvSpPr>
        <p:spPr>
          <a:xfrm>
            <a:off x="789861" y="4066394"/>
            <a:ext cx="13049400" cy="547200"/>
          </a:xfrm>
          <a:prstGeom prst="rect">
            <a:avLst/>
          </a:prstGeom>
          <a:solidFill>
            <a:srgbClr val="000000">
              <a:alpha val="3921"/>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3" name="Google Shape;113;p3"/>
          <p:cNvSpPr/>
          <p:nvPr/>
        </p:nvSpPr>
        <p:spPr>
          <a:xfrm>
            <a:off x="982028" y="4187957"/>
            <a:ext cx="802500" cy="303900"/>
          </a:xfrm>
          <a:prstGeom prst="rect">
            <a:avLst/>
          </a:prstGeom>
          <a:noFill/>
          <a:ln>
            <a:noFill/>
          </a:ln>
        </p:spPr>
        <p:txBody>
          <a:bodyPr anchorCtr="0" anchor="t" bIns="0" lIns="0" spcFirstLastPara="1" rIns="0" wrap="square" tIns="0">
            <a:noAutofit/>
          </a:bodyPr>
          <a:lstStyle/>
          <a:p>
            <a:pPr indent="0" lvl="0" marL="0" marR="0" rtl="0" algn="l">
              <a:lnSpc>
                <a:spcPct val="162068"/>
              </a:lnSpc>
              <a:spcBef>
                <a:spcPts val="0"/>
              </a:spcBef>
              <a:spcAft>
                <a:spcPts val="0"/>
              </a:spcAft>
              <a:buClr>
                <a:srgbClr val="000000"/>
              </a:buClr>
              <a:buSzPts val="1450"/>
              <a:buFont typeface="Roboto"/>
              <a:buNone/>
            </a:pPr>
            <a:r>
              <a:rPr b="0" i="0" lang="en-US" sz="1450" u="none" cap="none" strike="noStrike">
                <a:solidFill>
                  <a:srgbClr val="000000"/>
                </a:solidFill>
                <a:latin typeface="Roboto"/>
                <a:ea typeface="Roboto"/>
                <a:cs typeface="Roboto"/>
                <a:sym typeface="Roboto"/>
              </a:rPr>
              <a:t>Poeni</a:t>
            </a:r>
            <a:endParaRPr b="0" i="0" sz="1450" u="none" cap="none" strike="noStrike"/>
          </a:p>
        </p:txBody>
      </p:sp>
      <p:sp>
        <p:nvSpPr>
          <p:cNvPr id="114" name="Google Shape;114;p3"/>
          <p:cNvSpPr/>
          <p:nvPr/>
        </p:nvSpPr>
        <p:spPr>
          <a:xfrm>
            <a:off x="2171938" y="4187957"/>
            <a:ext cx="798600" cy="303900"/>
          </a:xfrm>
          <a:prstGeom prst="rect">
            <a:avLst/>
          </a:prstGeom>
          <a:noFill/>
          <a:ln>
            <a:noFill/>
          </a:ln>
        </p:spPr>
        <p:txBody>
          <a:bodyPr anchorCtr="0" anchor="t" bIns="0" lIns="0" spcFirstLastPara="1" rIns="0" wrap="square" tIns="0">
            <a:noAutofit/>
          </a:bodyPr>
          <a:lstStyle/>
          <a:p>
            <a:pPr indent="0" lvl="0" marL="0" marR="0" rtl="0" algn="l">
              <a:lnSpc>
                <a:spcPct val="162068"/>
              </a:lnSpc>
              <a:spcBef>
                <a:spcPts val="0"/>
              </a:spcBef>
              <a:spcAft>
                <a:spcPts val="0"/>
              </a:spcAft>
              <a:buClr>
                <a:srgbClr val="000000"/>
              </a:buClr>
              <a:buSzPts val="1450"/>
              <a:buFont typeface="Roboto"/>
              <a:buNone/>
            </a:pPr>
            <a:r>
              <a:rPr b="0" i="0" lang="en-US" sz="1450" u="none" cap="none" strike="noStrike">
                <a:solidFill>
                  <a:srgbClr val="000000"/>
                </a:solidFill>
                <a:latin typeface="Roboto"/>
                <a:ea typeface="Roboto"/>
                <a:cs typeface="Roboto"/>
                <a:sym typeface="Roboto"/>
              </a:rPr>
              <a:t>67</a:t>
            </a:r>
            <a:endParaRPr b="0" i="0" sz="1450" u="none" cap="none" strike="noStrike"/>
          </a:p>
        </p:txBody>
      </p:sp>
      <p:sp>
        <p:nvSpPr>
          <p:cNvPr id="115" name="Google Shape;115;p3"/>
          <p:cNvSpPr/>
          <p:nvPr/>
        </p:nvSpPr>
        <p:spPr>
          <a:xfrm>
            <a:off x="3358039" y="4187957"/>
            <a:ext cx="798600" cy="303900"/>
          </a:xfrm>
          <a:prstGeom prst="rect">
            <a:avLst/>
          </a:prstGeom>
          <a:noFill/>
          <a:ln>
            <a:noFill/>
          </a:ln>
        </p:spPr>
        <p:txBody>
          <a:bodyPr anchorCtr="0" anchor="t" bIns="0" lIns="0" spcFirstLastPara="1" rIns="0" wrap="square" tIns="0">
            <a:noAutofit/>
          </a:bodyPr>
          <a:lstStyle/>
          <a:p>
            <a:pPr indent="0" lvl="0" marL="0" marR="0" rtl="0" algn="l">
              <a:lnSpc>
                <a:spcPct val="162068"/>
              </a:lnSpc>
              <a:spcBef>
                <a:spcPts val="0"/>
              </a:spcBef>
              <a:spcAft>
                <a:spcPts val="0"/>
              </a:spcAft>
              <a:buClr>
                <a:srgbClr val="000000"/>
              </a:buClr>
              <a:buSzPts val="1450"/>
              <a:buFont typeface="Roboto"/>
              <a:buNone/>
            </a:pPr>
            <a:r>
              <a:rPr b="0" i="0" lang="en-US" sz="1450" u="none" cap="none" strike="noStrike">
                <a:solidFill>
                  <a:srgbClr val="000000"/>
                </a:solidFill>
                <a:latin typeface="Roboto"/>
                <a:ea typeface="Roboto"/>
                <a:cs typeface="Roboto"/>
                <a:sym typeface="Roboto"/>
              </a:rPr>
              <a:t>63</a:t>
            </a:r>
            <a:endParaRPr b="0" i="0" sz="1450" u="none" cap="none" strike="noStrike"/>
          </a:p>
        </p:txBody>
      </p:sp>
      <p:sp>
        <p:nvSpPr>
          <p:cNvPr id="116" name="Google Shape;116;p3"/>
          <p:cNvSpPr/>
          <p:nvPr/>
        </p:nvSpPr>
        <p:spPr>
          <a:xfrm>
            <a:off x="4544139" y="4187957"/>
            <a:ext cx="798600" cy="303900"/>
          </a:xfrm>
          <a:prstGeom prst="rect">
            <a:avLst/>
          </a:prstGeom>
          <a:noFill/>
          <a:ln>
            <a:noFill/>
          </a:ln>
        </p:spPr>
        <p:txBody>
          <a:bodyPr anchorCtr="0" anchor="t" bIns="0" lIns="0" spcFirstLastPara="1" rIns="0" wrap="square" tIns="0">
            <a:noAutofit/>
          </a:bodyPr>
          <a:lstStyle/>
          <a:p>
            <a:pPr indent="0" lvl="0" marL="0" marR="0" rtl="0" algn="l">
              <a:lnSpc>
                <a:spcPct val="162068"/>
              </a:lnSpc>
              <a:spcBef>
                <a:spcPts val="0"/>
              </a:spcBef>
              <a:spcAft>
                <a:spcPts val="0"/>
              </a:spcAft>
              <a:buClr>
                <a:srgbClr val="000000"/>
              </a:buClr>
              <a:buSzPts val="1450"/>
              <a:buFont typeface="Roboto"/>
              <a:buNone/>
            </a:pPr>
            <a:r>
              <a:rPr b="0" i="0" lang="en-US" sz="1450" u="none" cap="none" strike="noStrike">
                <a:solidFill>
                  <a:srgbClr val="000000"/>
                </a:solidFill>
                <a:latin typeface="Roboto"/>
                <a:ea typeface="Roboto"/>
                <a:cs typeface="Roboto"/>
                <a:sym typeface="Roboto"/>
              </a:rPr>
              <a:t>60</a:t>
            </a:r>
            <a:endParaRPr b="0" i="0" sz="1450" u="none" cap="none" strike="noStrike"/>
          </a:p>
        </p:txBody>
      </p:sp>
      <p:sp>
        <p:nvSpPr>
          <p:cNvPr id="117" name="Google Shape;117;p3"/>
          <p:cNvSpPr/>
          <p:nvPr/>
        </p:nvSpPr>
        <p:spPr>
          <a:xfrm>
            <a:off x="5730240" y="4187957"/>
            <a:ext cx="798600" cy="303900"/>
          </a:xfrm>
          <a:prstGeom prst="rect">
            <a:avLst/>
          </a:prstGeom>
          <a:noFill/>
          <a:ln>
            <a:noFill/>
          </a:ln>
        </p:spPr>
        <p:txBody>
          <a:bodyPr anchorCtr="0" anchor="t" bIns="0" lIns="0" spcFirstLastPara="1" rIns="0" wrap="square" tIns="0">
            <a:noAutofit/>
          </a:bodyPr>
          <a:lstStyle/>
          <a:p>
            <a:pPr indent="0" lvl="0" marL="0" marR="0" rtl="0" algn="l">
              <a:lnSpc>
                <a:spcPct val="162068"/>
              </a:lnSpc>
              <a:spcBef>
                <a:spcPts val="0"/>
              </a:spcBef>
              <a:spcAft>
                <a:spcPts val="0"/>
              </a:spcAft>
              <a:buClr>
                <a:srgbClr val="000000"/>
              </a:buClr>
              <a:buSzPts val="1450"/>
              <a:buFont typeface="Roboto"/>
              <a:buNone/>
            </a:pPr>
            <a:r>
              <a:rPr b="0" i="0" lang="en-US" sz="1450" u="none" cap="none" strike="noStrike">
                <a:solidFill>
                  <a:srgbClr val="000000"/>
                </a:solidFill>
                <a:latin typeface="Roboto"/>
                <a:ea typeface="Roboto"/>
                <a:cs typeface="Roboto"/>
                <a:sym typeface="Roboto"/>
              </a:rPr>
              <a:t>57</a:t>
            </a:r>
            <a:endParaRPr b="0" i="0" sz="1450" u="none" cap="none" strike="noStrike"/>
          </a:p>
        </p:txBody>
      </p:sp>
      <p:sp>
        <p:nvSpPr>
          <p:cNvPr id="118" name="Google Shape;118;p3"/>
          <p:cNvSpPr/>
          <p:nvPr/>
        </p:nvSpPr>
        <p:spPr>
          <a:xfrm>
            <a:off x="6916341" y="4187957"/>
            <a:ext cx="798600" cy="303900"/>
          </a:xfrm>
          <a:prstGeom prst="rect">
            <a:avLst/>
          </a:prstGeom>
          <a:noFill/>
          <a:ln>
            <a:noFill/>
          </a:ln>
        </p:spPr>
        <p:txBody>
          <a:bodyPr anchorCtr="0" anchor="t" bIns="0" lIns="0" spcFirstLastPara="1" rIns="0" wrap="square" tIns="0">
            <a:noAutofit/>
          </a:bodyPr>
          <a:lstStyle/>
          <a:p>
            <a:pPr indent="0" lvl="0" marL="0" marR="0" rtl="0" algn="l">
              <a:lnSpc>
                <a:spcPct val="162068"/>
              </a:lnSpc>
              <a:spcBef>
                <a:spcPts val="0"/>
              </a:spcBef>
              <a:spcAft>
                <a:spcPts val="0"/>
              </a:spcAft>
              <a:buClr>
                <a:srgbClr val="000000"/>
              </a:buClr>
              <a:buSzPts val="1450"/>
              <a:buFont typeface="Roboto"/>
              <a:buNone/>
            </a:pPr>
            <a:r>
              <a:rPr b="0" i="0" lang="en-US" sz="1450" u="none" cap="none" strike="noStrike">
                <a:solidFill>
                  <a:srgbClr val="000000"/>
                </a:solidFill>
                <a:latin typeface="Roboto"/>
                <a:ea typeface="Roboto"/>
                <a:cs typeface="Roboto"/>
                <a:sym typeface="Roboto"/>
              </a:rPr>
              <a:t>53</a:t>
            </a:r>
            <a:endParaRPr b="0" i="0" sz="1450" u="none" cap="none" strike="noStrike"/>
          </a:p>
        </p:txBody>
      </p:sp>
      <p:sp>
        <p:nvSpPr>
          <p:cNvPr id="119" name="Google Shape;119;p3"/>
          <p:cNvSpPr/>
          <p:nvPr/>
        </p:nvSpPr>
        <p:spPr>
          <a:xfrm>
            <a:off x="8102441" y="4187957"/>
            <a:ext cx="798600" cy="303900"/>
          </a:xfrm>
          <a:prstGeom prst="rect">
            <a:avLst/>
          </a:prstGeom>
          <a:noFill/>
          <a:ln>
            <a:noFill/>
          </a:ln>
        </p:spPr>
        <p:txBody>
          <a:bodyPr anchorCtr="0" anchor="t" bIns="0" lIns="0" spcFirstLastPara="1" rIns="0" wrap="square" tIns="0">
            <a:noAutofit/>
          </a:bodyPr>
          <a:lstStyle/>
          <a:p>
            <a:pPr indent="0" lvl="0" marL="0" marR="0" rtl="0" algn="l">
              <a:lnSpc>
                <a:spcPct val="162068"/>
              </a:lnSpc>
              <a:spcBef>
                <a:spcPts val="0"/>
              </a:spcBef>
              <a:spcAft>
                <a:spcPts val="0"/>
              </a:spcAft>
              <a:buClr>
                <a:srgbClr val="000000"/>
              </a:buClr>
              <a:buSzPts val="1450"/>
              <a:buFont typeface="Roboto"/>
              <a:buNone/>
            </a:pPr>
            <a:r>
              <a:rPr b="0" i="0" lang="en-US" sz="1450" u="none" cap="none" strike="noStrike">
                <a:solidFill>
                  <a:srgbClr val="000000"/>
                </a:solidFill>
                <a:latin typeface="Roboto"/>
                <a:ea typeface="Roboto"/>
                <a:cs typeface="Roboto"/>
                <a:sym typeface="Roboto"/>
              </a:rPr>
              <a:t>50</a:t>
            </a:r>
            <a:endParaRPr b="0" i="0" sz="1450" u="none" cap="none" strike="noStrike"/>
          </a:p>
        </p:txBody>
      </p:sp>
      <p:sp>
        <p:nvSpPr>
          <p:cNvPr id="120" name="Google Shape;120;p3"/>
          <p:cNvSpPr/>
          <p:nvPr/>
        </p:nvSpPr>
        <p:spPr>
          <a:xfrm>
            <a:off x="9288542" y="4187957"/>
            <a:ext cx="798600" cy="303900"/>
          </a:xfrm>
          <a:prstGeom prst="rect">
            <a:avLst/>
          </a:prstGeom>
          <a:noFill/>
          <a:ln>
            <a:noFill/>
          </a:ln>
        </p:spPr>
        <p:txBody>
          <a:bodyPr anchorCtr="0" anchor="t" bIns="0" lIns="0" spcFirstLastPara="1" rIns="0" wrap="square" tIns="0">
            <a:noAutofit/>
          </a:bodyPr>
          <a:lstStyle/>
          <a:p>
            <a:pPr indent="0" lvl="0" marL="0" marR="0" rtl="0" algn="l">
              <a:lnSpc>
                <a:spcPct val="162068"/>
              </a:lnSpc>
              <a:spcBef>
                <a:spcPts val="0"/>
              </a:spcBef>
              <a:spcAft>
                <a:spcPts val="0"/>
              </a:spcAft>
              <a:buClr>
                <a:srgbClr val="000000"/>
              </a:buClr>
              <a:buSzPts val="1450"/>
              <a:buFont typeface="Roboto"/>
              <a:buNone/>
            </a:pPr>
            <a:r>
              <a:rPr b="0" i="0" lang="en-US" sz="1450" u="none" cap="none" strike="noStrike">
                <a:solidFill>
                  <a:srgbClr val="000000"/>
                </a:solidFill>
                <a:latin typeface="Roboto"/>
                <a:ea typeface="Roboto"/>
                <a:cs typeface="Roboto"/>
                <a:sym typeface="Roboto"/>
              </a:rPr>
              <a:t>47</a:t>
            </a:r>
            <a:endParaRPr b="0" i="0" sz="1450" u="none" cap="none" strike="noStrike"/>
          </a:p>
        </p:txBody>
      </p:sp>
      <p:sp>
        <p:nvSpPr>
          <p:cNvPr id="121" name="Google Shape;121;p3"/>
          <p:cNvSpPr/>
          <p:nvPr/>
        </p:nvSpPr>
        <p:spPr>
          <a:xfrm>
            <a:off x="10474643" y="4187957"/>
            <a:ext cx="798600" cy="303900"/>
          </a:xfrm>
          <a:prstGeom prst="rect">
            <a:avLst/>
          </a:prstGeom>
          <a:noFill/>
          <a:ln>
            <a:noFill/>
          </a:ln>
        </p:spPr>
        <p:txBody>
          <a:bodyPr anchorCtr="0" anchor="t" bIns="0" lIns="0" spcFirstLastPara="1" rIns="0" wrap="square" tIns="0">
            <a:noAutofit/>
          </a:bodyPr>
          <a:lstStyle/>
          <a:p>
            <a:pPr indent="0" lvl="0" marL="0" marR="0" rtl="0" algn="l">
              <a:lnSpc>
                <a:spcPct val="162068"/>
              </a:lnSpc>
              <a:spcBef>
                <a:spcPts val="0"/>
              </a:spcBef>
              <a:spcAft>
                <a:spcPts val="0"/>
              </a:spcAft>
              <a:buClr>
                <a:srgbClr val="000000"/>
              </a:buClr>
              <a:buSzPts val="1450"/>
              <a:buFont typeface="Roboto"/>
              <a:buNone/>
            </a:pPr>
            <a:r>
              <a:rPr b="0" i="0" lang="en-US" sz="1450" u="none" cap="none" strike="noStrike">
                <a:solidFill>
                  <a:srgbClr val="000000"/>
                </a:solidFill>
                <a:latin typeface="Roboto"/>
                <a:ea typeface="Roboto"/>
                <a:cs typeface="Roboto"/>
                <a:sym typeface="Roboto"/>
              </a:rPr>
              <a:t>43</a:t>
            </a:r>
            <a:endParaRPr b="0" i="0" sz="1450" u="none" cap="none" strike="noStrike"/>
          </a:p>
        </p:txBody>
      </p:sp>
      <p:sp>
        <p:nvSpPr>
          <p:cNvPr id="122" name="Google Shape;122;p3"/>
          <p:cNvSpPr/>
          <p:nvPr/>
        </p:nvSpPr>
        <p:spPr>
          <a:xfrm>
            <a:off x="11660743" y="4187957"/>
            <a:ext cx="798600" cy="303900"/>
          </a:xfrm>
          <a:prstGeom prst="rect">
            <a:avLst/>
          </a:prstGeom>
          <a:noFill/>
          <a:ln>
            <a:noFill/>
          </a:ln>
        </p:spPr>
        <p:txBody>
          <a:bodyPr anchorCtr="0" anchor="t" bIns="0" lIns="0" spcFirstLastPara="1" rIns="0" wrap="square" tIns="0">
            <a:noAutofit/>
          </a:bodyPr>
          <a:lstStyle/>
          <a:p>
            <a:pPr indent="0" lvl="0" marL="0" marR="0" rtl="0" algn="l">
              <a:lnSpc>
                <a:spcPct val="162068"/>
              </a:lnSpc>
              <a:spcBef>
                <a:spcPts val="0"/>
              </a:spcBef>
              <a:spcAft>
                <a:spcPts val="0"/>
              </a:spcAft>
              <a:buClr>
                <a:srgbClr val="000000"/>
              </a:buClr>
              <a:buSzPts val="1450"/>
              <a:buFont typeface="Roboto"/>
              <a:buNone/>
            </a:pPr>
            <a:r>
              <a:rPr b="0" i="0" lang="en-US" sz="1450" u="none" cap="none" strike="noStrike">
                <a:solidFill>
                  <a:srgbClr val="000000"/>
                </a:solidFill>
                <a:latin typeface="Roboto"/>
                <a:ea typeface="Roboto"/>
                <a:cs typeface="Roboto"/>
                <a:sym typeface="Roboto"/>
              </a:rPr>
              <a:t>40</a:t>
            </a:r>
            <a:endParaRPr b="0" i="0" sz="1450" u="none" cap="none" strike="noStrike"/>
          </a:p>
        </p:txBody>
      </p:sp>
      <p:sp>
        <p:nvSpPr>
          <p:cNvPr id="123" name="Google Shape;123;p3"/>
          <p:cNvSpPr/>
          <p:nvPr/>
        </p:nvSpPr>
        <p:spPr>
          <a:xfrm>
            <a:off x="12846844" y="4187957"/>
            <a:ext cx="802500" cy="303900"/>
          </a:xfrm>
          <a:prstGeom prst="rect">
            <a:avLst/>
          </a:prstGeom>
          <a:noFill/>
          <a:ln>
            <a:noFill/>
          </a:ln>
        </p:spPr>
        <p:txBody>
          <a:bodyPr anchorCtr="0" anchor="t" bIns="0" lIns="0" spcFirstLastPara="1" rIns="0" wrap="square" tIns="0">
            <a:noAutofit/>
          </a:bodyPr>
          <a:lstStyle/>
          <a:p>
            <a:pPr indent="0" lvl="0" marL="0" marR="0" rtl="0" algn="l">
              <a:lnSpc>
                <a:spcPct val="162068"/>
              </a:lnSpc>
              <a:spcBef>
                <a:spcPts val="0"/>
              </a:spcBef>
              <a:spcAft>
                <a:spcPts val="0"/>
              </a:spcAft>
              <a:buClr>
                <a:srgbClr val="000000"/>
              </a:buClr>
              <a:buSzPts val="1450"/>
              <a:buFont typeface="Roboto"/>
              <a:buNone/>
            </a:pPr>
            <a:r>
              <a:rPr b="0" i="0" lang="en-US" sz="1450" u="none" cap="none" strike="noStrike">
                <a:solidFill>
                  <a:srgbClr val="000000"/>
                </a:solidFill>
                <a:latin typeface="Roboto"/>
                <a:ea typeface="Roboto"/>
                <a:cs typeface="Roboto"/>
                <a:sym typeface="Roboto"/>
              </a:rPr>
              <a:t>37</a:t>
            </a:r>
            <a:endParaRPr b="0" i="0" sz="1450" u="none" cap="none" strike="noStrike"/>
          </a:p>
        </p:txBody>
      </p:sp>
      <p:sp>
        <p:nvSpPr>
          <p:cNvPr id="124" name="Google Shape;124;p3"/>
          <p:cNvSpPr/>
          <p:nvPr/>
        </p:nvSpPr>
        <p:spPr>
          <a:xfrm>
            <a:off x="789861" y="4613486"/>
            <a:ext cx="13049400" cy="1155000"/>
          </a:xfrm>
          <a:prstGeom prst="rect">
            <a:avLst/>
          </a:prstGeom>
          <a:solidFill>
            <a:srgbClr val="FFFFFF">
              <a:alpha val="3921"/>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5" name="Google Shape;125;p3"/>
          <p:cNvSpPr/>
          <p:nvPr/>
        </p:nvSpPr>
        <p:spPr>
          <a:xfrm>
            <a:off x="982028" y="4735049"/>
            <a:ext cx="802500" cy="912000"/>
          </a:xfrm>
          <a:prstGeom prst="rect">
            <a:avLst/>
          </a:prstGeom>
          <a:noFill/>
          <a:ln>
            <a:noFill/>
          </a:ln>
        </p:spPr>
        <p:txBody>
          <a:bodyPr anchorCtr="0" anchor="t" bIns="0" lIns="0" spcFirstLastPara="1" rIns="0" wrap="square" tIns="0">
            <a:noAutofit/>
          </a:bodyPr>
          <a:lstStyle/>
          <a:p>
            <a:pPr indent="0" lvl="0" marL="0" marR="0" rtl="0" algn="l">
              <a:lnSpc>
                <a:spcPct val="162068"/>
              </a:lnSpc>
              <a:spcBef>
                <a:spcPts val="0"/>
              </a:spcBef>
              <a:spcAft>
                <a:spcPts val="0"/>
              </a:spcAft>
              <a:buClr>
                <a:srgbClr val="000000"/>
              </a:buClr>
              <a:buSzPts val="1450"/>
              <a:buFont typeface="Roboto"/>
              <a:buNone/>
            </a:pPr>
            <a:r>
              <a:rPr b="0" i="0" lang="en-US" sz="1450" u="none" cap="none" strike="noStrike">
                <a:solidFill>
                  <a:srgbClr val="000000"/>
                </a:solidFill>
                <a:latin typeface="Roboto"/>
                <a:ea typeface="Roboto"/>
                <a:cs typeface="Roboto"/>
                <a:sym typeface="Roboto"/>
              </a:rPr>
              <a:t>Broj tačnih odgovora</a:t>
            </a:r>
            <a:endParaRPr b="0" i="0" sz="1450" u="none" cap="none" strike="noStrike"/>
          </a:p>
        </p:txBody>
      </p:sp>
      <p:sp>
        <p:nvSpPr>
          <p:cNvPr id="126" name="Google Shape;126;p3"/>
          <p:cNvSpPr/>
          <p:nvPr/>
        </p:nvSpPr>
        <p:spPr>
          <a:xfrm>
            <a:off x="2171938" y="4735049"/>
            <a:ext cx="798600" cy="303900"/>
          </a:xfrm>
          <a:prstGeom prst="rect">
            <a:avLst/>
          </a:prstGeom>
          <a:noFill/>
          <a:ln>
            <a:noFill/>
          </a:ln>
        </p:spPr>
        <p:txBody>
          <a:bodyPr anchorCtr="0" anchor="t" bIns="0" lIns="0" spcFirstLastPara="1" rIns="0" wrap="square" tIns="0">
            <a:noAutofit/>
          </a:bodyPr>
          <a:lstStyle/>
          <a:p>
            <a:pPr indent="0" lvl="0" marL="0" marR="0" rtl="0" algn="l">
              <a:lnSpc>
                <a:spcPct val="162068"/>
              </a:lnSpc>
              <a:spcBef>
                <a:spcPts val="0"/>
              </a:spcBef>
              <a:spcAft>
                <a:spcPts val="0"/>
              </a:spcAft>
              <a:buClr>
                <a:srgbClr val="000000"/>
              </a:buClr>
              <a:buSzPts val="1450"/>
              <a:buFont typeface="Roboto"/>
              <a:buNone/>
            </a:pPr>
            <a:r>
              <a:rPr b="0" i="0" lang="en-US" sz="1450" u="none" cap="none" strike="noStrike">
                <a:solidFill>
                  <a:srgbClr val="000000"/>
                </a:solidFill>
                <a:latin typeface="Roboto"/>
                <a:ea typeface="Roboto"/>
                <a:cs typeface="Roboto"/>
                <a:sym typeface="Roboto"/>
              </a:rPr>
              <a:t>10</a:t>
            </a:r>
            <a:endParaRPr b="0" i="0" sz="1450" u="none" cap="none" strike="noStrike"/>
          </a:p>
        </p:txBody>
      </p:sp>
      <p:sp>
        <p:nvSpPr>
          <p:cNvPr id="127" name="Google Shape;127;p3"/>
          <p:cNvSpPr/>
          <p:nvPr/>
        </p:nvSpPr>
        <p:spPr>
          <a:xfrm>
            <a:off x="3358039" y="4735049"/>
            <a:ext cx="798600" cy="303900"/>
          </a:xfrm>
          <a:prstGeom prst="rect">
            <a:avLst/>
          </a:prstGeom>
          <a:noFill/>
          <a:ln>
            <a:noFill/>
          </a:ln>
        </p:spPr>
        <p:txBody>
          <a:bodyPr anchorCtr="0" anchor="t" bIns="0" lIns="0" spcFirstLastPara="1" rIns="0" wrap="square" tIns="0">
            <a:noAutofit/>
          </a:bodyPr>
          <a:lstStyle/>
          <a:p>
            <a:pPr indent="0" lvl="0" marL="0" marR="0" rtl="0" algn="l">
              <a:lnSpc>
                <a:spcPct val="162068"/>
              </a:lnSpc>
              <a:spcBef>
                <a:spcPts val="0"/>
              </a:spcBef>
              <a:spcAft>
                <a:spcPts val="0"/>
              </a:spcAft>
              <a:buClr>
                <a:srgbClr val="000000"/>
              </a:buClr>
              <a:buSzPts val="1450"/>
              <a:buFont typeface="Roboto"/>
              <a:buNone/>
            </a:pPr>
            <a:r>
              <a:rPr b="0" i="0" lang="en-US" sz="1450" u="none" cap="none" strike="noStrike">
                <a:solidFill>
                  <a:srgbClr val="000000"/>
                </a:solidFill>
                <a:latin typeface="Roboto"/>
                <a:ea typeface="Roboto"/>
                <a:cs typeface="Roboto"/>
                <a:sym typeface="Roboto"/>
              </a:rPr>
              <a:t>9</a:t>
            </a:r>
            <a:endParaRPr b="0" i="0" sz="1450" u="none" cap="none" strike="noStrike"/>
          </a:p>
        </p:txBody>
      </p:sp>
      <p:sp>
        <p:nvSpPr>
          <p:cNvPr id="128" name="Google Shape;128;p3"/>
          <p:cNvSpPr/>
          <p:nvPr/>
        </p:nvSpPr>
        <p:spPr>
          <a:xfrm>
            <a:off x="4544139" y="4735049"/>
            <a:ext cx="798600" cy="303900"/>
          </a:xfrm>
          <a:prstGeom prst="rect">
            <a:avLst/>
          </a:prstGeom>
          <a:noFill/>
          <a:ln>
            <a:noFill/>
          </a:ln>
        </p:spPr>
        <p:txBody>
          <a:bodyPr anchorCtr="0" anchor="t" bIns="0" lIns="0" spcFirstLastPara="1" rIns="0" wrap="square" tIns="0">
            <a:noAutofit/>
          </a:bodyPr>
          <a:lstStyle/>
          <a:p>
            <a:pPr indent="0" lvl="0" marL="0" marR="0" rtl="0" algn="l">
              <a:lnSpc>
                <a:spcPct val="162068"/>
              </a:lnSpc>
              <a:spcBef>
                <a:spcPts val="0"/>
              </a:spcBef>
              <a:spcAft>
                <a:spcPts val="0"/>
              </a:spcAft>
              <a:buClr>
                <a:srgbClr val="000000"/>
              </a:buClr>
              <a:buSzPts val="1450"/>
              <a:buFont typeface="Roboto"/>
              <a:buNone/>
            </a:pPr>
            <a:r>
              <a:rPr b="0" i="0" lang="en-US" sz="1450" u="none" cap="none" strike="noStrike">
                <a:solidFill>
                  <a:srgbClr val="000000"/>
                </a:solidFill>
                <a:latin typeface="Roboto"/>
                <a:ea typeface="Roboto"/>
                <a:cs typeface="Roboto"/>
                <a:sym typeface="Roboto"/>
              </a:rPr>
              <a:t>8</a:t>
            </a:r>
            <a:endParaRPr b="0" i="0" sz="1450" u="none" cap="none" strike="noStrike"/>
          </a:p>
        </p:txBody>
      </p:sp>
      <p:sp>
        <p:nvSpPr>
          <p:cNvPr id="129" name="Google Shape;129;p3"/>
          <p:cNvSpPr/>
          <p:nvPr/>
        </p:nvSpPr>
        <p:spPr>
          <a:xfrm>
            <a:off x="5730240" y="4735049"/>
            <a:ext cx="798600" cy="303900"/>
          </a:xfrm>
          <a:prstGeom prst="rect">
            <a:avLst/>
          </a:prstGeom>
          <a:noFill/>
          <a:ln>
            <a:noFill/>
          </a:ln>
        </p:spPr>
        <p:txBody>
          <a:bodyPr anchorCtr="0" anchor="t" bIns="0" lIns="0" spcFirstLastPara="1" rIns="0" wrap="square" tIns="0">
            <a:noAutofit/>
          </a:bodyPr>
          <a:lstStyle/>
          <a:p>
            <a:pPr indent="0" lvl="0" marL="0" marR="0" rtl="0" algn="l">
              <a:lnSpc>
                <a:spcPct val="162068"/>
              </a:lnSpc>
              <a:spcBef>
                <a:spcPts val="0"/>
              </a:spcBef>
              <a:spcAft>
                <a:spcPts val="0"/>
              </a:spcAft>
              <a:buClr>
                <a:srgbClr val="000000"/>
              </a:buClr>
              <a:buSzPts val="1450"/>
              <a:buFont typeface="Roboto"/>
              <a:buNone/>
            </a:pPr>
            <a:r>
              <a:rPr b="0" i="0" lang="en-US" sz="1450" u="none" cap="none" strike="noStrike">
                <a:solidFill>
                  <a:srgbClr val="000000"/>
                </a:solidFill>
                <a:latin typeface="Roboto"/>
                <a:ea typeface="Roboto"/>
                <a:cs typeface="Roboto"/>
                <a:sym typeface="Roboto"/>
              </a:rPr>
              <a:t>7</a:t>
            </a:r>
            <a:endParaRPr b="0" i="0" sz="1450" u="none" cap="none" strike="noStrike"/>
          </a:p>
        </p:txBody>
      </p:sp>
      <p:sp>
        <p:nvSpPr>
          <p:cNvPr id="130" name="Google Shape;130;p3"/>
          <p:cNvSpPr/>
          <p:nvPr/>
        </p:nvSpPr>
        <p:spPr>
          <a:xfrm>
            <a:off x="6916341" y="4735049"/>
            <a:ext cx="798600" cy="303900"/>
          </a:xfrm>
          <a:prstGeom prst="rect">
            <a:avLst/>
          </a:prstGeom>
          <a:noFill/>
          <a:ln>
            <a:noFill/>
          </a:ln>
        </p:spPr>
        <p:txBody>
          <a:bodyPr anchorCtr="0" anchor="t" bIns="0" lIns="0" spcFirstLastPara="1" rIns="0" wrap="square" tIns="0">
            <a:noAutofit/>
          </a:bodyPr>
          <a:lstStyle/>
          <a:p>
            <a:pPr indent="0" lvl="0" marL="0" marR="0" rtl="0" algn="l">
              <a:lnSpc>
                <a:spcPct val="162068"/>
              </a:lnSpc>
              <a:spcBef>
                <a:spcPts val="0"/>
              </a:spcBef>
              <a:spcAft>
                <a:spcPts val="0"/>
              </a:spcAft>
              <a:buClr>
                <a:srgbClr val="000000"/>
              </a:buClr>
              <a:buSzPts val="1450"/>
              <a:buFont typeface="Roboto"/>
              <a:buNone/>
            </a:pPr>
            <a:r>
              <a:rPr b="0" i="0" lang="en-US" sz="1450" u="none" cap="none" strike="noStrike">
                <a:solidFill>
                  <a:srgbClr val="000000"/>
                </a:solidFill>
                <a:latin typeface="Roboto"/>
                <a:ea typeface="Roboto"/>
                <a:cs typeface="Roboto"/>
                <a:sym typeface="Roboto"/>
              </a:rPr>
              <a:t>6</a:t>
            </a:r>
            <a:endParaRPr b="0" i="0" sz="1450" u="none" cap="none" strike="noStrike"/>
          </a:p>
        </p:txBody>
      </p:sp>
      <p:sp>
        <p:nvSpPr>
          <p:cNvPr id="131" name="Google Shape;131;p3"/>
          <p:cNvSpPr/>
          <p:nvPr/>
        </p:nvSpPr>
        <p:spPr>
          <a:xfrm>
            <a:off x="8102441" y="4735049"/>
            <a:ext cx="798600" cy="303900"/>
          </a:xfrm>
          <a:prstGeom prst="rect">
            <a:avLst/>
          </a:prstGeom>
          <a:noFill/>
          <a:ln>
            <a:noFill/>
          </a:ln>
        </p:spPr>
        <p:txBody>
          <a:bodyPr anchorCtr="0" anchor="t" bIns="0" lIns="0" spcFirstLastPara="1" rIns="0" wrap="square" tIns="0">
            <a:noAutofit/>
          </a:bodyPr>
          <a:lstStyle/>
          <a:p>
            <a:pPr indent="0" lvl="0" marL="0" marR="0" rtl="0" algn="l">
              <a:lnSpc>
                <a:spcPct val="162068"/>
              </a:lnSpc>
              <a:spcBef>
                <a:spcPts val="0"/>
              </a:spcBef>
              <a:spcAft>
                <a:spcPts val="0"/>
              </a:spcAft>
              <a:buClr>
                <a:srgbClr val="000000"/>
              </a:buClr>
              <a:buSzPts val="1450"/>
              <a:buFont typeface="Roboto"/>
              <a:buNone/>
            </a:pPr>
            <a:r>
              <a:rPr b="0" i="0" lang="en-US" sz="1450" u="none" cap="none" strike="noStrike">
                <a:solidFill>
                  <a:srgbClr val="000000"/>
                </a:solidFill>
                <a:latin typeface="Roboto"/>
                <a:ea typeface="Roboto"/>
                <a:cs typeface="Roboto"/>
                <a:sym typeface="Roboto"/>
              </a:rPr>
              <a:t>5</a:t>
            </a:r>
            <a:endParaRPr b="0" i="0" sz="1450" u="none" cap="none" strike="noStrike"/>
          </a:p>
        </p:txBody>
      </p:sp>
      <p:sp>
        <p:nvSpPr>
          <p:cNvPr id="132" name="Google Shape;132;p3"/>
          <p:cNvSpPr/>
          <p:nvPr/>
        </p:nvSpPr>
        <p:spPr>
          <a:xfrm>
            <a:off x="9288542" y="4735049"/>
            <a:ext cx="798600" cy="303900"/>
          </a:xfrm>
          <a:prstGeom prst="rect">
            <a:avLst/>
          </a:prstGeom>
          <a:noFill/>
          <a:ln>
            <a:noFill/>
          </a:ln>
        </p:spPr>
        <p:txBody>
          <a:bodyPr anchorCtr="0" anchor="t" bIns="0" lIns="0" spcFirstLastPara="1" rIns="0" wrap="square" tIns="0">
            <a:noAutofit/>
          </a:bodyPr>
          <a:lstStyle/>
          <a:p>
            <a:pPr indent="0" lvl="0" marL="0" marR="0" rtl="0" algn="l">
              <a:lnSpc>
                <a:spcPct val="162068"/>
              </a:lnSpc>
              <a:spcBef>
                <a:spcPts val="0"/>
              </a:spcBef>
              <a:spcAft>
                <a:spcPts val="0"/>
              </a:spcAft>
              <a:buClr>
                <a:srgbClr val="000000"/>
              </a:buClr>
              <a:buSzPts val="1450"/>
              <a:buFont typeface="Roboto"/>
              <a:buNone/>
            </a:pPr>
            <a:r>
              <a:rPr b="0" i="0" lang="en-US" sz="1450" u="none" cap="none" strike="noStrike">
                <a:solidFill>
                  <a:srgbClr val="000000"/>
                </a:solidFill>
                <a:latin typeface="Roboto"/>
                <a:ea typeface="Roboto"/>
                <a:cs typeface="Roboto"/>
                <a:sym typeface="Roboto"/>
              </a:rPr>
              <a:t>4</a:t>
            </a:r>
            <a:endParaRPr b="0" i="0" sz="1450" u="none" cap="none" strike="noStrike"/>
          </a:p>
        </p:txBody>
      </p:sp>
      <p:sp>
        <p:nvSpPr>
          <p:cNvPr id="133" name="Google Shape;133;p3"/>
          <p:cNvSpPr/>
          <p:nvPr/>
        </p:nvSpPr>
        <p:spPr>
          <a:xfrm>
            <a:off x="10474643" y="4735049"/>
            <a:ext cx="798600" cy="303900"/>
          </a:xfrm>
          <a:prstGeom prst="rect">
            <a:avLst/>
          </a:prstGeom>
          <a:noFill/>
          <a:ln>
            <a:noFill/>
          </a:ln>
        </p:spPr>
        <p:txBody>
          <a:bodyPr anchorCtr="0" anchor="t" bIns="0" lIns="0" spcFirstLastPara="1" rIns="0" wrap="square" tIns="0">
            <a:noAutofit/>
          </a:bodyPr>
          <a:lstStyle/>
          <a:p>
            <a:pPr indent="0" lvl="0" marL="0" marR="0" rtl="0" algn="l">
              <a:lnSpc>
                <a:spcPct val="162068"/>
              </a:lnSpc>
              <a:spcBef>
                <a:spcPts val="0"/>
              </a:spcBef>
              <a:spcAft>
                <a:spcPts val="0"/>
              </a:spcAft>
              <a:buClr>
                <a:srgbClr val="000000"/>
              </a:buClr>
              <a:buSzPts val="1450"/>
              <a:buFont typeface="Roboto"/>
              <a:buNone/>
            </a:pPr>
            <a:r>
              <a:rPr b="0" i="0" lang="en-US" sz="1450" u="none" cap="none" strike="noStrike">
                <a:solidFill>
                  <a:srgbClr val="000000"/>
                </a:solidFill>
                <a:latin typeface="Roboto"/>
                <a:ea typeface="Roboto"/>
                <a:cs typeface="Roboto"/>
                <a:sym typeface="Roboto"/>
              </a:rPr>
              <a:t>3</a:t>
            </a:r>
            <a:endParaRPr b="0" i="0" sz="1450" u="none" cap="none" strike="noStrike"/>
          </a:p>
        </p:txBody>
      </p:sp>
      <p:sp>
        <p:nvSpPr>
          <p:cNvPr id="134" name="Google Shape;134;p3"/>
          <p:cNvSpPr/>
          <p:nvPr/>
        </p:nvSpPr>
        <p:spPr>
          <a:xfrm>
            <a:off x="11660743" y="4735049"/>
            <a:ext cx="798600" cy="303900"/>
          </a:xfrm>
          <a:prstGeom prst="rect">
            <a:avLst/>
          </a:prstGeom>
          <a:noFill/>
          <a:ln>
            <a:noFill/>
          </a:ln>
        </p:spPr>
        <p:txBody>
          <a:bodyPr anchorCtr="0" anchor="t" bIns="0" lIns="0" spcFirstLastPara="1" rIns="0" wrap="square" tIns="0">
            <a:noAutofit/>
          </a:bodyPr>
          <a:lstStyle/>
          <a:p>
            <a:pPr indent="0" lvl="0" marL="0" marR="0" rtl="0" algn="l">
              <a:lnSpc>
                <a:spcPct val="162068"/>
              </a:lnSpc>
              <a:spcBef>
                <a:spcPts val="0"/>
              </a:spcBef>
              <a:spcAft>
                <a:spcPts val="0"/>
              </a:spcAft>
              <a:buClr>
                <a:srgbClr val="000000"/>
              </a:buClr>
              <a:buSzPts val="1450"/>
              <a:buFont typeface="Roboto"/>
              <a:buNone/>
            </a:pPr>
            <a:r>
              <a:rPr b="0" i="0" lang="en-US" sz="1450" u="none" cap="none" strike="noStrike">
                <a:solidFill>
                  <a:srgbClr val="000000"/>
                </a:solidFill>
                <a:latin typeface="Roboto"/>
                <a:ea typeface="Roboto"/>
                <a:cs typeface="Roboto"/>
                <a:sym typeface="Roboto"/>
              </a:rPr>
              <a:t>2</a:t>
            </a:r>
            <a:endParaRPr b="0" i="0" sz="1450" u="none" cap="none" strike="noStrike"/>
          </a:p>
        </p:txBody>
      </p:sp>
      <p:sp>
        <p:nvSpPr>
          <p:cNvPr id="135" name="Google Shape;135;p3"/>
          <p:cNvSpPr/>
          <p:nvPr/>
        </p:nvSpPr>
        <p:spPr>
          <a:xfrm>
            <a:off x="12846844" y="4735049"/>
            <a:ext cx="802500" cy="303900"/>
          </a:xfrm>
          <a:prstGeom prst="rect">
            <a:avLst/>
          </a:prstGeom>
          <a:noFill/>
          <a:ln>
            <a:noFill/>
          </a:ln>
        </p:spPr>
        <p:txBody>
          <a:bodyPr anchorCtr="0" anchor="t" bIns="0" lIns="0" spcFirstLastPara="1" rIns="0" wrap="square" tIns="0">
            <a:noAutofit/>
          </a:bodyPr>
          <a:lstStyle/>
          <a:p>
            <a:pPr indent="0" lvl="0" marL="0" marR="0" rtl="0" algn="l">
              <a:lnSpc>
                <a:spcPct val="162068"/>
              </a:lnSpc>
              <a:spcBef>
                <a:spcPts val="0"/>
              </a:spcBef>
              <a:spcAft>
                <a:spcPts val="0"/>
              </a:spcAft>
              <a:buClr>
                <a:srgbClr val="000000"/>
              </a:buClr>
              <a:buSzPts val="1450"/>
              <a:buFont typeface="Roboto"/>
              <a:buNone/>
            </a:pPr>
            <a:r>
              <a:rPr b="0" i="0" lang="en-US" sz="1450" u="none" cap="none" strike="noStrike">
                <a:solidFill>
                  <a:srgbClr val="000000"/>
                </a:solidFill>
                <a:latin typeface="Roboto"/>
                <a:ea typeface="Roboto"/>
                <a:cs typeface="Roboto"/>
                <a:sym typeface="Roboto"/>
              </a:rPr>
              <a:t>1</a:t>
            </a:r>
            <a:endParaRPr b="0" i="0" sz="1450" u="none" cap="none" strike="noStrike"/>
          </a:p>
        </p:txBody>
      </p:sp>
      <p:sp>
        <p:nvSpPr>
          <p:cNvPr id="136" name="Google Shape;136;p3"/>
          <p:cNvSpPr/>
          <p:nvPr/>
        </p:nvSpPr>
        <p:spPr>
          <a:xfrm>
            <a:off x="789861" y="5768512"/>
            <a:ext cx="13049400" cy="547200"/>
          </a:xfrm>
          <a:prstGeom prst="rect">
            <a:avLst/>
          </a:prstGeom>
          <a:solidFill>
            <a:srgbClr val="000000">
              <a:alpha val="3921"/>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7" name="Google Shape;137;p3"/>
          <p:cNvSpPr/>
          <p:nvPr/>
        </p:nvSpPr>
        <p:spPr>
          <a:xfrm>
            <a:off x="982028" y="5890074"/>
            <a:ext cx="802500" cy="303900"/>
          </a:xfrm>
          <a:prstGeom prst="rect">
            <a:avLst/>
          </a:prstGeom>
          <a:noFill/>
          <a:ln>
            <a:noFill/>
          </a:ln>
        </p:spPr>
        <p:txBody>
          <a:bodyPr anchorCtr="0" anchor="t" bIns="0" lIns="0" spcFirstLastPara="1" rIns="0" wrap="square" tIns="0">
            <a:noAutofit/>
          </a:bodyPr>
          <a:lstStyle/>
          <a:p>
            <a:pPr indent="0" lvl="0" marL="0" marR="0" rtl="0" algn="l">
              <a:lnSpc>
                <a:spcPct val="162068"/>
              </a:lnSpc>
              <a:spcBef>
                <a:spcPts val="0"/>
              </a:spcBef>
              <a:spcAft>
                <a:spcPts val="0"/>
              </a:spcAft>
              <a:buClr>
                <a:srgbClr val="000000"/>
              </a:buClr>
              <a:buSzPts val="1450"/>
              <a:buFont typeface="Roboto"/>
              <a:buNone/>
            </a:pPr>
            <a:r>
              <a:rPr b="0" i="0" lang="en-US" sz="1450" u="none" cap="none" strike="noStrike">
                <a:solidFill>
                  <a:srgbClr val="000000"/>
                </a:solidFill>
                <a:latin typeface="Roboto"/>
                <a:ea typeface="Roboto"/>
                <a:cs typeface="Roboto"/>
                <a:sym typeface="Roboto"/>
              </a:rPr>
              <a:t>Poeni</a:t>
            </a:r>
            <a:endParaRPr b="0" i="0" sz="1450" u="none" cap="none" strike="noStrike"/>
          </a:p>
        </p:txBody>
      </p:sp>
      <p:sp>
        <p:nvSpPr>
          <p:cNvPr id="138" name="Google Shape;138;p3"/>
          <p:cNvSpPr/>
          <p:nvPr/>
        </p:nvSpPr>
        <p:spPr>
          <a:xfrm>
            <a:off x="2171938" y="5890074"/>
            <a:ext cx="798600" cy="303900"/>
          </a:xfrm>
          <a:prstGeom prst="rect">
            <a:avLst/>
          </a:prstGeom>
          <a:noFill/>
          <a:ln>
            <a:noFill/>
          </a:ln>
        </p:spPr>
        <p:txBody>
          <a:bodyPr anchorCtr="0" anchor="t" bIns="0" lIns="0" spcFirstLastPara="1" rIns="0" wrap="square" tIns="0">
            <a:noAutofit/>
          </a:bodyPr>
          <a:lstStyle/>
          <a:p>
            <a:pPr indent="0" lvl="0" marL="0" marR="0" rtl="0" algn="l">
              <a:lnSpc>
                <a:spcPct val="162068"/>
              </a:lnSpc>
              <a:spcBef>
                <a:spcPts val="0"/>
              </a:spcBef>
              <a:spcAft>
                <a:spcPts val="0"/>
              </a:spcAft>
              <a:buClr>
                <a:srgbClr val="000000"/>
              </a:buClr>
              <a:buSzPts val="1450"/>
              <a:buFont typeface="Roboto"/>
              <a:buNone/>
            </a:pPr>
            <a:r>
              <a:rPr b="0" i="0" lang="en-US" sz="1450" u="none" cap="none" strike="noStrike">
                <a:solidFill>
                  <a:srgbClr val="000000"/>
                </a:solidFill>
                <a:latin typeface="Roboto"/>
                <a:ea typeface="Roboto"/>
                <a:cs typeface="Roboto"/>
                <a:sym typeface="Roboto"/>
              </a:rPr>
              <a:t>33</a:t>
            </a:r>
            <a:endParaRPr b="0" i="0" sz="1450" u="none" cap="none" strike="noStrike"/>
          </a:p>
        </p:txBody>
      </p:sp>
      <p:sp>
        <p:nvSpPr>
          <p:cNvPr id="139" name="Google Shape;139;p3"/>
          <p:cNvSpPr/>
          <p:nvPr/>
        </p:nvSpPr>
        <p:spPr>
          <a:xfrm>
            <a:off x="3358039" y="5890074"/>
            <a:ext cx="798600" cy="303900"/>
          </a:xfrm>
          <a:prstGeom prst="rect">
            <a:avLst/>
          </a:prstGeom>
          <a:noFill/>
          <a:ln>
            <a:noFill/>
          </a:ln>
        </p:spPr>
        <p:txBody>
          <a:bodyPr anchorCtr="0" anchor="t" bIns="0" lIns="0" spcFirstLastPara="1" rIns="0" wrap="square" tIns="0">
            <a:noAutofit/>
          </a:bodyPr>
          <a:lstStyle/>
          <a:p>
            <a:pPr indent="0" lvl="0" marL="0" marR="0" rtl="0" algn="l">
              <a:lnSpc>
                <a:spcPct val="162068"/>
              </a:lnSpc>
              <a:spcBef>
                <a:spcPts val="0"/>
              </a:spcBef>
              <a:spcAft>
                <a:spcPts val="0"/>
              </a:spcAft>
              <a:buClr>
                <a:srgbClr val="000000"/>
              </a:buClr>
              <a:buSzPts val="1450"/>
              <a:buFont typeface="Roboto"/>
              <a:buNone/>
            </a:pPr>
            <a:r>
              <a:rPr b="0" i="0" lang="en-US" sz="1450" u="none" cap="none" strike="noStrike">
                <a:solidFill>
                  <a:srgbClr val="000000"/>
                </a:solidFill>
                <a:latin typeface="Roboto"/>
                <a:ea typeface="Roboto"/>
                <a:cs typeface="Roboto"/>
                <a:sym typeface="Roboto"/>
              </a:rPr>
              <a:t>30</a:t>
            </a:r>
            <a:endParaRPr b="0" i="0" sz="1450" u="none" cap="none" strike="noStrike"/>
          </a:p>
        </p:txBody>
      </p:sp>
      <p:sp>
        <p:nvSpPr>
          <p:cNvPr id="140" name="Google Shape;140;p3"/>
          <p:cNvSpPr/>
          <p:nvPr/>
        </p:nvSpPr>
        <p:spPr>
          <a:xfrm>
            <a:off x="4544139" y="5890074"/>
            <a:ext cx="798600" cy="303900"/>
          </a:xfrm>
          <a:prstGeom prst="rect">
            <a:avLst/>
          </a:prstGeom>
          <a:noFill/>
          <a:ln>
            <a:noFill/>
          </a:ln>
        </p:spPr>
        <p:txBody>
          <a:bodyPr anchorCtr="0" anchor="t" bIns="0" lIns="0" spcFirstLastPara="1" rIns="0" wrap="square" tIns="0">
            <a:noAutofit/>
          </a:bodyPr>
          <a:lstStyle/>
          <a:p>
            <a:pPr indent="0" lvl="0" marL="0" marR="0" rtl="0" algn="l">
              <a:lnSpc>
                <a:spcPct val="162068"/>
              </a:lnSpc>
              <a:spcBef>
                <a:spcPts val="0"/>
              </a:spcBef>
              <a:spcAft>
                <a:spcPts val="0"/>
              </a:spcAft>
              <a:buClr>
                <a:srgbClr val="000000"/>
              </a:buClr>
              <a:buSzPts val="1450"/>
              <a:buFont typeface="Roboto"/>
              <a:buNone/>
            </a:pPr>
            <a:r>
              <a:rPr b="0" i="0" lang="en-US" sz="1450" u="none" cap="none" strike="noStrike">
                <a:solidFill>
                  <a:srgbClr val="000000"/>
                </a:solidFill>
                <a:latin typeface="Roboto"/>
                <a:ea typeface="Roboto"/>
                <a:cs typeface="Roboto"/>
                <a:sym typeface="Roboto"/>
              </a:rPr>
              <a:t>27</a:t>
            </a:r>
            <a:endParaRPr b="0" i="0" sz="1450" u="none" cap="none" strike="noStrike"/>
          </a:p>
        </p:txBody>
      </p:sp>
      <p:sp>
        <p:nvSpPr>
          <p:cNvPr id="141" name="Google Shape;141;p3"/>
          <p:cNvSpPr/>
          <p:nvPr/>
        </p:nvSpPr>
        <p:spPr>
          <a:xfrm>
            <a:off x="5730240" y="5890074"/>
            <a:ext cx="798600" cy="303900"/>
          </a:xfrm>
          <a:prstGeom prst="rect">
            <a:avLst/>
          </a:prstGeom>
          <a:noFill/>
          <a:ln>
            <a:noFill/>
          </a:ln>
        </p:spPr>
        <p:txBody>
          <a:bodyPr anchorCtr="0" anchor="t" bIns="0" lIns="0" spcFirstLastPara="1" rIns="0" wrap="square" tIns="0">
            <a:noAutofit/>
          </a:bodyPr>
          <a:lstStyle/>
          <a:p>
            <a:pPr indent="0" lvl="0" marL="0" marR="0" rtl="0" algn="l">
              <a:lnSpc>
                <a:spcPct val="162068"/>
              </a:lnSpc>
              <a:spcBef>
                <a:spcPts val="0"/>
              </a:spcBef>
              <a:spcAft>
                <a:spcPts val="0"/>
              </a:spcAft>
              <a:buClr>
                <a:srgbClr val="000000"/>
              </a:buClr>
              <a:buSzPts val="1450"/>
              <a:buFont typeface="Roboto"/>
              <a:buNone/>
            </a:pPr>
            <a:r>
              <a:rPr b="0" i="0" lang="en-US" sz="1450" u="none" cap="none" strike="noStrike">
                <a:solidFill>
                  <a:srgbClr val="000000"/>
                </a:solidFill>
                <a:latin typeface="Roboto"/>
                <a:ea typeface="Roboto"/>
                <a:cs typeface="Roboto"/>
                <a:sym typeface="Roboto"/>
              </a:rPr>
              <a:t>23</a:t>
            </a:r>
            <a:endParaRPr b="0" i="0" sz="1450" u="none" cap="none" strike="noStrike"/>
          </a:p>
        </p:txBody>
      </p:sp>
      <p:sp>
        <p:nvSpPr>
          <p:cNvPr id="142" name="Google Shape;142;p3"/>
          <p:cNvSpPr/>
          <p:nvPr/>
        </p:nvSpPr>
        <p:spPr>
          <a:xfrm>
            <a:off x="6916341" y="5890074"/>
            <a:ext cx="798600" cy="303900"/>
          </a:xfrm>
          <a:prstGeom prst="rect">
            <a:avLst/>
          </a:prstGeom>
          <a:noFill/>
          <a:ln>
            <a:noFill/>
          </a:ln>
        </p:spPr>
        <p:txBody>
          <a:bodyPr anchorCtr="0" anchor="t" bIns="0" lIns="0" spcFirstLastPara="1" rIns="0" wrap="square" tIns="0">
            <a:noAutofit/>
          </a:bodyPr>
          <a:lstStyle/>
          <a:p>
            <a:pPr indent="0" lvl="0" marL="0" marR="0" rtl="0" algn="l">
              <a:lnSpc>
                <a:spcPct val="162068"/>
              </a:lnSpc>
              <a:spcBef>
                <a:spcPts val="0"/>
              </a:spcBef>
              <a:spcAft>
                <a:spcPts val="0"/>
              </a:spcAft>
              <a:buClr>
                <a:srgbClr val="000000"/>
              </a:buClr>
              <a:buSzPts val="1450"/>
              <a:buFont typeface="Roboto"/>
              <a:buNone/>
            </a:pPr>
            <a:r>
              <a:rPr b="0" i="0" lang="en-US" sz="1450" u="none" cap="none" strike="noStrike">
                <a:solidFill>
                  <a:srgbClr val="000000"/>
                </a:solidFill>
                <a:latin typeface="Roboto"/>
                <a:ea typeface="Roboto"/>
                <a:cs typeface="Roboto"/>
                <a:sym typeface="Roboto"/>
              </a:rPr>
              <a:t>20</a:t>
            </a:r>
            <a:endParaRPr b="0" i="0" sz="1450" u="none" cap="none" strike="noStrike"/>
          </a:p>
        </p:txBody>
      </p:sp>
      <p:sp>
        <p:nvSpPr>
          <p:cNvPr id="143" name="Google Shape;143;p3"/>
          <p:cNvSpPr/>
          <p:nvPr/>
        </p:nvSpPr>
        <p:spPr>
          <a:xfrm>
            <a:off x="8102441" y="5890074"/>
            <a:ext cx="798600" cy="303900"/>
          </a:xfrm>
          <a:prstGeom prst="rect">
            <a:avLst/>
          </a:prstGeom>
          <a:noFill/>
          <a:ln>
            <a:noFill/>
          </a:ln>
        </p:spPr>
        <p:txBody>
          <a:bodyPr anchorCtr="0" anchor="t" bIns="0" lIns="0" spcFirstLastPara="1" rIns="0" wrap="square" tIns="0">
            <a:noAutofit/>
          </a:bodyPr>
          <a:lstStyle/>
          <a:p>
            <a:pPr indent="0" lvl="0" marL="0" marR="0" rtl="0" algn="l">
              <a:lnSpc>
                <a:spcPct val="162068"/>
              </a:lnSpc>
              <a:spcBef>
                <a:spcPts val="0"/>
              </a:spcBef>
              <a:spcAft>
                <a:spcPts val="0"/>
              </a:spcAft>
              <a:buClr>
                <a:srgbClr val="000000"/>
              </a:buClr>
              <a:buSzPts val="1450"/>
              <a:buFont typeface="Roboto"/>
              <a:buNone/>
            </a:pPr>
            <a:r>
              <a:rPr b="0" i="0" lang="en-US" sz="1450" u="none" cap="none" strike="noStrike">
                <a:solidFill>
                  <a:srgbClr val="000000"/>
                </a:solidFill>
                <a:latin typeface="Roboto"/>
                <a:ea typeface="Roboto"/>
                <a:cs typeface="Roboto"/>
                <a:sym typeface="Roboto"/>
              </a:rPr>
              <a:t>19</a:t>
            </a:r>
            <a:endParaRPr b="0" i="0" sz="1450" u="none" cap="none" strike="noStrike"/>
          </a:p>
        </p:txBody>
      </p:sp>
      <p:sp>
        <p:nvSpPr>
          <p:cNvPr id="144" name="Google Shape;144;p3"/>
          <p:cNvSpPr/>
          <p:nvPr/>
        </p:nvSpPr>
        <p:spPr>
          <a:xfrm>
            <a:off x="9288542" y="5890074"/>
            <a:ext cx="798600" cy="303900"/>
          </a:xfrm>
          <a:prstGeom prst="rect">
            <a:avLst/>
          </a:prstGeom>
          <a:noFill/>
          <a:ln>
            <a:noFill/>
          </a:ln>
        </p:spPr>
        <p:txBody>
          <a:bodyPr anchorCtr="0" anchor="t" bIns="0" lIns="0" spcFirstLastPara="1" rIns="0" wrap="square" tIns="0">
            <a:noAutofit/>
          </a:bodyPr>
          <a:lstStyle/>
          <a:p>
            <a:pPr indent="0" lvl="0" marL="0" marR="0" rtl="0" algn="l">
              <a:lnSpc>
                <a:spcPct val="162068"/>
              </a:lnSpc>
              <a:spcBef>
                <a:spcPts val="0"/>
              </a:spcBef>
              <a:spcAft>
                <a:spcPts val="0"/>
              </a:spcAft>
              <a:buClr>
                <a:srgbClr val="000000"/>
              </a:buClr>
              <a:buSzPts val="1450"/>
              <a:buFont typeface="Roboto"/>
              <a:buNone/>
            </a:pPr>
            <a:r>
              <a:rPr b="0" i="0" lang="en-US" sz="1450" u="none" cap="none" strike="noStrike">
                <a:solidFill>
                  <a:srgbClr val="000000"/>
                </a:solidFill>
                <a:latin typeface="Roboto"/>
                <a:ea typeface="Roboto"/>
                <a:cs typeface="Roboto"/>
                <a:sym typeface="Roboto"/>
              </a:rPr>
              <a:t>13</a:t>
            </a:r>
            <a:endParaRPr b="0" i="0" sz="1450" u="none" cap="none" strike="noStrike"/>
          </a:p>
        </p:txBody>
      </p:sp>
      <p:sp>
        <p:nvSpPr>
          <p:cNvPr id="145" name="Google Shape;145;p3"/>
          <p:cNvSpPr/>
          <p:nvPr/>
        </p:nvSpPr>
        <p:spPr>
          <a:xfrm>
            <a:off x="10474643" y="5890074"/>
            <a:ext cx="798600" cy="303900"/>
          </a:xfrm>
          <a:prstGeom prst="rect">
            <a:avLst/>
          </a:prstGeom>
          <a:noFill/>
          <a:ln>
            <a:noFill/>
          </a:ln>
        </p:spPr>
        <p:txBody>
          <a:bodyPr anchorCtr="0" anchor="t" bIns="0" lIns="0" spcFirstLastPara="1" rIns="0" wrap="square" tIns="0">
            <a:noAutofit/>
          </a:bodyPr>
          <a:lstStyle/>
          <a:p>
            <a:pPr indent="0" lvl="0" marL="0" marR="0" rtl="0" algn="l">
              <a:lnSpc>
                <a:spcPct val="162068"/>
              </a:lnSpc>
              <a:spcBef>
                <a:spcPts val="0"/>
              </a:spcBef>
              <a:spcAft>
                <a:spcPts val="0"/>
              </a:spcAft>
              <a:buClr>
                <a:srgbClr val="000000"/>
              </a:buClr>
              <a:buSzPts val="1450"/>
              <a:buFont typeface="Roboto"/>
              <a:buNone/>
            </a:pPr>
            <a:r>
              <a:rPr b="0" i="0" lang="en-US" sz="1450" u="none" cap="none" strike="noStrike">
                <a:solidFill>
                  <a:srgbClr val="000000"/>
                </a:solidFill>
                <a:latin typeface="Roboto"/>
                <a:ea typeface="Roboto"/>
                <a:cs typeface="Roboto"/>
                <a:sym typeface="Roboto"/>
              </a:rPr>
              <a:t>10</a:t>
            </a:r>
            <a:endParaRPr b="0" i="0" sz="1450" u="none" cap="none" strike="noStrike"/>
          </a:p>
        </p:txBody>
      </p:sp>
      <p:sp>
        <p:nvSpPr>
          <p:cNvPr id="146" name="Google Shape;146;p3"/>
          <p:cNvSpPr/>
          <p:nvPr/>
        </p:nvSpPr>
        <p:spPr>
          <a:xfrm>
            <a:off x="11660743" y="5890074"/>
            <a:ext cx="798600" cy="303900"/>
          </a:xfrm>
          <a:prstGeom prst="rect">
            <a:avLst/>
          </a:prstGeom>
          <a:noFill/>
          <a:ln>
            <a:noFill/>
          </a:ln>
        </p:spPr>
        <p:txBody>
          <a:bodyPr anchorCtr="0" anchor="t" bIns="0" lIns="0" spcFirstLastPara="1" rIns="0" wrap="square" tIns="0">
            <a:noAutofit/>
          </a:bodyPr>
          <a:lstStyle/>
          <a:p>
            <a:pPr indent="0" lvl="0" marL="0" marR="0" rtl="0" algn="l">
              <a:lnSpc>
                <a:spcPct val="162068"/>
              </a:lnSpc>
              <a:spcBef>
                <a:spcPts val="0"/>
              </a:spcBef>
              <a:spcAft>
                <a:spcPts val="0"/>
              </a:spcAft>
              <a:buClr>
                <a:srgbClr val="000000"/>
              </a:buClr>
              <a:buSzPts val="1450"/>
              <a:buFont typeface="Roboto"/>
              <a:buNone/>
            </a:pPr>
            <a:r>
              <a:rPr b="0" i="0" lang="en-US" sz="1450" u="none" cap="none" strike="noStrike">
                <a:solidFill>
                  <a:srgbClr val="000000"/>
                </a:solidFill>
                <a:latin typeface="Roboto"/>
                <a:ea typeface="Roboto"/>
                <a:cs typeface="Roboto"/>
                <a:sym typeface="Roboto"/>
              </a:rPr>
              <a:t>7</a:t>
            </a:r>
            <a:endParaRPr b="0" i="0" sz="1450" u="none" cap="none" strike="noStrike"/>
          </a:p>
        </p:txBody>
      </p:sp>
      <p:sp>
        <p:nvSpPr>
          <p:cNvPr id="147" name="Google Shape;147;p3"/>
          <p:cNvSpPr/>
          <p:nvPr/>
        </p:nvSpPr>
        <p:spPr>
          <a:xfrm>
            <a:off x="12846844" y="5890074"/>
            <a:ext cx="802500" cy="303900"/>
          </a:xfrm>
          <a:prstGeom prst="rect">
            <a:avLst/>
          </a:prstGeom>
          <a:noFill/>
          <a:ln>
            <a:noFill/>
          </a:ln>
        </p:spPr>
        <p:txBody>
          <a:bodyPr anchorCtr="0" anchor="t" bIns="0" lIns="0" spcFirstLastPara="1" rIns="0" wrap="square" tIns="0">
            <a:noAutofit/>
          </a:bodyPr>
          <a:lstStyle/>
          <a:p>
            <a:pPr indent="0" lvl="0" marL="0" marR="0" rtl="0" algn="l">
              <a:lnSpc>
                <a:spcPct val="162068"/>
              </a:lnSpc>
              <a:spcBef>
                <a:spcPts val="0"/>
              </a:spcBef>
              <a:spcAft>
                <a:spcPts val="0"/>
              </a:spcAft>
              <a:buClr>
                <a:srgbClr val="000000"/>
              </a:buClr>
              <a:buSzPts val="1450"/>
              <a:buFont typeface="Roboto"/>
              <a:buNone/>
            </a:pPr>
            <a:r>
              <a:rPr b="0" i="0" lang="en-US" sz="1450" u="none" cap="none" strike="noStrike">
                <a:solidFill>
                  <a:srgbClr val="000000"/>
                </a:solidFill>
                <a:latin typeface="Roboto"/>
                <a:ea typeface="Roboto"/>
                <a:cs typeface="Roboto"/>
                <a:sym typeface="Roboto"/>
              </a:rPr>
              <a:t>3</a:t>
            </a:r>
            <a:endParaRPr b="0" i="0" sz="1450" u="none" cap="none" strike="noStrike"/>
          </a:p>
        </p:txBody>
      </p:sp>
      <p:sp>
        <p:nvSpPr>
          <p:cNvPr id="148" name="Google Shape;148;p3"/>
          <p:cNvSpPr/>
          <p:nvPr/>
        </p:nvSpPr>
        <p:spPr>
          <a:xfrm>
            <a:off x="12957900" y="29475"/>
            <a:ext cx="1672500" cy="473100"/>
          </a:xfrm>
          <a:prstGeom prst="rect">
            <a:avLst/>
          </a:prstGeom>
          <a:blipFill rotWithShape="1">
            <a:blip r:embed="rId3">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3" name="Shape 153"/>
        <p:cNvGrpSpPr/>
        <p:nvPr/>
      </p:nvGrpSpPr>
      <p:grpSpPr>
        <a:xfrm>
          <a:off x="0" y="0"/>
          <a:ext cx="0" cy="0"/>
          <a:chOff x="0" y="0"/>
          <a:chExt cx="0" cy="0"/>
        </a:xfrm>
      </p:grpSpPr>
      <p:pic>
        <p:nvPicPr>
          <p:cNvPr descr="preencoded.png" id="154" name="Google Shape;154;p4"/>
          <p:cNvPicPr preferRelativeResize="0"/>
          <p:nvPr/>
        </p:nvPicPr>
        <p:blipFill rotWithShape="1">
          <a:blip r:embed="rId3">
            <a:alphaModFix/>
          </a:blip>
          <a:srcRect b="0" l="0" r="0" t="0"/>
          <a:stretch/>
        </p:blipFill>
        <p:spPr>
          <a:xfrm>
            <a:off x="0" y="0"/>
            <a:ext cx="14630400" cy="8229600"/>
          </a:xfrm>
          <a:prstGeom prst="rect">
            <a:avLst/>
          </a:prstGeom>
          <a:noFill/>
          <a:ln>
            <a:noFill/>
          </a:ln>
        </p:spPr>
      </p:pic>
      <p:sp>
        <p:nvSpPr>
          <p:cNvPr id="155" name="Google Shape;155;p4"/>
          <p:cNvSpPr/>
          <p:nvPr/>
        </p:nvSpPr>
        <p:spPr>
          <a:xfrm>
            <a:off x="0" y="0"/>
            <a:ext cx="14630400" cy="8229600"/>
          </a:xfrm>
          <a:prstGeom prst="rect">
            <a:avLst/>
          </a:prstGeom>
          <a:solidFill>
            <a:srgbClr val="FFE2E2">
              <a:alpha val="84705"/>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6" name="Google Shape;156;p4"/>
          <p:cNvSpPr/>
          <p:nvPr/>
        </p:nvSpPr>
        <p:spPr>
          <a:xfrm>
            <a:off x="785101" y="617100"/>
            <a:ext cx="7442100" cy="630900"/>
          </a:xfrm>
          <a:prstGeom prst="rect">
            <a:avLst/>
          </a:prstGeom>
          <a:noFill/>
          <a:ln>
            <a:noFill/>
          </a:ln>
        </p:spPr>
        <p:txBody>
          <a:bodyPr anchorCtr="0" anchor="t" bIns="0" lIns="0" spcFirstLastPara="1" rIns="0" wrap="square" tIns="0">
            <a:noAutofit/>
          </a:bodyPr>
          <a:lstStyle/>
          <a:p>
            <a:pPr indent="0" lvl="0" marL="0" marR="0" rtl="0" algn="l">
              <a:lnSpc>
                <a:spcPct val="125316"/>
              </a:lnSpc>
              <a:spcBef>
                <a:spcPts val="0"/>
              </a:spcBef>
              <a:spcAft>
                <a:spcPts val="0"/>
              </a:spcAft>
              <a:buClr>
                <a:srgbClr val="2187AB"/>
              </a:buClr>
              <a:buSzPts val="3950"/>
              <a:buFont typeface="Oswald"/>
              <a:buNone/>
            </a:pPr>
            <a:r>
              <a:rPr b="1" lang="en-US" sz="3950">
                <a:solidFill>
                  <a:srgbClr val="2187AB"/>
                </a:solidFill>
                <a:latin typeface="Oswald"/>
                <a:ea typeface="Oswald"/>
                <a:cs typeface="Oswald"/>
                <a:sym typeface="Oswald"/>
              </a:rPr>
              <a:t>Zadatak</a:t>
            </a:r>
            <a:r>
              <a:rPr b="1" i="0" lang="en-US" sz="3950" u="none" cap="none" strike="noStrike">
                <a:solidFill>
                  <a:srgbClr val="2187AB"/>
                </a:solidFill>
                <a:latin typeface="Oswald"/>
                <a:ea typeface="Oswald"/>
                <a:cs typeface="Oswald"/>
                <a:sym typeface="Oswald"/>
              </a:rPr>
              <a:t> 1: Gramatika i rečnik</a:t>
            </a:r>
            <a:endParaRPr b="0" i="0" sz="3950" u="none" cap="none" strike="noStrike"/>
          </a:p>
        </p:txBody>
      </p:sp>
      <p:sp>
        <p:nvSpPr>
          <p:cNvPr id="157" name="Google Shape;157;p4"/>
          <p:cNvSpPr/>
          <p:nvPr/>
        </p:nvSpPr>
        <p:spPr>
          <a:xfrm>
            <a:off x="785098" y="1550670"/>
            <a:ext cx="13060204" cy="323017"/>
          </a:xfrm>
          <a:prstGeom prst="rect">
            <a:avLst/>
          </a:prstGeom>
          <a:noFill/>
          <a:ln>
            <a:noFill/>
          </a:ln>
        </p:spPr>
        <p:txBody>
          <a:bodyPr anchorCtr="0" anchor="t" bIns="0" lIns="0" spcFirstLastPara="1" rIns="0" wrap="square" tIns="0">
            <a:noAutofit/>
          </a:bodyPr>
          <a:lstStyle/>
          <a:p>
            <a:pPr indent="0" lvl="0" marL="0" marR="0" rtl="0" algn="l">
              <a:lnSpc>
                <a:spcPct val="161290"/>
              </a:lnSpc>
              <a:spcBef>
                <a:spcPts val="0"/>
              </a:spcBef>
              <a:spcAft>
                <a:spcPts val="0"/>
              </a:spcAft>
              <a:buClr>
                <a:srgbClr val="000000"/>
              </a:buClr>
              <a:buSzPts val="1550"/>
              <a:buFont typeface="Roboto"/>
              <a:buNone/>
            </a:pPr>
            <a:r>
              <a:rPr b="0" i="0" lang="en-US" sz="1550" u="none" cap="none" strike="noStrike">
                <a:solidFill>
                  <a:srgbClr val="000000"/>
                </a:solidFill>
                <a:latin typeface="Roboto"/>
                <a:ea typeface="Roboto"/>
                <a:cs typeface="Roboto"/>
                <a:sym typeface="Roboto"/>
              </a:rPr>
              <a:t>Ovaj deo ispita sadrži popularno-naučni ili informativni članak sa </a:t>
            </a:r>
            <a:r>
              <a:rPr b="1" i="0" lang="en-US" sz="1550" u="none" cap="none" strike="noStrike">
                <a:solidFill>
                  <a:srgbClr val="000000"/>
                </a:solidFill>
                <a:latin typeface="Roboto"/>
                <a:ea typeface="Roboto"/>
                <a:cs typeface="Roboto"/>
                <a:sym typeface="Roboto"/>
              </a:rPr>
              <a:t>8 praznina</a:t>
            </a:r>
            <a:r>
              <a:rPr b="0" i="0" lang="en-US" sz="1550" u="none" cap="none" strike="noStrike">
                <a:solidFill>
                  <a:srgbClr val="000000"/>
                </a:solidFill>
                <a:latin typeface="Roboto"/>
                <a:ea typeface="Roboto"/>
                <a:cs typeface="Roboto"/>
                <a:sym typeface="Roboto"/>
              </a:rPr>
              <a:t>. Za svaku prazninu su ponuđene </a:t>
            </a:r>
            <a:r>
              <a:rPr b="1" i="0" lang="en-US" sz="1550" u="none" cap="none" strike="noStrike">
                <a:solidFill>
                  <a:srgbClr val="000000"/>
                </a:solidFill>
                <a:latin typeface="Roboto"/>
                <a:ea typeface="Roboto"/>
                <a:cs typeface="Roboto"/>
                <a:sym typeface="Roboto"/>
              </a:rPr>
              <a:t>4 opcije</a:t>
            </a:r>
            <a:r>
              <a:rPr b="0" i="0" lang="en-US" sz="1550" u="none" cap="none" strike="noStrike">
                <a:solidFill>
                  <a:srgbClr val="000000"/>
                </a:solidFill>
                <a:latin typeface="Roboto"/>
                <a:ea typeface="Roboto"/>
                <a:cs typeface="Roboto"/>
                <a:sym typeface="Roboto"/>
              </a:rPr>
              <a:t> (a, b, c, d).</a:t>
            </a:r>
            <a:endParaRPr b="0" i="0" sz="1550" u="none" cap="none" strike="noStrike">
              <a:solidFill>
                <a:srgbClr val="000000"/>
              </a:solidFill>
              <a:latin typeface="Roboto"/>
              <a:ea typeface="Roboto"/>
              <a:cs typeface="Roboto"/>
              <a:sym typeface="Roboto"/>
            </a:endParaRPr>
          </a:p>
          <a:p>
            <a:pPr indent="0" lvl="0" marL="0" marR="0" rtl="0" algn="l">
              <a:lnSpc>
                <a:spcPct val="161290"/>
              </a:lnSpc>
              <a:spcBef>
                <a:spcPts val="0"/>
              </a:spcBef>
              <a:spcAft>
                <a:spcPts val="0"/>
              </a:spcAft>
              <a:buClr>
                <a:srgbClr val="000000"/>
              </a:buClr>
              <a:buSzPts val="1550"/>
              <a:buFont typeface="Roboto"/>
              <a:buNone/>
            </a:pPr>
            <a:r>
              <a:rPr lang="en-US" sz="1550">
                <a:latin typeface="Roboto"/>
                <a:ea typeface="Roboto"/>
                <a:cs typeface="Roboto"/>
                <a:sym typeface="Roboto"/>
              </a:rPr>
              <a:t>Preporučeno vreme: 10 minuta</a:t>
            </a:r>
            <a:endParaRPr sz="1550">
              <a:latin typeface="Roboto"/>
              <a:ea typeface="Roboto"/>
              <a:cs typeface="Roboto"/>
              <a:sym typeface="Roboto"/>
            </a:endParaRPr>
          </a:p>
        </p:txBody>
      </p:sp>
      <p:sp>
        <p:nvSpPr>
          <p:cNvPr id="158" name="Google Shape;158;p4"/>
          <p:cNvSpPr/>
          <p:nvPr/>
        </p:nvSpPr>
        <p:spPr>
          <a:xfrm>
            <a:off x="785098" y="2288788"/>
            <a:ext cx="2523900" cy="315600"/>
          </a:xfrm>
          <a:prstGeom prst="rect">
            <a:avLst/>
          </a:prstGeom>
          <a:noFill/>
          <a:ln>
            <a:noFill/>
          </a:ln>
        </p:spPr>
        <p:txBody>
          <a:bodyPr anchorCtr="0" anchor="t" bIns="0" lIns="0" spcFirstLastPara="1" rIns="0" wrap="square" tIns="0">
            <a:noAutofit/>
          </a:bodyPr>
          <a:lstStyle/>
          <a:p>
            <a:pPr indent="0" lvl="0" marL="0" marR="0" rtl="0" algn="l">
              <a:lnSpc>
                <a:spcPct val="125641"/>
              </a:lnSpc>
              <a:spcBef>
                <a:spcPts val="0"/>
              </a:spcBef>
              <a:spcAft>
                <a:spcPts val="0"/>
              </a:spcAft>
              <a:buClr>
                <a:srgbClr val="2187AB"/>
              </a:buClr>
              <a:buSzPts val="1950"/>
              <a:buFont typeface="Oswald"/>
              <a:buNone/>
            </a:pPr>
            <a:r>
              <a:rPr b="1" i="0" lang="en-US" sz="1950" u="none" cap="none" strike="noStrike">
                <a:solidFill>
                  <a:srgbClr val="2187AB"/>
                </a:solidFill>
                <a:latin typeface="Oswald"/>
                <a:ea typeface="Oswald"/>
                <a:cs typeface="Oswald"/>
                <a:sym typeface="Oswald"/>
              </a:rPr>
              <a:t>Fokus na:</a:t>
            </a:r>
            <a:endParaRPr b="0" i="0" sz="1950" u="none" cap="none" strike="noStrike"/>
          </a:p>
        </p:txBody>
      </p:sp>
      <p:sp>
        <p:nvSpPr>
          <p:cNvPr id="159" name="Google Shape;159;p4"/>
          <p:cNvSpPr/>
          <p:nvPr/>
        </p:nvSpPr>
        <p:spPr>
          <a:xfrm>
            <a:off x="785098" y="2794754"/>
            <a:ext cx="6429137" cy="772358"/>
          </a:xfrm>
          <a:prstGeom prst="roundRect">
            <a:avLst>
              <a:gd fmla="val 1184" name="adj"/>
            </a:avLst>
          </a:prstGeom>
          <a:solidFill>
            <a:srgbClr val="FFE2E2"/>
          </a:solidFill>
          <a:ln cap="flat" cmpd="sng" w="22850">
            <a:solidFill>
              <a:srgbClr val="BAD4D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0" name="Google Shape;160;p4"/>
          <p:cNvSpPr/>
          <p:nvPr/>
        </p:nvSpPr>
        <p:spPr>
          <a:xfrm>
            <a:off x="1009769" y="3019425"/>
            <a:ext cx="5979795" cy="323017"/>
          </a:xfrm>
          <a:prstGeom prst="rect">
            <a:avLst/>
          </a:prstGeom>
          <a:noFill/>
          <a:ln>
            <a:noFill/>
          </a:ln>
        </p:spPr>
        <p:txBody>
          <a:bodyPr anchorCtr="0" anchor="t" bIns="0" lIns="0" spcFirstLastPara="1" rIns="0" wrap="square" tIns="0">
            <a:noAutofit/>
          </a:bodyPr>
          <a:lstStyle/>
          <a:p>
            <a:pPr indent="0" lvl="0" marL="0" marR="0" rtl="0" algn="l">
              <a:lnSpc>
                <a:spcPct val="161290"/>
              </a:lnSpc>
              <a:spcBef>
                <a:spcPts val="0"/>
              </a:spcBef>
              <a:spcAft>
                <a:spcPts val="0"/>
              </a:spcAft>
              <a:buClr>
                <a:srgbClr val="000000"/>
              </a:buClr>
              <a:buSzPts val="1550"/>
              <a:buFont typeface="Roboto"/>
              <a:buNone/>
            </a:pPr>
            <a:r>
              <a:rPr b="0" i="0" lang="en-US" sz="1550" u="none" cap="none" strike="noStrike">
                <a:solidFill>
                  <a:srgbClr val="000000"/>
                </a:solidFill>
                <a:latin typeface="Roboto"/>
                <a:ea typeface="Roboto"/>
                <a:cs typeface="Roboto"/>
                <a:sym typeface="Roboto"/>
              </a:rPr>
              <a:t>Glagole sa predlozima i frazeološke veze</a:t>
            </a:r>
            <a:endParaRPr b="0" i="0" sz="1550" u="none" cap="none" strike="noStrike"/>
          </a:p>
        </p:txBody>
      </p:sp>
      <p:sp>
        <p:nvSpPr>
          <p:cNvPr id="161" name="Google Shape;161;p4"/>
          <p:cNvSpPr/>
          <p:nvPr/>
        </p:nvSpPr>
        <p:spPr>
          <a:xfrm>
            <a:off x="7416046" y="2794754"/>
            <a:ext cx="6429256" cy="772358"/>
          </a:xfrm>
          <a:prstGeom prst="roundRect">
            <a:avLst>
              <a:gd fmla="val 1184" name="adj"/>
            </a:avLst>
          </a:prstGeom>
          <a:solidFill>
            <a:srgbClr val="FFE2E2"/>
          </a:solidFill>
          <a:ln cap="flat" cmpd="sng" w="22850">
            <a:solidFill>
              <a:srgbClr val="BAD4D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2" name="Google Shape;162;p4"/>
          <p:cNvSpPr/>
          <p:nvPr/>
        </p:nvSpPr>
        <p:spPr>
          <a:xfrm>
            <a:off x="7640717" y="3019425"/>
            <a:ext cx="5979914" cy="323017"/>
          </a:xfrm>
          <a:prstGeom prst="rect">
            <a:avLst/>
          </a:prstGeom>
          <a:noFill/>
          <a:ln>
            <a:noFill/>
          </a:ln>
        </p:spPr>
        <p:txBody>
          <a:bodyPr anchorCtr="0" anchor="t" bIns="0" lIns="0" spcFirstLastPara="1" rIns="0" wrap="square" tIns="0">
            <a:noAutofit/>
          </a:bodyPr>
          <a:lstStyle/>
          <a:p>
            <a:pPr indent="0" lvl="0" marL="0" marR="0" rtl="0" algn="l">
              <a:lnSpc>
                <a:spcPct val="161290"/>
              </a:lnSpc>
              <a:spcBef>
                <a:spcPts val="0"/>
              </a:spcBef>
              <a:spcAft>
                <a:spcPts val="0"/>
              </a:spcAft>
              <a:buClr>
                <a:srgbClr val="000000"/>
              </a:buClr>
              <a:buSzPts val="1550"/>
              <a:buFont typeface="Roboto"/>
              <a:buNone/>
            </a:pPr>
            <a:r>
              <a:rPr b="0" i="0" lang="en-US" sz="1550" u="none" cap="none" strike="noStrike">
                <a:solidFill>
                  <a:srgbClr val="000000"/>
                </a:solidFill>
                <a:latin typeface="Roboto"/>
                <a:ea typeface="Roboto"/>
                <a:cs typeface="Roboto"/>
                <a:sym typeface="Roboto"/>
              </a:rPr>
              <a:t>Glagole, prideve, imenice sličnog značenja ili sa istim prefiksom</a:t>
            </a:r>
            <a:endParaRPr b="0" i="0" sz="1550" u="none" cap="none" strike="noStrike"/>
          </a:p>
        </p:txBody>
      </p:sp>
      <p:sp>
        <p:nvSpPr>
          <p:cNvPr id="163" name="Google Shape;163;p4"/>
          <p:cNvSpPr/>
          <p:nvPr/>
        </p:nvSpPr>
        <p:spPr>
          <a:xfrm>
            <a:off x="785098" y="3768923"/>
            <a:ext cx="6429137" cy="772358"/>
          </a:xfrm>
          <a:prstGeom prst="roundRect">
            <a:avLst>
              <a:gd fmla="val 1184" name="adj"/>
            </a:avLst>
          </a:prstGeom>
          <a:solidFill>
            <a:srgbClr val="FFE2E2"/>
          </a:solidFill>
          <a:ln cap="flat" cmpd="sng" w="22850">
            <a:solidFill>
              <a:srgbClr val="BAD4D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4" name="Google Shape;164;p4"/>
          <p:cNvSpPr/>
          <p:nvPr/>
        </p:nvSpPr>
        <p:spPr>
          <a:xfrm>
            <a:off x="1009769" y="3993594"/>
            <a:ext cx="5979795" cy="323017"/>
          </a:xfrm>
          <a:prstGeom prst="rect">
            <a:avLst/>
          </a:prstGeom>
          <a:noFill/>
          <a:ln>
            <a:noFill/>
          </a:ln>
        </p:spPr>
        <p:txBody>
          <a:bodyPr anchorCtr="0" anchor="t" bIns="0" lIns="0" spcFirstLastPara="1" rIns="0" wrap="square" tIns="0">
            <a:noAutofit/>
          </a:bodyPr>
          <a:lstStyle/>
          <a:p>
            <a:pPr indent="0" lvl="0" marL="0" marR="0" rtl="0" algn="l">
              <a:lnSpc>
                <a:spcPct val="161290"/>
              </a:lnSpc>
              <a:spcBef>
                <a:spcPts val="0"/>
              </a:spcBef>
              <a:spcAft>
                <a:spcPts val="0"/>
              </a:spcAft>
              <a:buClr>
                <a:srgbClr val="000000"/>
              </a:buClr>
              <a:buSzPts val="1550"/>
              <a:buFont typeface="Roboto"/>
              <a:buNone/>
            </a:pPr>
            <a:r>
              <a:rPr b="0" i="0" lang="en-US" sz="1550" u="none" cap="none" strike="noStrike">
                <a:solidFill>
                  <a:srgbClr val="000000"/>
                </a:solidFill>
                <a:latin typeface="Roboto"/>
                <a:ea typeface="Roboto"/>
                <a:cs typeface="Roboto"/>
                <a:sym typeface="Roboto"/>
              </a:rPr>
              <a:t>Izbor odgovarajućeg veznika, relativne rečenice</a:t>
            </a:r>
            <a:endParaRPr b="0" i="0" sz="1550" u="none" cap="none" strike="noStrike"/>
          </a:p>
        </p:txBody>
      </p:sp>
      <p:sp>
        <p:nvSpPr>
          <p:cNvPr id="165" name="Google Shape;165;p4"/>
          <p:cNvSpPr/>
          <p:nvPr/>
        </p:nvSpPr>
        <p:spPr>
          <a:xfrm>
            <a:off x="7416046" y="3768923"/>
            <a:ext cx="6429256" cy="772358"/>
          </a:xfrm>
          <a:prstGeom prst="roundRect">
            <a:avLst>
              <a:gd fmla="val 1184" name="adj"/>
            </a:avLst>
          </a:prstGeom>
          <a:solidFill>
            <a:srgbClr val="FFE2E2"/>
          </a:solidFill>
          <a:ln cap="flat" cmpd="sng" w="22850">
            <a:solidFill>
              <a:srgbClr val="BAD4D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6" name="Google Shape;166;p4"/>
          <p:cNvSpPr/>
          <p:nvPr/>
        </p:nvSpPr>
        <p:spPr>
          <a:xfrm>
            <a:off x="7640717" y="3993594"/>
            <a:ext cx="5979914" cy="323017"/>
          </a:xfrm>
          <a:prstGeom prst="rect">
            <a:avLst/>
          </a:prstGeom>
          <a:noFill/>
          <a:ln>
            <a:noFill/>
          </a:ln>
        </p:spPr>
        <p:txBody>
          <a:bodyPr anchorCtr="0" anchor="t" bIns="0" lIns="0" spcFirstLastPara="1" rIns="0" wrap="square" tIns="0">
            <a:noAutofit/>
          </a:bodyPr>
          <a:lstStyle/>
          <a:p>
            <a:pPr indent="0" lvl="0" marL="0" marR="0" rtl="0" algn="l">
              <a:lnSpc>
                <a:spcPct val="161290"/>
              </a:lnSpc>
              <a:spcBef>
                <a:spcPts val="0"/>
              </a:spcBef>
              <a:spcAft>
                <a:spcPts val="0"/>
              </a:spcAft>
              <a:buClr>
                <a:srgbClr val="000000"/>
              </a:buClr>
              <a:buSzPts val="1550"/>
              <a:buFont typeface="Roboto"/>
              <a:buNone/>
            </a:pPr>
            <a:r>
              <a:rPr b="0" i="0" lang="en-US" sz="1550" u="none" cap="none" strike="noStrike">
                <a:solidFill>
                  <a:srgbClr val="000000"/>
                </a:solidFill>
                <a:latin typeface="Roboto"/>
                <a:ea typeface="Roboto"/>
                <a:cs typeface="Roboto"/>
                <a:sym typeface="Roboto"/>
              </a:rPr>
              <a:t>Modalne partikule, članove, nastavke na rečima</a:t>
            </a:r>
            <a:endParaRPr b="0" i="0" sz="1550" u="none" cap="none" strike="noStrike"/>
          </a:p>
        </p:txBody>
      </p:sp>
      <p:sp>
        <p:nvSpPr>
          <p:cNvPr id="167" name="Google Shape;167;p4"/>
          <p:cNvSpPr/>
          <p:nvPr/>
        </p:nvSpPr>
        <p:spPr>
          <a:xfrm>
            <a:off x="785098" y="4844058"/>
            <a:ext cx="2523768" cy="315516"/>
          </a:xfrm>
          <a:prstGeom prst="rect">
            <a:avLst/>
          </a:prstGeom>
          <a:noFill/>
          <a:ln>
            <a:noFill/>
          </a:ln>
        </p:spPr>
        <p:txBody>
          <a:bodyPr anchorCtr="0" anchor="t" bIns="0" lIns="0" spcFirstLastPara="1" rIns="0" wrap="square" tIns="0">
            <a:noAutofit/>
          </a:bodyPr>
          <a:lstStyle/>
          <a:p>
            <a:pPr indent="0" lvl="0" marL="0" marR="0" rtl="0" algn="l">
              <a:lnSpc>
                <a:spcPct val="125641"/>
              </a:lnSpc>
              <a:spcBef>
                <a:spcPts val="0"/>
              </a:spcBef>
              <a:spcAft>
                <a:spcPts val="0"/>
              </a:spcAft>
              <a:buClr>
                <a:srgbClr val="2187AB"/>
              </a:buClr>
              <a:buSzPts val="1950"/>
              <a:buFont typeface="Oswald"/>
              <a:buNone/>
            </a:pPr>
            <a:r>
              <a:rPr b="1" i="0" lang="en-US" sz="1950" u="none" cap="none" strike="noStrike">
                <a:solidFill>
                  <a:srgbClr val="2187AB"/>
                </a:solidFill>
                <a:latin typeface="Oswald"/>
                <a:ea typeface="Oswald"/>
                <a:cs typeface="Oswald"/>
                <a:sym typeface="Oswald"/>
              </a:rPr>
              <a:t>Saveti</a:t>
            </a:r>
            <a:r>
              <a:rPr b="1" lang="en-US" sz="1950">
                <a:solidFill>
                  <a:srgbClr val="2187AB"/>
                </a:solidFill>
                <a:latin typeface="Oswald"/>
                <a:ea typeface="Oswald"/>
                <a:cs typeface="Oswald"/>
                <a:sym typeface="Oswald"/>
              </a:rPr>
              <a:t>:</a:t>
            </a:r>
            <a:endParaRPr b="0" i="0" sz="1950" u="none" cap="none" strike="noStrike"/>
          </a:p>
        </p:txBody>
      </p:sp>
      <p:sp>
        <p:nvSpPr>
          <p:cNvPr id="168" name="Google Shape;168;p4"/>
          <p:cNvSpPr/>
          <p:nvPr/>
        </p:nvSpPr>
        <p:spPr>
          <a:xfrm>
            <a:off x="785098" y="5462349"/>
            <a:ext cx="454223" cy="454223"/>
          </a:xfrm>
          <a:prstGeom prst="roundRect">
            <a:avLst>
              <a:gd fmla="val 2013" name="adj"/>
            </a:avLst>
          </a:prstGeom>
          <a:solidFill>
            <a:srgbClr val="D4EEF7"/>
          </a:solidFill>
          <a:ln cap="flat" cmpd="sng" w="9525">
            <a:solidFill>
              <a:srgbClr val="BAD4D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9" name="Google Shape;169;p4"/>
          <p:cNvSpPr/>
          <p:nvPr/>
        </p:nvSpPr>
        <p:spPr>
          <a:xfrm>
            <a:off x="860762" y="5500152"/>
            <a:ext cx="302776" cy="378500"/>
          </a:xfrm>
          <a:prstGeom prst="rect">
            <a:avLst/>
          </a:prstGeom>
          <a:noFill/>
          <a:ln>
            <a:noFill/>
          </a:ln>
        </p:spPr>
        <p:txBody>
          <a:bodyPr anchorCtr="0" anchor="t" bIns="0" lIns="0" spcFirstLastPara="1" rIns="0" wrap="square" tIns="0">
            <a:noAutofit/>
          </a:bodyPr>
          <a:lstStyle/>
          <a:p>
            <a:pPr indent="0" lvl="0" marL="0" marR="0" rtl="0" algn="ctr">
              <a:lnSpc>
                <a:spcPct val="100000"/>
              </a:lnSpc>
              <a:spcBef>
                <a:spcPts val="0"/>
              </a:spcBef>
              <a:spcAft>
                <a:spcPts val="0"/>
              </a:spcAft>
              <a:buClr>
                <a:srgbClr val="000000"/>
              </a:buClr>
              <a:buSzPts val="2350"/>
              <a:buFont typeface="Oswald"/>
              <a:buNone/>
            </a:pPr>
            <a:r>
              <a:rPr b="1" i="0" lang="en-US" sz="2350" u="none" cap="none" strike="noStrike">
                <a:solidFill>
                  <a:srgbClr val="000000"/>
                </a:solidFill>
                <a:latin typeface="Oswald"/>
                <a:ea typeface="Oswald"/>
                <a:cs typeface="Oswald"/>
                <a:sym typeface="Oswald"/>
              </a:rPr>
              <a:t>1</a:t>
            </a:r>
            <a:endParaRPr b="0" i="0" sz="2350" u="none" cap="none" strike="noStrike"/>
          </a:p>
        </p:txBody>
      </p:sp>
      <p:sp>
        <p:nvSpPr>
          <p:cNvPr id="170" name="Google Shape;170;p4"/>
          <p:cNvSpPr/>
          <p:nvPr/>
        </p:nvSpPr>
        <p:spPr>
          <a:xfrm>
            <a:off x="1441133" y="5527953"/>
            <a:ext cx="3529132" cy="646033"/>
          </a:xfrm>
          <a:prstGeom prst="rect">
            <a:avLst/>
          </a:prstGeom>
          <a:noFill/>
          <a:ln>
            <a:noFill/>
          </a:ln>
        </p:spPr>
        <p:txBody>
          <a:bodyPr anchorCtr="0" anchor="t" bIns="0" lIns="0" spcFirstLastPara="1" rIns="0" wrap="square" tIns="0">
            <a:noAutofit/>
          </a:bodyPr>
          <a:lstStyle/>
          <a:p>
            <a:pPr indent="0" lvl="0" marL="0" marR="0" rtl="0" algn="l">
              <a:lnSpc>
                <a:spcPct val="161290"/>
              </a:lnSpc>
              <a:spcBef>
                <a:spcPts val="0"/>
              </a:spcBef>
              <a:spcAft>
                <a:spcPts val="0"/>
              </a:spcAft>
              <a:buClr>
                <a:srgbClr val="000000"/>
              </a:buClr>
              <a:buSzPts val="1550"/>
              <a:buFont typeface="Roboto"/>
              <a:buNone/>
            </a:pPr>
            <a:r>
              <a:rPr b="0" i="0" lang="en-US" sz="1550" u="none" cap="none" strike="noStrike">
                <a:solidFill>
                  <a:srgbClr val="000000"/>
                </a:solidFill>
                <a:latin typeface="Roboto"/>
                <a:ea typeface="Roboto"/>
                <a:cs typeface="Roboto"/>
                <a:sym typeface="Roboto"/>
              </a:rPr>
              <a:t>Prvo preletite ceo tekst da shvatite kontekst.</a:t>
            </a:r>
            <a:endParaRPr b="0" i="0" sz="1550" u="none" cap="none" strike="noStrike"/>
          </a:p>
        </p:txBody>
      </p:sp>
      <p:sp>
        <p:nvSpPr>
          <p:cNvPr id="171" name="Google Shape;171;p4"/>
          <p:cNvSpPr/>
          <p:nvPr/>
        </p:nvSpPr>
        <p:spPr>
          <a:xfrm>
            <a:off x="5222558" y="5462349"/>
            <a:ext cx="454223" cy="454223"/>
          </a:xfrm>
          <a:prstGeom prst="roundRect">
            <a:avLst>
              <a:gd fmla="val 2013" name="adj"/>
            </a:avLst>
          </a:prstGeom>
          <a:solidFill>
            <a:srgbClr val="D4EEF7"/>
          </a:solidFill>
          <a:ln cap="flat" cmpd="sng" w="9525">
            <a:solidFill>
              <a:srgbClr val="BAD4D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2" name="Google Shape;172;p4"/>
          <p:cNvSpPr/>
          <p:nvPr/>
        </p:nvSpPr>
        <p:spPr>
          <a:xfrm>
            <a:off x="5298222" y="5500152"/>
            <a:ext cx="302776" cy="378500"/>
          </a:xfrm>
          <a:prstGeom prst="rect">
            <a:avLst/>
          </a:prstGeom>
          <a:noFill/>
          <a:ln>
            <a:noFill/>
          </a:ln>
        </p:spPr>
        <p:txBody>
          <a:bodyPr anchorCtr="0" anchor="t" bIns="0" lIns="0" spcFirstLastPara="1" rIns="0" wrap="square" tIns="0">
            <a:noAutofit/>
          </a:bodyPr>
          <a:lstStyle/>
          <a:p>
            <a:pPr indent="0" lvl="0" marL="0" marR="0" rtl="0" algn="ctr">
              <a:lnSpc>
                <a:spcPct val="100000"/>
              </a:lnSpc>
              <a:spcBef>
                <a:spcPts val="0"/>
              </a:spcBef>
              <a:spcAft>
                <a:spcPts val="0"/>
              </a:spcAft>
              <a:buClr>
                <a:srgbClr val="000000"/>
              </a:buClr>
              <a:buSzPts val="2350"/>
              <a:buFont typeface="Oswald"/>
              <a:buNone/>
            </a:pPr>
            <a:r>
              <a:rPr b="1" i="0" lang="en-US" sz="2350" u="none" cap="none" strike="noStrike">
                <a:solidFill>
                  <a:srgbClr val="000000"/>
                </a:solidFill>
                <a:latin typeface="Oswald"/>
                <a:ea typeface="Oswald"/>
                <a:cs typeface="Oswald"/>
                <a:sym typeface="Oswald"/>
              </a:rPr>
              <a:t>2</a:t>
            </a:r>
            <a:endParaRPr b="0" i="0" sz="2350" u="none" cap="none" strike="noStrike"/>
          </a:p>
        </p:txBody>
      </p:sp>
      <p:sp>
        <p:nvSpPr>
          <p:cNvPr id="173" name="Google Shape;173;p4"/>
          <p:cNvSpPr/>
          <p:nvPr/>
        </p:nvSpPr>
        <p:spPr>
          <a:xfrm>
            <a:off x="5878592" y="5527953"/>
            <a:ext cx="3529132" cy="969050"/>
          </a:xfrm>
          <a:prstGeom prst="rect">
            <a:avLst/>
          </a:prstGeom>
          <a:noFill/>
          <a:ln>
            <a:noFill/>
          </a:ln>
        </p:spPr>
        <p:txBody>
          <a:bodyPr anchorCtr="0" anchor="t" bIns="0" lIns="0" spcFirstLastPara="1" rIns="0" wrap="square" tIns="0">
            <a:noAutofit/>
          </a:bodyPr>
          <a:lstStyle/>
          <a:p>
            <a:pPr indent="0" lvl="0" marL="0" marR="0" rtl="0" algn="l">
              <a:lnSpc>
                <a:spcPct val="161290"/>
              </a:lnSpc>
              <a:spcBef>
                <a:spcPts val="0"/>
              </a:spcBef>
              <a:spcAft>
                <a:spcPts val="0"/>
              </a:spcAft>
              <a:buClr>
                <a:srgbClr val="000000"/>
              </a:buClr>
              <a:buSzPts val="1550"/>
              <a:buFont typeface="Roboto"/>
              <a:buNone/>
            </a:pPr>
            <a:r>
              <a:rPr b="0" i="0" lang="en-US" sz="1550" u="none" cap="none" strike="noStrike">
                <a:solidFill>
                  <a:srgbClr val="000000"/>
                </a:solidFill>
                <a:latin typeface="Roboto"/>
                <a:ea typeface="Roboto"/>
                <a:cs typeface="Roboto"/>
                <a:sym typeface="Roboto"/>
              </a:rPr>
              <a:t>Obratite pažnju na rečenicu sa prazninom i rečenicu neposredno posle nje.  </a:t>
            </a:r>
            <a:endParaRPr b="0" i="0" sz="1550" u="none" cap="none" strike="noStrike"/>
          </a:p>
        </p:txBody>
      </p:sp>
      <p:sp>
        <p:nvSpPr>
          <p:cNvPr id="174" name="Google Shape;174;p4"/>
          <p:cNvSpPr/>
          <p:nvPr/>
        </p:nvSpPr>
        <p:spPr>
          <a:xfrm>
            <a:off x="9660017" y="5462349"/>
            <a:ext cx="454223" cy="454223"/>
          </a:xfrm>
          <a:prstGeom prst="roundRect">
            <a:avLst>
              <a:gd fmla="val 2013" name="adj"/>
            </a:avLst>
          </a:prstGeom>
          <a:solidFill>
            <a:srgbClr val="D4EEF7"/>
          </a:solidFill>
          <a:ln cap="flat" cmpd="sng" w="9525">
            <a:solidFill>
              <a:srgbClr val="BAD4D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5" name="Google Shape;175;p4"/>
          <p:cNvSpPr/>
          <p:nvPr/>
        </p:nvSpPr>
        <p:spPr>
          <a:xfrm>
            <a:off x="9735681" y="5500152"/>
            <a:ext cx="302776" cy="378500"/>
          </a:xfrm>
          <a:prstGeom prst="rect">
            <a:avLst/>
          </a:prstGeom>
          <a:noFill/>
          <a:ln>
            <a:noFill/>
          </a:ln>
        </p:spPr>
        <p:txBody>
          <a:bodyPr anchorCtr="0" anchor="t" bIns="0" lIns="0" spcFirstLastPara="1" rIns="0" wrap="square" tIns="0">
            <a:noAutofit/>
          </a:bodyPr>
          <a:lstStyle/>
          <a:p>
            <a:pPr indent="0" lvl="0" marL="0" marR="0" rtl="0" algn="ctr">
              <a:lnSpc>
                <a:spcPct val="100000"/>
              </a:lnSpc>
              <a:spcBef>
                <a:spcPts val="0"/>
              </a:spcBef>
              <a:spcAft>
                <a:spcPts val="0"/>
              </a:spcAft>
              <a:buClr>
                <a:srgbClr val="000000"/>
              </a:buClr>
              <a:buSzPts val="2350"/>
              <a:buFont typeface="Oswald"/>
              <a:buNone/>
            </a:pPr>
            <a:r>
              <a:rPr b="1" i="0" lang="en-US" sz="2350" u="none" cap="none" strike="noStrike">
                <a:solidFill>
                  <a:srgbClr val="000000"/>
                </a:solidFill>
                <a:latin typeface="Oswald"/>
                <a:ea typeface="Oswald"/>
                <a:cs typeface="Oswald"/>
                <a:sym typeface="Oswald"/>
              </a:rPr>
              <a:t>3</a:t>
            </a:r>
            <a:endParaRPr b="0" i="0" sz="2350" u="none" cap="none" strike="noStrike"/>
          </a:p>
        </p:txBody>
      </p:sp>
      <p:sp>
        <p:nvSpPr>
          <p:cNvPr id="176" name="Google Shape;176;p4"/>
          <p:cNvSpPr/>
          <p:nvPr/>
        </p:nvSpPr>
        <p:spPr>
          <a:xfrm>
            <a:off x="10316051" y="5527953"/>
            <a:ext cx="3529200" cy="645900"/>
          </a:xfrm>
          <a:prstGeom prst="rect">
            <a:avLst/>
          </a:prstGeom>
          <a:noFill/>
          <a:ln>
            <a:noFill/>
          </a:ln>
        </p:spPr>
        <p:txBody>
          <a:bodyPr anchorCtr="0" anchor="t" bIns="0" lIns="0" spcFirstLastPara="1" rIns="0" wrap="square" tIns="0">
            <a:noAutofit/>
          </a:bodyPr>
          <a:lstStyle/>
          <a:p>
            <a:pPr indent="0" lvl="0" marL="0" marR="0" rtl="0" algn="l">
              <a:lnSpc>
                <a:spcPct val="161290"/>
              </a:lnSpc>
              <a:spcBef>
                <a:spcPts val="0"/>
              </a:spcBef>
              <a:spcAft>
                <a:spcPts val="0"/>
              </a:spcAft>
              <a:buClr>
                <a:srgbClr val="000000"/>
              </a:buClr>
              <a:buSzPts val="1550"/>
              <a:buFont typeface="Roboto"/>
              <a:buNone/>
            </a:pPr>
            <a:r>
              <a:rPr b="0" i="0" lang="en-US" sz="1550" u="none" cap="none" strike="noStrike">
                <a:solidFill>
                  <a:srgbClr val="000000"/>
                </a:solidFill>
                <a:latin typeface="Roboto"/>
                <a:ea typeface="Roboto"/>
                <a:cs typeface="Roboto"/>
                <a:sym typeface="Roboto"/>
              </a:rPr>
              <a:t>Koristite sistem eliminacije netačnih odgovora.</a:t>
            </a:r>
            <a:endParaRPr b="0" i="0" sz="1550" u="none" cap="none" strike="noStrike"/>
          </a:p>
        </p:txBody>
      </p:sp>
      <p:sp>
        <p:nvSpPr>
          <p:cNvPr id="177" name="Google Shape;177;p4"/>
          <p:cNvSpPr/>
          <p:nvPr/>
        </p:nvSpPr>
        <p:spPr>
          <a:xfrm>
            <a:off x="785098" y="6900743"/>
            <a:ext cx="454223" cy="454223"/>
          </a:xfrm>
          <a:prstGeom prst="roundRect">
            <a:avLst>
              <a:gd fmla="val 2013" name="adj"/>
            </a:avLst>
          </a:prstGeom>
          <a:solidFill>
            <a:srgbClr val="D4EEF7"/>
          </a:solidFill>
          <a:ln cap="flat" cmpd="sng" w="9525">
            <a:solidFill>
              <a:srgbClr val="BAD4D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8" name="Google Shape;178;p4"/>
          <p:cNvSpPr/>
          <p:nvPr/>
        </p:nvSpPr>
        <p:spPr>
          <a:xfrm>
            <a:off x="860762" y="6938546"/>
            <a:ext cx="302776" cy="378500"/>
          </a:xfrm>
          <a:prstGeom prst="rect">
            <a:avLst/>
          </a:prstGeom>
          <a:noFill/>
          <a:ln>
            <a:noFill/>
          </a:ln>
        </p:spPr>
        <p:txBody>
          <a:bodyPr anchorCtr="0" anchor="t" bIns="0" lIns="0" spcFirstLastPara="1" rIns="0" wrap="square" tIns="0">
            <a:noAutofit/>
          </a:bodyPr>
          <a:lstStyle/>
          <a:p>
            <a:pPr indent="0" lvl="0" marL="0" marR="0" rtl="0" algn="ctr">
              <a:lnSpc>
                <a:spcPct val="100000"/>
              </a:lnSpc>
              <a:spcBef>
                <a:spcPts val="0"/>
              </a:spcBef>
              <a:spcAft>
                <a:spcPts val="0"/>
              </a:spcAft>
              <a:buClr>
                <a:srgbClr val="000000"/>
              </a:buClr>
              <a:buSzPts val="2350"/>
              <a:buFont typeface="Oswald"/>
              <a:buNone/>
            </a:pPr>
            <a:r>
              <a:rPr b="1" i="0" lang="en-US" sz="2350" u="none" cap="none" strike="noStrike">
                <a:solidFill>
                  <a:srgbClr val="000000"/>
                </a:solidFill>
                <a:latin typeface="Oswald"/>
                <a:ea typeface="Oswald"/>
                <a:cs typeface="Oswald"/>
                <a:sym typeface="Oswald"/>
              </a:rPr>
              <a:t>4</a:t>
            </a:r>
            <a:endParaRPr b="0" i="0" sz="2350" u="none" cap="none" strike="noStrike"/>
          </a:p>
        </p:txBody>
      </p:sp>
      <p:sp>
        <p:nvSpPr>
          <p:cNvPr id="179" name="Google Shape;179;p4"/>
          <p:cNvSpPr/>
          <p:nvPr/>
        </p:nvSpPr>
        <p:spPr>
          <a:xfrm>
            <a:off x="1441133" y="6966347"/>
            <a:ext cx="5748000" cy="645900"/>
          </a:xfrm>
          <a:prstGeom prst="rect">
            <a:avLst/>
          </a:prstGeom>
          <a:noFill/>
          <a:ln>
            <a:noFill/>
          </a:ln>
        </p:spPr>
        <p:txBody>
          <a:bodyPr anchorCtr="0" anchor="t" bIns="0" lIns="0" spcFirstLastPara="1" rIns="0" wrap="square" tIns="0">
            <a:noAutofit/>
          </a:bodyPr>
          <a:lstStyle/>
          <a:p>
            <a:pPr indent="0" lvl="0" marL="0" rtl="0" algn="l">
              <a:lnSpc>
                <a:spcPct val="161290"/>
              </a:lnSpc>
              <a:spcBef>
                <a:spcPts val="0"/>
              </a:spcBef>
              <a:spcAft>
                <a:spcPts val="0"/>
              </a:spcAft>
              <a:buClr>
                <a:schemeClr val="dk1"/>
              </a:buClr>
              <a:buSzPts val="1550"/>
              <a:buFont typeface="Roboto"/>
              <a:buNone/>
            </a:pPr>
            <a:r>
              <a:rPr lang="en-US" sz="1550">
                <a:solidFill>
                  <a:schemeClr val="dk1"/>
                </a:solidFill>
                <a:latin typeface="Roboto"/>
                <a:ea typeface="Roboto"/>
                <a:cs typeface="Roboto"/>
                <a:sym typeface="Roboto"/>
              </a:rPr>
              <a:t>Uvek zaokružite neki odgovor, čak i ako niste sigurni.</a:t>
            </a:r>
            <a:endParaRPr sz="1550">
              <a:solidFill>
                <a:schemeClr val="dk1"/>
              </a:solidFill>
            </a:endParaRPr>
          </a:p>
          <a:p>
            <a:pPr indent="0" lvl="0" marL="0" marR="0" rtl="0" algn="l">
              <a:lnSpc>
                <a:spcPct val="161290"/>
              </a:lnSpc>
              <a:spcBef>
                <a:spcPts val="0"/>
              </a:spcBef>
              <a:spcAft>
                <a:spcPts val="0"/>
              </a:spcAft>
              <a:buClr>
                <a:srgbClr val="000000"/>
              </a:buClr>
              <a:buSzPts val="1550"/>
              <a:buFont typeface="Roboto"/>
              <a:buNone/>
            </a:pPr>
            <a:r>
              <a:t/>
            </a:r>
            <a:endParaRPr sz="1550"/>
          </a:p>
        </p:txBody>
      </p:sp>
      <p:sp>
        <p:nvSpPr>
          <p:cNvPr id="180" name="Google Shape;180;p4"/>
          <p:cNvSpPr/>
          <p:nvPr/>
        </p:nvSpPr>
        <p:spPr>
          <a:xfrm rot="6167249">
            <a:off x="7030496" y="6844683"/>
            <a:ext cx="454062" cy="93812"/>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2350"/>
              <a:buFont typeface="Oswald"/>
              <a:buNone/>
            </a:pPr>
            <a:r>
              <a:t/>
            </a:r>
            <a:endParaRPr b="0" i="0" sz="2350" u="none" cap="none" strike="noStrike"/>
          </a:p>
        </p:txBody>
      </p:sp>
      <p:sp>
        <p:nvSpPr>
          <p:cNvPr id="181" name="Google Shape;181;p4"/>
          <p:cNvSpPr/>
          <p:nvPr/>
        </p:nvSpPr>
        <p:spPr>
          <a:xfrm>
            <a:off x="8097322" y="6966347"/>
            <a:ext cx="5747861" cy="323017"/>
          </a:xfrm>
          <a:prstGeom prst="rect">
            <a:avLst/>
          </a:prstGeom>
          <a:noFill/>
          <a:ln>
            <a:noFill/>
          </a:ln>
        </p:spPr>
        <p:txBody>
          <a:bodyPr anchorCtr="0" anchor="t" bIns="0" lIns="0" spcFirstLastPara="1" rIns="0" wrap="square" tIns="0">
            <a:noAutofit/>
          </a:bodyPr>
          <a:lstStyle/>
          <a:p>
            <a:pPr indent="0" lvl="0" marL="0" marR="0" rtl="0" algn="l">
              <a:lnSpc>
                <a:spcPct val="161290"/>
              </a:lnSpc>
              <a:spcBef>
                <a:spcPts val="0"/>
              </a:spcBef>
              <a:spcAft>
                <a:spcPts val="0"/>
              </a:spcAft>
              <a:buClr>
                <a:srgbClr val="000000"/>
              </a:buClr>
              <a:buSzPts val="1550"/>
              <a:buFont typeface="Roboto"/>
              <a:buNone/>
            </a:pPr>
            <a:r>
              <a:t/>
            </a:r>
            <a:endParaRPr b="0" i="0" sz="1550" u="none" cap="none" strike="noStrike"/>
          </a:p>
        </p:txBody>
      </p:sp>
      <p:sp>
        <p:nvSpPr>
          <p:cNvPr id="182" name="Google Shape;182;p4"/>
          <p:cNvSpPr/>
          <p:nvPr/>
        </p:nvSpPr>
        <p:spPr>
          <a:xfrm>
            <a:off x="12957900" y="29475"/>
            <a:ext cx="1672500" cy="473100"/>
          </a:xfrm>
          <a:prstGeom prst="rect">
            <a:avLst/>
          </a:prstGeom>
          <a:blipFill rotWithShape="1">
            <a:blip r:embed="rId4">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7" name="Shape 187"/>
        <p:cNvGrpSpPr/>
        <p:nvPr/>
      </p:nvGrpSpPr>
      <p:grpSpPr>
        <a:xfrm>
          <a:off x="0" y="0"/>
          <a:ext cx="0" cy="0"/>
          <a:chOff x="0" y="0"/>
          <a:chExt cx="0" cy="0"/>
        </a:xfrm>
      </p:grpSpPr>
      <p:sp>
        <p:nvSpPr>
          <p:cNvPr id="188" name="Google Shape;188;p5"/>
          <p:cNvSpPr/>
          <p:nvPr/>
        </p:nvSpPr>
        <p:spPr>
          <a:xfrm>
            <a:off x="793790" y="1805583"/>
            <a:ext cx="5670590" cy="708779"/>
          </a:xfrm>
          <a:prstGeom prst="rect">
            <a:avLst/>
          </a:prstGeom>
          <a:noFill/>
          <a:ln>
            <a:noFill/>
          </a:ln>
        </p:spPr>
        <p:txBody>
          <a:bodyPr anchorCtr="0" anchor="t" bIns="0" lIns="0" spcFirstLastPara="1" rIns="0" wrap="square" tIns="0">
            <a:noAutofit/>
          </a:bodyPr>
          <a:lstStyle/>
          <a:p>
            <a:pPr indent="0" lvl="0" marL="0" marR="0" rtl="0" algn="l">
              <a:lnSpc>
                <a:spcPct val="124719"/>
              </a:lnSpc>
              <a:spcBef>
                <a:spcPts val="0"/>
              </a:spcBef>
              <a:spcAft>
                <a:spcPts val="0"/>
              </a:spcAft>
              <a:buClr>
                <a:srgbClr val="2187AB"/>
              </a:buClr>
              <a:buSzPts val="4450"/>
              <a:buFont typeface="Oswald"/>
              <a:buNone/>
            </a:pPr>
            <a:r>
              <a:rPr b="1" i="0" lang="en-US" sz="4450" u="none" cap="none" strike="noStrike">
                <a:solidFill>
                  <a:srgbClr val="2187AB"/>
                </a:solidFill>
                <a:latin typeface="Oswald"/>
                <a:ea typeface="Oswald"/>
                <a:cs typeface="Oswald"/>
                <a:sym typeface="Oswald"/>
              </a:rPr>
              <a:t>Primer zadatka</a:t>
            </a:r>
            <a:r>
              <a:rPr b="1" lang="en-US" sz="4450">
                <a:solidFill>
                  <a:srgbClr val="2187AB"/>
                </a:solidFill>
                <a:latin typeface="Oswald"/>
                <a:ea typeface="Oswald"/>
                <a:cs typeface="Oswald"/>
                <a:sym typeface="Oswald"/>
              </a:rPr>
              <a:t> 1:</a:t>
            </a:r>
            <a:endParaRPr b="0" i="0" sz="4450" u="none" cap="none" strike="noStrike"/>
          </a:p>
        </p:txBody>
      </p:sp>
      <p:sp>
        <p:nvSpPr>
          <p:cNvPr id="189" name="Google Shape;189;p5"/>
          <p:cNvSpPr/>
          <p:nvPr/>
        </p:nvSpPr>
        <p:spPr>
          <a:xfrm>
            <a:off x="1133951" y="3223141"/>
            <a:ext cx="12702659" cy="725805"/>
          </a:xfrm>
          <a:prstGeom prst="rect">
            <a:avLst/>
          </a:prstGeom>
          <a:noFill/>
          <a:ln>
            <a:noFill/>
          </a:ln>
        </p:spPr>
        <p:txBody>
          <a:bodyPr anchorCtr="0" anchor="t" bIns="0" lIns="0" spcFirstLastPara="1" rIns="0" wrap="square" tIns="0">
            <a:noAutofit/>
          </a:bodyPr>
          <a:lstStyle/>
          <a:p>
            <a:pPr indent="0" lvl="0" marL="0" marR="0" rtl="0" algn="l">
              <a:lnSpc>
                <a:spcPct val="162857"/>
              </a:lnSpc>
              <a:spcBef>
                <a:spcPts val="0"/>
              </a:spcBef>
              <a:spcAft>
                <a:spcPts val="0"/>
              </a:spcAft>
              <a:buClr>
                <a:srgbClr val="000000"/>
              </a:buClr>
              <a:buSzPts val="1750"/>
              <a:buFont typeface="Roboto"/>
              <a:buNone/>
            </a:pPr>
            <a:r>
              <a:rPr b="0" i="0" lang="en-US" sz="1750" u="none" cap="none" strike="noStrike">
                <a:solidFill>
                  <a:srgbClr val="000000"/>
                </a:solidFill>
                <a:latin typeface="Roboto"/>
                <a:ea typeface="Roboto"/>
                <a:cs typeface="Roboto"/>
                <a:sym typeface="Roboto"/>
              </a:rPr>
              <a:t>Es liegt auf der Hand, dass „New Work" große Vorteile für Arbeitnehmer bietet. …(1)… ist „New Work" mit seinen flexiblen Formen und der Arbeitsgestaltung nicht für jeden Persönlichkeitstyp geeignet.</a:t>
            </a:r>
            <a:endParaRPr b="0" i="0" sz="1750" u="none" cap="none" strike="noStrike"/>
          </a:p>
        </p:txBody>
      </p:sp>
      <p:sp>
        <p:nvSpPr>
          <p:cNvPr id="190" name="Google Shape;190;p5"/>
          <p:cNvSpPr/>
          <p:nvPr/>
        </p:nvSpPr>
        <p:spPr>
          <a:xfrm>
            <a:off x="793790" y="2967990"/>
            <a:ext cx="30480" cy="1236107"/>
          </a:xfrm>
          <a:prstGeom prst="rect">
            <a:avLst/>
          </a:prstGeom>
          <a:solidFill>
            <a:srgbClr val="2596B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1" name="Google Shape;191;p5"/>
          <p:cNvSpPr/>
          <p:nvPr/>
        </p:nvSpPr>
        <p:spPr>
          <a:xfrm>
            <a:off x="793790" y="4459248"/>
            <a:ext cx="6407944" cy="868918"/>
          </a:xfrm>
          <a:prstGeom prst="roundRect">
            <a:avLst>
              <a:gd fmla="val 1052" name="adj"/>
            </a:avLst>
          </a:prstGeom>
          <a:solidFill>
            <a:srgbClr val="FFE2E2"/>
          </a:solidFill>
          <a:ln cap="flat" cmpd="sng" w="30475">
            <a:solidFill>
              <a:srgbClr val="BAD4D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2" name="Google Shape;192;p5"/>
          <p:cNvSpPr/>
          <p:nvPr/>
        </p:nvSpPr>
        <p:spPr>
          <a:xfrm>
            <a:off x="1051084" y="4716542"/>
            <a:ext cx="2835235" cy="354330"/>
          </a:xfrm>
          <a:prstGeom prst="rect">
            <a:avLst/>
          </a:prstGeom>
          <a:noFill/>
          <a:ln>
            <a:noFill/>
          </a:ln>
        </p:spPr>
        <p:txBody>
          <a:bodyPr anchorCtr="0" anchor="t" bIns="0" lIns="0" spcFirstLastPara="1" rIns="0" wrap="square" tIns="0">
            <a:noAutofit/>
          </a:bodyPr>
          <a:lstStyle/>
          <a:p>
            <a:pPr indent="0" lvl="0" marL="0" marR="0" rtl="0" algn="l">
              <a:lnSpc>
                <a:spcPct val="125000"/>
              </a:lnSpc>
              <a:spcBef>
                <a:spcPts val="0"/>
              </a:spcBef>
              <a:spcAft>
                <a:spcPts val="0"/>
              </a:spcAft>
              <a:buClr>
                <a:srgbClr val="000000"/>
              </a:buClr>
              <a:buSzPts val="2200"/>
              <a:buFont typeface="Oswald"/>
              <a:buNone/>
            </a:pPr>
            <a:r>
              <a:rPr b="1" i="0" lang="en-US" sz="2200" u="none" cap="none" strike="noStrike">
                <a:solidFill>
                  <a:srgbClr val="000000"/>
                </a:solidFill>
                <a:latin typeface="Oswald"/>
                <a:ea typeface="Oswald"/>
                <a:cs typeface="Oswald"/>
                <a:sym typeface="Oswald"/>
              </a:rPr>
              <a:t>a) daher</a:t>
            </a:r>
            <a:endParaRPr b="0" i="0" sz="2200" u="none" cap="none" strike="noStrike"/>
          </a:p>
        </p:txBody>
      </p:sp>
      <p:sp>
        <p:nvSpPr>
          <p:cNvPr id="193" name="Google Shape;193;p5"/>
          <p:cNvSpPr/>
          <p:nvPr/>
        </p:nvSpPr>
        <p:spPr>
          <a:xfrm>
            <a:off x="7428548" y="4459248"/>
            <a:ext cx="6408063" cy="868918"/>
          </a:xfrm>
          <a:prstGeom prst="roundRect">
            <a:avLst>
              <a:gd fmla="val 1052" name="adj"/>
            </a:avLst>
          </a:prstGeom>
          <a:solidFill>
            <a:srgbClr val="FFE2E2"/>
          </a:solidFill>
          <a:ln cap="flat" cmpd="sng" w="30475">
            <a:solidFill>
              <a:srgbClr val="BAD4D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4" name="Google Shape;194;p5"/>
          <p:cNvSpPr/>
          <p:nvPr/>
        </p:nvSpPr>
        <p:spPr>
          <a:xfrm>
            <a:off x="7685842" y="4716542"/>
            <a:ext cx="2835235" cy="354330"/>
          </a:xfrm>
          <a:prstGeom prst="rect">
            <a:avLst/>
          </a:prstGeom>
          <a:noFill/>
          <a:ln>
            <a:noFill/>
          </a:ln>
        </p:spPr>
        <p:txBody>
          <a:bodyPr anchorCtr="0" anchor="t" bIns="0" lIns="0" spcFirstLastPara="1" rIns="0" wrap="square" tIns="0">
            <a:noAutofit/>
          </a:bodyPr>
          <a:lstStyle/>
          <a:p>
            <a:pPr indent="0" lvl="0" marL="0" marR="0" rtl="0" algn="l">
              <a:lnSpc>
                <a:spcPct val="125000"/>
              </a:lnSpc>
              <a:spcBef>
                <a:spcPts val="0"/>
              </a:spcBef>
              <a:spcAft>
                <a:spcPts val="0"/>
              </a:spcAft>
              <a:buClr>
                <a:srgbClr val="000000"/>
              </a:buClr>
              <a:buSzPts val="2200"/>
              <a:buFont typeface="Oswald"/>
              <a:buNone/>
            </a:pPr>
            <a:r>
              <a:rPr b="1" i="0" lang="en-US" sz="2200" u="none" cap="none" strike="noStrike">
                <a:solidFill>
                  <a:srgbClr val="000000"/>
                </a:solidFill>
                <a:latin typeface="Oswald"/>
                <a:ea typeface="Oswald"/>
                <a:cs typeface="Oswald"/>
                <a:sym typeface="Oswald"/>
              </a:rPr>
              <a:t>b) dazu</a:t>
            </a:r>
            <a:endParaRPr b="0" i="0" sz="2200" u="none" cap="none" strike="noStrike"/>
          </a:p>
        </p:txBody>
      </p:sp>
      <p:sp>
        <p:nvSpPr>
          <p:cNvPr id="195" name="Google Shape;195;p5"/>
          <p:cNvSpPr/>
          <p:nvPr/>
        </p:nvSpPr>
        <p:spPr>
          <a:xfrm>
            <a:off x="793790" y="5554980"/>
            <a:ext cx="6407944" cy="868918"/>
          </a:xfrm>
          <a:prstGeom prst="roundRect">
            <a:avLst>
              <a:gd fmla="val 1052" name="adj"/>
            </a:avLst>
          </a:prstGeom>
          <a:solidFill>
            <a:srgbClr val="FFE2E2"/>
          </a:solidFill>
          <a:ln cap="flat" cmpd="sng" w="30475">
            <a:solidFill>
              <a:srgbClr val="BAD4D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6" name="Google Shape;196;p5"/>
          <p:cNvSpPr/>
          <p:nvPr/>
        </p:nvSpPr>
        <p:spPr>
          <a:xfrm>
            <a:off x="1051084" y="5812274"/>
            <a:ext cx="2835235" cy="354330"/>
          </a:xfrm>
          <a:prstGeom prst="rect">
            <a:avLst/>
          </a:prstGeom>
          <a:noFill/>
          <a:ln>
            <a:noFill/>
          </a:ln>
        </p:spPr>
        <p:txBody>
          <a:bodyPr anchorCtr="0" anchor="t" bIns="0" lIns="0" spcFirstLastPara="1" rIns="0" wrap="square" tIns="0">
            <a:noAutofit/>
          </a:bodyPr>
          <a:lstStyle/>
          <a:p>
            <a:pPr indent="0" lvl="0" marL="0" marR="0" rtl="0" algn="l">
              <a:lnSpc>
                <a:spcPct val="125000"/>
              </a:lnSpc>
              <a:spcBef>
                <a:spcPts val="0"/>
              </a:spcBef>
              <a:spcAft>
                <a:spcPts val="0"/>
              </a:spcAft>
              <a:buClr>
                <a:srgbClr val="000000"/>
              </a:buClr>
              <a:buSzPts val="2200"/>
              <a:buFont typeface="Oswald"/>
              <a:buNone/>
            </a:pPr>
            <a:r>
              <a:rPr b="1" i="0" lang="en-US" sz="2200" u="none" cap="none" strike="noStrike">
                <a:solidFill>
                  <a:srgbClr val="000000"/>
                </a:solidFill>
                <a:latin typeface="Oswald"/>
                <a:ea typeface="Oswald"/>
                <a:cs typeface="Oswald"/>
                <a:sym typeface="Oswald"/>
              </a:rPr>
              <a:t>c) dennoch</a:t>
            </a:r>
            <a:endParaRPr b="0" i="0" sz="2200" u="none" cap="none" strike="noStrike"/>
          </a:p>
        </p:txBody>
      </p:sp>
      <p:sp>
        <p:nvSpPr>
          <p:cNvPr id="197" name="Google Shape;197;p5"/>
          <p:cNvSpPr/>
          <p:nvPr/>
        </p:nvSpPr>
        <p:spPr>
          <a:xfrm>
            <a:off x="7428548" y="5554980"/>
            <a:ext cx="6408063" cy="868918"/>
          </a:xfrm>
          <a:prstGeom prst="roundRect">
            <a:avLst>
              <a:gd fmla="val 1052" name="adj"/>
            </a:avLst>
          </a:prstGeom>
          <a:solidFill>
            <a:srgbClr val="FFE2E2"/>
          </a:solidFill>
          <a:ln cap="flat" cmpd="sng" w="30475">
            <a:solidFill>
              <a:srgbClr val="BAD4D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8" name="Google Shape;198;p5"/>
          <p:cNvSpPr/>
          <p:nvPr/>
        </p:nvSpPr>
        <p:spPr>
          <a:xfrm>
            <a:off x="7685842" y="5812274"/>
            <a:ext cx="2835235" cy="354330"/>
          </a:xfrm>
          <a:prstGeom prst="rect">
            <a:avLst/>
          </a:prstGeom>
          <a:noFill/>
          <a:ln>
            <a:noFill/>
          </a:ln>
        </p:spPr>
        <p:txBody>
          <a:bodyPr anchorCtr="0" anchor="t" bIns="0" lIns="0" spcFirstLastPara="1" rIns="0" wrap="square" tIns="0">
            <a:noAutofit/>
          </a:bodyPr>
          <a:lstStyle/>
          <a:p>
            <a:pPr indent="0" lvl="0" marL="0" marR="0" rtl="0" algn="l">
              <a:lnSpc>
                <a:spcPct val="125000"/>
              </a:lnSpc>
              <a:spcBef>
                <a:spcPts val="0"/>
              </a:spcBef>
              <a:spcAft>
                <a:spcPts val="0"/>
              </a:spcAft>
              <a:buClr>
                <a:srgbClr val="000000"/>
              </a:buClr>
              <a:buSzPts val="2200"/>
              <a:buFont typeface="Oswald"/>
              <a:buNone/>
            </a:pPr>
            <a:r>
              <a:rPr b="1" i="0" lang="en-US" sz="2200" u="none" cap="none" strike="noStrike">
                <a:solidFill>
                  <a:srgbClr val="000000"/>
                </a:solidFill>
                <a:latin typeface="Oswald"/>
                <a:ea typeface="Oswald"/>
                <a:cs typeface="Oswald"/>
                <a:sym typeface="Oswald"/>
              </a:rPr>
              <a:t>d) dementsprechend</a:t>
            </a:r>
            <a:endParaRPr b="0" i="0" sz="2200" u="none" cap="none" strike="noStrike"/>
          </a:p>
        </p:txBody>
      </p:sp>
      <p:sp>
        <p:nvSpPr>
          <p:cNvPr id="199" name="Google Shape;199;p5"/>
          <p:cNvSpPr/>
          <p:nvPr/>
        </p:nvSpPr>
        <p:spPr>
          <a:xfrm>
            <a:off x="12957900" y="29475"/>
            <a:ext cx="1672500" cy="473100"/>
          </a:xfrm>
          <a:prstGeom prst="rect">
            <a:avLst/>
          </a:prstGeom>
          <a:blipFill rotWithShape="1">
            <a:blip r:embed="rId3">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4" name="Shape 204"/>
        <p:cNvGrpSpPr/>
        <p:nvPr/>
      </p:nvGrpSpPr>
      <p:grpSpPr>
        <a:xfrm>
          <a:off x="0" y="0"/>
          <a:ext cx="0" cy="0"/>
          <a:chOff x="0" y="0"/>
          <a:chExt cx="0" cy="0"/>
        </a:xfrm>
      </p:grpSpPr>
      <p:pic>
        <p:nvPicPr>
          <p:cNvPr descr="preencoded.png" id="205" name="Google Shape;205;p6"/>
          <p:cNvPicPr preferRelativeResize="0"/>
          <p:nvPr/>
        </p:nvPicPr>
        <p:blipFill rotWithShape="1">
          <a:blip r:embed="rId3">
            <a:alphaModFix/>
          </a:blip>
          <a:srcRect b="0" l="0" r="0" t="0"/>
          <a:stretch/>
        </p:blipFill>
        <p:spPr>
          <a:xfrm>
            <a:off x="0" y="0"/>
            <a:ext cx="14630400" cy="2027158"/>
          </a:xfrm>
          <a:prstGeom prst="rect">
            <a:avLst/>
          </a:prstGeom>
          <a:noFill/>
          <a:ln>
            <a:noFill/>
          </a:ln>
        </p:spPr>
      </p:pic>
      <p:sp>
        <p:nvSpPr>
          <p:cNvPr id="206" name="Google Shape;206;p6"/>
          <p:cNvSpPr/>
          <p:nvPr/>
        </p:nvSpPr>
        <p:spPr>
          <a:xfrm>
            <a:off x="793807" y="2507450"/>
            <a:ext cx="9162600" cy="460800"/>
          </a:xfrm>
          <a:prstGeom prst="rect">
            <a:avLst/>
          </a:prstGeom>
          <a:noFill/>
          <a:ln>
            <a:noFill/>
          </a:ln>
        </p:spPr>
        <p:txBody>
          <a:bodyPr anchorCtr="0" anchor="t" bIns="0" lIns="0" spcFirstLastPara="1" rIns="0" wrap="square" tIns="0">
            <a:noAutofit/>
          </a:bodyPr>
          <a:lstStyle/>
          <a:p>
            <a:pPr indent="0" lvl="0" marL="0" marR="0" rtl="0" algn="l">
              <a:lnSpc>
                <a:spcPct val="124137"/>
              </a:lnSpc>
              <a:spcBef>
                <a:spcPts val="0"/>
              </a:spcBef>
              <a:spcAft>
                <a:spcPts val="0"/>
              </a:spcAft>
              <a:buClr>
                <a:srgbClr val="2187AB"/>
              </a:buClr>
              <a:buSzPts val="2900"/>
              <a:buFont typeface="Oswald"/>
              <a:buNone/>
            </a:pPr>
            <a:r>
              <a:rPr b="1" lang="en-US" sz="2900">
                <a:solidFill>
                  <a:srgbClr val="2187AB"/>
                </a:solidFill>
                <a:latin typeface="Oswald"/>
                <a:ea typeface="Oswald"/>
                <a:cs typeface="Oswald"/>
                <a:sym typeface="Oswald"/>
              </a:rPr>
              <a:t>Zadatak</a:t>
            </a:r>
            <a:r>
              <a:rPr b="1" i="0" lang="en-US" sz="2900" u="none" cap="none" strike="noStrike">
                <a:solidFill>
                  <a:srgbClr val="2187AB"/>
                </a:solidFill>
                <a:latin typeface="Oswald"/>
                <a:ea typeface="Oswald"/>
                <a:cs typeface="Oswald"/>
                <a:sym typeface="Oswald"/>
              </a:rPr>
              <a:t> 2: Razumevanje stručnog teksta</a:t>
            </a:r>
            <a:endParaRPr b="0" i="0" sz="2900" u="none" cap="none" strike="noStrike"/>
          </a:p>
        </p:txBody>
      </p:sp>
      <p:sp>
        <p:nvSpPr>
          <p:cNvPr id="207" name="Google Shape;207;p6"/>
          <p:cNvSpPr/>
          <p:nvPr/>
        </p:nvSpPr>
        <p:spPr>
          <a:xfrm>
            <a:off x="793790" y="3189327"/>
            <a:ext cx="13042821" cy="589598"/>
          </a:xfrm>
          <a:prstGeom prst="rect">
            <a:avLst/>
          </a:prstGeom>
          <a:noFill/>
          <a:ln>
            <a:noFill/>
          </a:ln>
        </p:spPr>
        <p:txBody>
          <a:bodyPr anchorCtr="0" anchor="t" bIns="0" lIns="0" spcFirstLastPara="1" rIns="0" wrap="square" tIns="0">
            <a:noAutofit/>
          </a:bodyPr>
          <a:lstStyle/>
          <a:p>
            <a:pPr indent="0" lvl="0" marL="0" marR="0" rtl="0" algn="l">
              <a:lnSpc>
                <a:spcPct val="158620"/>
              </a:lnSpc>
              <a:spcBef>
                <a:spcPts val="0"/>
              </a:spcBef>
              <a:spcAft>
                <a:spcPts val="0"/>
              </a:spcAft>
              <a:buClr>
                <a:srgbClr val="000000"/>
              </a:buClr>
              <a:buSzPts val="1450"/>
              <a:buFont typeface="Roboto"/>
              <a:buNone/>
            </a:pPr>
            <a:r>
              <a:rPr b="0" i="0" lang="en-US" sz="1550" u="none" cap="none" strike="noStrike">
                <a:solidFill>
                  <a:srgbClr val="000000"/>
                </a:solidFill>
                <a:latin typeface="Roboto"/>
                <a:ea typeface="Roboto"/>
                <a:cs typeface="Roboto"/>
                <a:sym typeface="Roboto"/>
              </a:rPr>
              <a:t>Ovaj deo ispita sadrži stručni tekst sa dosta informacija i </a:t>
            </a:r>
            <a:r>
              <a:rPr b="1" i="0" lang="en-US" sz="1550" u="none" cap="none" strike="noStrike">
                <a:solidFill>
                  <a:srgbClr val="000000"/>
                </a:solidFill>
                <a:latin typeface="Roboto"/>
                <a:ea typeface="Roboto"/>
                <a:cs typeface="Roboto"/>
                <a:sym typeface="Roboto"/>
              </a:rPr>
              <a:t>7 zadataka</a:t>
            </a:r>
            <a:r>
              <a:rPr b="0" i="0" lang="en-US" sz="1550" u="none" cap="none" strike="noStrike">
                <a:solidFill>
                  <a:srgbClr val="000000"/>
                </a:solidFill>
                <a:latin typeface="Roboto"/>
                <a:ea typeface="Roboto"/>
                <a:cs typeface="Roboto"/>
                <a:sym typeface="Roboto"/>
              </a:rPr>
              <a:t>. Za svaki zadatak treba odlučiti koja od </a:t>
            </a:r>
            <a:r>
              <a:rPr b="1" i="0" lang="en-US" sz="1550" u="none" cap="none" strike="noStrike">
                <a:solidFill>
                  <a:srgbClr val="000000"/>
                </a:solidFill>
                <a:latin typeface="Roboto"/>
                <a:ea typeface="Roboto"/>
                <a:cs typeface="Roboto"/>
                <a:sym typeface="Roboto"/>
              </a:rPr>
              <a:t>3 ponuđene opcije</a:t>
            </a:r>
            <a:r>
              <a:rPr b="0" i="0" lang="en-US" sz="1550" u="none" cap="none" strike="noStrike">
                <a:solidFill>
                  <a:srgbClr val="000000"/>
                </a:solidFill>
                <a:latin typeface="Roboto"/>
                <a:ea typeface="Roboto"/>
                <a:cs typeface="Roboto"/>
                <a:sym typeface="Roboto"/>
              </a:rPr>
              <a:t> (a, b ili c) tačno odgovara sadržaju teksta.</a:t>
            </a:r>
            <a:endParaRPr b="0" i="0" sz="1550" u="none" cap="none" strike="noStrike"/>
          </a:p>
        </p:txBody>
      </p:sp>
      <p:sp>
        <p:nvSpPr>
          <p:cNvPr id="208" name="Google Shape;208;p6"/>
          <p:cNvSpPr/>
          <p:nvPr/>
        </p:nvSpPr>
        <p:spPr>
          <a:xfrm>
            <a:off x="793790" y="3944779"/>
            <a:ext cx="13042821" cy="294799"/>
          </a:xfrm>
          <a:prstGeom prst="rect">
            <a:avLst/>
          </a:prstGeom>
          <a:noFill/>
          <a:ln>
            <a:noFill/>
          </a:ln>
        </p:spPr>
        <p:txBody>
          <a:bodyPr anchorCtr="0" anchor="t" bIns="0" lIns="0" spcFirstLastPara="1" rIns="0" wrap="square" tIns="0">
            <a:noAutofit/>
          </a:bodyPr>
          <a:lstStyle/>
          <a:p>
            <a:pPr indent="0" lvl="0" marL="0" marR="0" rtl="0" algn="l">
              <a:lnSpc>
                <a:spcPct val="158620"/>
              </a:lnSpc>
              <a:spcBef>
                <a:spcPts val="0"/>
              </a:spcBef>
              <a:spcAft>
                <a:spcPts val="0"/>
              </a:spcAft>
              <a:buClr>
                <a:srgbClr val="000000"/>
              </a:buClr>
              <a:buSzPts val="1450"/>
              <a:buFont typeface="Roboto"/>
              <a:buNone/>
            </a:pPr>
            <a:r>
              <a:rPr b="0" i="0" lang="en-US" sz="1550" u="none" cap="none" strike="noStrike">
                <a:solidFill>
                  <a:srgbClr val="000000"/>
                </a:solidFill>
                <a:latin typeface="Roboto"/>
                <a:ea typeface="Roboto"/>
                <a:cs typeface="Roboto"/>
                <a:sym typeface="Roboto"/>
              </a:rPr>
              <a:t>Preporučeno vreme: </a:t>
            </a:r>
            <a:r>
              <a:rPr b="1" i="0" lang="en-US" sz="1550" u="none" cap="none" strike="noStrike">
                <a:solidFill>
                  <a:srgbClr val="000000"/>
                </a:solidFill>
                <a:latin typeface="Roboto"/>
                <a:ea typeface="Roboto"/>
                <a:cs typeface="Roboto"/>
                <a:sym typeface="Roboto"/>
              </a:rPr>
              <a:t>20 minuta</a:t>
            </a:r>
            <a:endParaRPr b="0" i="0" sz="1550" u="none" cap="none" strike="noStrike"/>
          </a:p>
        </p:txBody>
      </p:sp>
      <p:sp>
        <p:nvSpPr>
          <p:cNvPr id="209" name="Google Shape;209;p6"/>
          <p:cNvSpPr/>
          <p:nvPr/>
        </p:nvSpPr>
        <p:spPr>
          <a:xfrm>
            <a:off x="793790" y="4405432"/>
            <a:ext cx="13042821" cy="294799"/>
          </a:xfrm>
          <a:prstGeom prst="rect">
            <a:avLst/>
          </a:prstGeom>
          <a:noFill/>
          <a:ln>
            <a:noFill/>
          </a:ln>
        </p:spPr>
        <p:txBody>
          <a:bodyPr anchorCtr="0" anchor="t" bIns="0" lIns="0" spcFirstLastPara="1" rIns="0" wrap="square" tIns="0">
            <a:noAutofit/>
          </a:bodyPr>
          <a:lstStyle/>
          <a:p>
            <a:pPr indent="0" lvl="0" marL="0" marR="0" rtl="0" algn="l">
              <a:lnSpc>
                <a:spcPct val="158620"/>
              </a:lnSpc>
              <a:spcBef>
                <a:spcPts val="0"/>
              </a:spcBef>
              <a:spcAft>
                <a:spcPts val="0"/>
              </a:spcAft>
              <a:buClr>
                <a:srgbClr val="000000"/>
              </a:buClr>
              <a:buSzPts val="1450"/>
              <a:buFont typeface="Roboto"/>
              <a:buNone/>
            </a:pPr>
            <a:r>
              <a:rPr b="0" i="0" lang="en-US" sz="1650" u="none" cap="none" strike="noStrike">
                <a:solidFill>
                  <a:srgbClr val="000000"/>
                </a:solidFill>
                <a:latin typeface="Roboto"/>
                <a:ea typeface="Roboto"/>
                <a:cs typeface="Roboto"/>
                <a:sym typeface="Roboto"/>
              </a:rPr>
              <a:t>Saveti</a:t>
            </a:r>
            <a:r>
              <a:rPr lang="en-US" sz="1650">
                <a:latin typeface="Roboto"/>
                <a:ea typeface="Roboto"/>
                <a:cs typeface="Roboto"/>
                <a:sym typeface="Roboto"/>
              </a:rPr>
              <a:t>:</a:t>
            </a:r>
            <a:endParaRPr b="0" i="0" sz="1650" u="none" cap="none" strike="noStrike"/>
          </a:p>
        </p:txBody>
      </p:sp>
      <p:sp>
        <p:nvSpPr>
          <p:cNvPr id="210" name="Google Shape;210;p6"/>
          <p:cNvSpPr/>
          <p:nvPr/>
        </p:nvSpPr>
        <p:spPr>
          <a:xfrm>
            <a:off x="793790" y="4866084"/>
            <a:ext cx="4249341" cy="899636"/>
          </a:xfrm>
          <a:prstGeom prst="roundRect">
            <a:avLst>
              <a:gd fmla="val 1016" name="adj"/>
            </a:avLst>
          </a:prstGeom>
          <a:solidFill>
            <a:srgbClr val="D4EEF7"/>
          </a:solidFill>
          <a:ln cap="flat" cmpd="sng" w="9525">
            <a:solidFill>
              <a:srgbClr val="BAD4D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1" name="Google Shape;211;p6"/>
          <p:cNvSpPr/>
          <p:nvPr/>
        </p:nvSpPr>
        <p:spPr>
          <a:xfrm>
            <a:off x="948809" y="5021104"/>
            <a:ext cx="3939302" cy="294799"/>
          </a:xfrm>
          <a:prstGeom prst="rect">
            <a:avLst/>
          </a:prstGeom>
          <a:noFill/>
          <a:ln>
            <a:noFill/>
          </a:ln>
        </p:spPr>
        <p:txBody>
          <a:bodyPr anchorCtr="0" anchor="t" bIns="0" lIns="0" spcFirstLastPara="1" rIns="0" wrap="square" tIns="0">
            <a:noAutofit/>
          </a:bodyPr>
          <a:lstStyle/>
          <a:p>
            <a:pPr indent="0" lvl="0" marL="0" marR="0" rtl="0" algn="ctr">
              <a:lnSpc>
                <a:spcPct val="158620"/>
              </a:lnSpc>
              <a:spcBef>
                <a:spcPts val="0"/>
              </a:spcBef>
              <a:spcAft>
                <a:spcPts val="0"/>
              </a:spcAft>
              <a:buClr>
                <a:srgbClr val="000000"/>
              </a:buClr>
              <a:buSzPts val="1450"/>
              <a:buFont typeface="Roboto"/>
              <a:buNone/>
            </a:pPr>
            <a:r>
              <a:rPr b="0" i="0" lang="en-US" sz="1550" u="none" cap="none" strike="noStrike">
                <a:solidFill>
                  <a:srgbClr val="000000"/>
                </a:solidFill>
                <a:latin typeface="Roboto"/>
                <a:ea typeface="Roboto"/>
                <a:cs typeface="Roboto"/>
                <a:sym typeface="Roboto"/>
              </a:rPr>
              <a:t>Pročitajte zadatke pre teksta.</a:t>
            </a:r>
            <a:endParaRPr b="0" i="0" sz="1550" u="none" cap="none" strike="noStrike"/>
          </a:p>
        </p:txBody>
      </p:sp>
      <p:sp>
        <p:nvSpPr>
          <p:cNvPr id="212" name="Google Shape;212;p6"/>
          <p:cNvSpPr/>
          <p:nvPr/>
        </p:nvSpPr>
        <p:spPr>
          <a:xfrm>
            <a:off x="5190530" y="4866084"/>
            <a:ext cx="4249341" cy="899636"/>
          </a:xfrm>
          <a:prstGeom prst="roundRect">
            <a:avLst>
              <a:gd fmla="val 1016" name="adj"/>
            </a:avLst>
          </a:prstGeom>
          <a:solidFill>
            <a:srgbClr val="D4EEF7"/>
          </a:solidFill>
          <a:ln cap="flat" cmpd="sng" w="9525">
            <a:solidFill>
              <a:srgbClr val="BAD4D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3" name="Google Shape;213;p6"/>
          <p:cNvSpPr/>
          <p:nvPr/>
        </p:nvSpPr>
        <p:spPr>
          <a:xfrm>
            <a:off x="5345549" y="5021104"/>
            <a:ext cx="3939302" cy="589598"/>
          </a:xfrm>
          <a:prstGeom prst="rect">
            <a:avLst/>
          </a:prstGeom>
          <a:noFill/>
          <a:ln>
            <a:noFill/>
          </a:ln>
        </p:spPr>
        <p:txBody>
          <a:bodyPr anchorCtr="0" anchor="t" bIns="0" lIns="0" spcFirstLastPara="1" rIns="0" wrap="square" tIns="0">
            <a:noAutofit/>
          </a:bodyPr>
          <a:lstStyle/>
          <a:p>
            <a:pPr indent="0" lvl="0" marL="0" marR="0" rtl="0" algn="ctr">
              <a:lnSpc>
                <a:spcPct val="158620"/>
              </a:lnSpc>
              <a:spcBef>
                <a:spcPts val="0"/>
              </a:spcBef>
              <a:spcAft>
                <a:spcPts val="0"/>
              </a:spcAft>
              <a:buClr>
                <a:srgbClr val="000000"/>
              </a:buClr>
              <a:buSzPts val="1450"/>
              <a:buFont typeface="Roboto"/>
              <a:buNone/>
            </a:pPr>
            <a:r>
              <a:rPr b="0" i="0" lang="en-US" sz="1550" u="none" cap="none" strike="noStrike">
                <a:solidFill>
                  <a:srgbClr val="000000"/>
                </a:solidFill>
                <a:latin typeface="Roboto"/>
                <a:ea typeface="Roboto"/>
                <a:cs typeface="Roboto"/>
                <a:sym typeface="Roboto"/>
              </a:rPr>
              <a:t>Zadaci prate tekst hronološki; pronađite i pažljivo pročitajte ključne delove.</a:t>
            </a:r>
            <a:endParaRPr b="0" i="0" sz="1550" u="none" cap="none" strike="noStrike"/>
          </a:p>
        </p:txBody>
      </p:sp>
      <p:sp>
        <p:nvSpPr>
          <p:cNvPr id="214" name="Google Shape;214;p6"/>
          <p:cNvSpPr/>
          <p:nvPr/>
        </p:nvSpPr>
        <p:spPr>
          <a:xfrm>
            <a:off x="9587270" y="4866084"/>
            <a:ext cx="4249341" cy="899636"/>
          </a:xfrm>
          <a:prstGeom prst="roundRect">
            <a:avLst>
              <a:gd fmla="val 1016" name="adj"/>
            </a:avLst>
          </a:prstGeom>
          <a:solidFill>
            <a:srgbClr val="D4EEF7"/>
          </a:solidFill>
          <a:ln cap="flat" cmpd="sng" w="9525">
            <a:solidFill>
              <a:srgbClr val="BAD4D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5" name="Google Shape;215;p6"/>
          <p:cNvSpPr/>
          <p:nvPr/>
        </p:nvSpPr>
        <p:spPr>
          <a:xfrm>
            <a:off x="9587275" y="5011913"/>
            <a:ext cx="4249200" cy="589500"/>
          </a:xfrm>
          <a:prstGeom prst="rect">
            <a:avLst/>
          </a:prstGeom>
          <a:noFill/>
          <a:ln>
            <a:noFill/>
          </a:ln>
        </p:spPr>
        <p:txBody>
          <a:bodyPr anchorCtr="0" anchor="t" bIns="0" lIns="0" spcFirstLastPara="1" rIns="0" wrap="square" tIns="0">
            <a:noAutofit/>
          </a:bodyPr>
          <a:lstStyle/>
          <a:p>
            <a:pPr indent="0" lvl="0" marL="0" marR="0" rtl="0" algn="ctr">
              <a:lnSpc>
                <a:spcPct val="100000"/>
              </a:lnSpc>
              <a:spcBef>
                <a:spcPts val="0"/>
              </a:spcBef>
              <a:spcAft>
                <a:spcPts val="0"/>
              </a:spcAft>
              <a:buClr>
                <a:srgbClr val="000000"/>
              </a:buClr>
              <a:buSzPts val="1450"/>
              <a:buFont typeface="Roboto"/>
              <a:buNone/>
            </a:pPr>
            <a:r>
              <a:rPr lang="en-US" sz="1550">
                <a:latin typeface="Roboto"/>
                <a:ea typeface="Roboto"/>
                <a:cs typeface="Roboto"/>
                <a:sym typeface="Roboto"/>
              </a:rPr>
              <a:t>Oprezno</a:t>
            </a:r>
            <a:r>
              <a:rPr b="0" i="0" lang="en-US" sz="1550" u="none" cap="none" strike="noStrike">
                <a:solidFill>
                  <a:srgbClr val="000000"/>
                </a:solidFill>
                <a:latin typeface="Roboto"/>
                <a:ea typeface="Roboto"/>
                <a:cs typeface="Roboto"/>
                <a:sym typeface="Roboto"/>
              </a:rPr>
              <a:t> sa ključnim rečima</a:t>
            </a:r>
            <a:r>
              <a:rPr lang="en-US" sz="1550">
                <a:latin typeface="Roboto"/>
                <a:ea typeface="Roboto"/>
                <a:cs typeface="Roboto"/>
                <a:sym typeface="Roboto"/>
              </a:rPr>
              <a:t>!</a:t>
            </a:r>
            <a:r>
              <a:rPr b="0" i="0" lang="en-US" sz="1550" u="none" cap="none" strike="noStrike">
                <a:solidFill>
                  <a:srgbClr val="000000"/>
                </a:solidFill>
                <a:latin typeface="Roboto"/>
                <a:ea typeface="Roboto"/>
                <a:cs typeface="Roboto"/>
                <a:sym typeface="Roboto"/>
              </a:rPr>
              <a:t> </a:t>
            </a:r>
            <a:endParaRPr b="0" i="0" sz="1550" u="none" cap="none" strike="noStrike">
              <a:solidFill>
                <a:srgbClr val="000000"/>
              </a:solidFill>
              <a:latin typeface="Roboto"/>
              <a:ea typeface="Roboto"/>
              <a:cs typeface="Roboto"/>
              <a:sym typeface="Roboto"/>
            </a:endParaRPr>
          </a:p>
          <a:p>
            <a:pPr indent="0" lvl="0" marL="0" marR="0" rtl="0" algn="ctr">
              <a:lnSpc>
                <a:spcPct val="100000"/>
              </a:lnSpc>
              <a:spcBef>
                <a:spcPts val="0"/>
              </a:spcBef>
              <a:spcAft>
                <a:spcPts val="0"/>
              </a:spcAft>
              <a:buClr>
                <a:srgbClr val="000000"/>
              </a:buClr>
              <a:buSzPts val="1450"/>
              <a:buFont typeface="Roboto"/>
              <a:buNone/>
            </a:pPr>
            <a:br>
              <a:rPr b="0" i="0" lang="en-US" sz="1550" u="none" cap="none" strike="noStrike">
                <a:solidFill>
                  <a:srgbClr val="000000"/>
                </a:solidFill>
                <a:latin typeface="Roboto"/>
                <a:ea typeface="Roboto"/>
                <a:cs typeface="Roboto"/>
                <a:sym typeface="Roboto"/>
              </a:rPr>
            </a:br>
            <a:r>
              <a:rPr b="0" i="1" lang="en-US" sz="1550" u="none" cap="none" strike="noStrike">
                <a:solidFill>
                  <a:srgbClr val="000000"/>
                </a:solidFill>
                <a:latin typeface="Roboto"/>
                <a:ea typeface="Roboto"/>
                <a:cs typeface="Roboto"/>
                <a:sym typeface="Roboto"/>
              </a:rPr>
              <a:t>die Mehrheit der Befragten nicht unzufrieden</a:t>
            </a:r>
            <a:endParaRPr b="0" i="1" sz="1550" u="none" cap="none" strike="noStrike">
              <a:solidFill>
                <a:srgbClr val="000000"/>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1450"/>
              <a:buFont typeface="Roboto"/>
              <a:buNone/>
            </a:pPr>
            <a:r>
              <a:t/>
            </a:r>
            <a:endParaRPr b="0" i="1" sz="1450" u="none" cap="none" strike="noStrike"/>
          </a:p>
        </p:txBody>
      </p:sp>
      <p:sp>
        <p:nvSpPr>
          <p:cNvPr id="216" name="Google Shape;216;p6"/>
          <p:cNvSpPr/>
          <p:nvPr/>
        </p:nvSpPr>
        <p:spPr>
          <a:xfrm>
            <a:off x="793790" y="5913120"/>
            <a:ext cx="4249341" cy="899636"/>
          </a:xfrm>
          <a:prstGeom prst="roundRect">
            <a:avLst>
              <a:gd fmla="val 1016" name="adj"/>
            </a:avLst>
          </a:prstGeom>
          <a:solidFill>
            <a:srgbClr val="D4EEF7"/>
          </a:solidFill>
          <a:ln cap="flat" cmpd="sng" w="9525">
            <a:solidFill>
              <a:srgbClr val="BAD4D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7" name="Google Shape;217;p6"/>
          <p:cNvSpPr/>
          <p:nvPr/>
        </p:nvSpPr>
        <p:spPr>
          <a:xfrm>
            <a:off x="948809" y="6068177"/>
            <a:ext cx="3939300" cy="589500"/>
          </a:xfrm>
          <a:prstGeom prst="rect">
            <a:avLst/>
          </a:prstGeom>
          <a:noFill/>
          <a:ln>
            <a:noFill/>
          </a:ln>
        </p:spPr>
        <p:txBody>
          <a:bodyPr anchorCtr="0" anchor="t" bIns="0" lIns="0" spcFirstLastPara="1" rIns="0" wrap="square" tIns="0">
            <a:noAutofit/>
          </a:bodyPr>
          <a:lstStyle/>
          <a:p>
            <a:pPr indent="0" lvl="0" marL="0" marR="0" rtl="0" algn="ctr">
              <a:lnSpc>
                <a:spcPct val="100000"/>
              </a:lnSpc>
              <a:spcBef>
                <a:spcPts val="0"/>
              </a:spcBef>
              <a:spcAft>
                <a:spcPts val="0"/>
              </a:spcAft>
              <a:buClr>
                <a:srgbClr val="000000"/>
              </a:buClr>
              <a:buSzPts val="1450"/>
              <a:buFont typeface="Roboto"/>
              <a:buNone/>
            </a:pPr>
            <a:r>
              <a:rPr lang="en-US" sz="1550">
                <a:latin typeface="Roboto"/>
                <a:ea typeface="Roboto"/>
                <a:cs typeface="Roboto"/>
                <a:sym typeface="Roboto"/>
              </a:rPr>
              <a:t>S</a:t>
            </a:r>
            <a:r>
              <a:rPr b="0" i="0" lang="en-US" sz="1550" u="none" cap="none" strike="noStrike">
                <a:solidFill>
                  <a:srgbClr val="000000"/>
                </a:solidFill>
                <a:latin typeface="Roboto"/>
                <a:ea typeface="Roboto"/>
                <a:cs typeface="Roboto"/>
                <a:sym typeface="Roboto"/>
              </a:rPr>
              <a:t>inonim</a:t>
            </a:r>
            <a:r>
              <a:rPr lang="en-US" sz="1550">
                <a:latin typeface="Roboto"/>
                <a:ea typeface="Roboto"/>
                <a:cs typeface="Roboto"/>
                <a:sym typeface="Roboto"/>
              </a:rPr>
              <a:t>i</a:t>
            </a:r>
            <a:r>
              <a:rPr b="0" i="0" lang="en-US" sz="1550" u="none" cap="none" strike="noStrike">
                <a:solidFill>
                  <a:srgbClr val="000000"/>
                </a:solidFill>
                <a:latin typeface="Roboto"/>
                <a:ea typeface="Roboto"/>
                <a:cs typeface="Roboto"/>
                <a:sym typeface="Roboto"/>
              </a:rPr>
              <a:t>, </a:t>
            </a:r>
            <a:r>
              <a:rPr lang="en-US" sz="1550">
                <a:latin typeface="Roboto"/>
                <a:ea typeface="Roboto"/>
                <a:cs typeface="Roboto"/>
                <a:sym typeface="Roboto"/>
              </a:rPr>
              <a:t>reči </a:t>
            </a:r>
            <a:r>
              <a:rPr b="0" i="0" lang="en-US" sz="1550" u="none" cap="none" strike="noStrike">
                <a:solidFill>
                  <a:srgbClr val="000000"/>
                </a:solidFill>
                <a:latin typeface="Roboto"/>
                <a:ea typeface="Roboto"/>
                <a:cs typeface="Roboto"/>
                <a:sym typeface="Roboto"/>
              </a:rPr>
              <a:t>sa istim korenom,</a:t>
            </a:r>
            <a:r>
              <a:rPr lang="en-US" sz="1550">
                <a:latin typeface="Roboto"/>
                <a:ea typeface="Roboto"/>
                <a:cs typeface="Roboto"/>
                <a:sym typeface="Roboto"/>
              </a:rPr>
              <a:t> antonimi.</a:t>
            </a:r>
            <a:endParaRPr sz="1550">
              <a:latin typeface="Roboto"/>
              <a:ea typeface="Roboto"/>
              <a:cs typeface="Roboto"/>
              <a:sym typeface="Roboto"/>
            </a:endParaRPr>
          </a:p>
          <a:p>
            <a:pPr indent="0" lvl="0" marL="0" marR="0" rtl="0" algn="ctr">
              <a:lnSpc>
                <a:spcPct val="100000"/>
              </a:lnSpc>
              <a:spcBef>
                <a:spcPts val="0"/>
              </a:spcBef>
              <a:spcAft>
                <a:spcPts val="0"/>
              </a:spcAft>
              <a:buClr>
                <a:srgbClr val="000000"/>
              </a:buClr>
              <a:buSzPts val="1450"/>
              <a:buFont typeface="Roboto"/>
              <a:buNone/>
            </a:pPr>
            <a:r>
              <a:rPr i="1" lang="en-US" sz="1550">
                <a:latin typeface="Roboto"/>
                <a:ea typeface="Roboto"/>
                <a:cs typeface="Roboto"/>
                <a:sym typeface="Roboto"/>
              </a:rPr>
              <a:t>Bevölkerung – Einwohnerzahl; Reduzierung – senken; kreativ –Kreativität)</a:t>
            </a:r>
            <a:endParaRPr b="0" i="1" sz="1550" u="none" cap="none" strike="noStrike"/>
          </a:p>
        </p:txBody>
      </p:sp>
      <p:sp>
        <p:nvSpPr>
          <p:cNvPr id="218" name="Google Shape;218;p6"/>
          <p:cNvSpPr/>
          <p:nvPr/>
        </p:nvSpPr>
        <p:spPr>
          <a:xfrm>
            <a:off x="5190530" y="5913120"/>
            <a:ext cx="4249341" cy="899636"/>
          </a:xfrm>
          <a:prstGeom prst="roundRect">
            <a:avLst>
              <a:gd fmla="val 1016" name="adj"/>
            </a:avLst>
          </a:prstGeom>
          <a:solidFill>
            <a:srgbClr val="D4EEF7"/>
          </a:solidFill>
          <a:ln cap="flat" cmpd="sng" w="9525">
            <a:solidFill>
              <a:srgbClr val="BAD4D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9" name="Google Shape;219;p6"/>
          <p:cNvSpPr/>
          <p:nvPr/>
        </p:nvSpPr>
        <p:spPr>
          <a:xfrm>
            <a:off x="5345549" y="6068139"/>
            <a:ext cx="3939300" cy="294900"/>
          </a:xfrm>
          <a:prstGeom prst="rect">
            <a:avLst/>
          </a:prstGeom>
          <a:noFill/>
          <a:ln>
            <a:noFill/>
          </a:ln>
        </p:spPr>
        <p:txBody>
          <a:bodyPr anchorCtr="0" anchor="t" bIns="0" lIns="0" spcFirstLastPara="1" rIns="0" wrap="square" tIns="0">
            <a:noAutofit/>
          </a:bodyPr>
          <a:lstStyle/>
          <a:p>
            <a:pPr indent="0" lvl="0" marL="0" marR="0" rtl="0" algn="ctr">
              <a:lnSpc>
                <a:spcPct val="100000"/>
              </a:lnSpc>
              <a:spcBef>
                <a:spcPts val="0"/>
              </a:spcBef>
              <a:spcAft>
                <a:spcPts val="0"/>
              </a:spcAft>
              <a:buClr>
                <a:srgbClr val="000000"/>
              </a:buClr>
              <a:buSzPts val="1450"/>
              <a:buFont typeface="Roboto"/>
              <a:buNone/>
            </a:pPr>
            <a:r>
              <a:rPr b="0" i="0" lang="en-US" sz="1550" u="none" cap="none" strike="noStrike">
                <a:solidFill>
                  <a:srgbClr val="000000"/>
                </a:solidFill>
                <a:latin typeface="Roboto"/>
                <a:ea typeface="Roboto"/>
                <a:cs typeface="Roboto"/>
                <a:sym typeface="Roboto"/>
              </a:rPr>
              <a:t>Tvrdnja mora u potpunosti odgovarati tekstu</a:t>
            </a:r>
            <a:br>
              <a:rPr b="0" i="0" lang="en-US" sz="1550" u="none" cap="none" strike="noStrike">
                <a:solidFill>
                  <a:srgbClr val="000000"/>
                </a:solidFill>
                <a:latin typeface="Roboto"/>
                <a:ea typeface="Roboto"/>
                <a:cs typeface="Roboto"/>
                <a:sym typeface="Roboto"/>
              </a:rPr>
            </a:br>
            <a:r>
              <a:rPr b="0" i="1" lang="en-US" sz="1550" u="none" cap="none" strike="noStrike">
                <a:solidFill>
                  <a:srgbClr val="000000"/>
                </a:solidFill>
                <a:latin typeface="Roboto"/>
                <a:ea typeface="Roboto"/>
                <a:cs typeface="Roboto"/>
                <a:sym typeface="Roboto"/>
              </a:rPr>
              <a:t>Die Studie wurde </a:t>
            </a:r>
            <a:r>
              <a:rPr b="1" i="1" lang="en-US" sz="1550" u="none" cap="none" strike="noStrike">
                <a:solidFill>
                  <a:srgbClr val="000000"/>
                </a:solidFill>
                <a:latin typeface="Roboto"/>
                <a:ea typeface="Roboto"/>
                <a:cs typeface="Roboto"/>
                <a:sym typeface="Roboto"/>
              </a:rPr>
              <a:t>ausschließlich</a:t>
            </a:r>
            <a:r>
              <a:rPr b="0" i="1" lang="en-US" sz="1550" u="none" cap="none" strike="noStrike">
                <a:solidFill>
                  <a:srgbClr val="000000"/>
                </a:solidFill>
                <a:latin typeface="Roboto"/>
                <a:ea typeface="Roboto"/>
                <a:cs typeface="Roboto"/>
                <a:sym typeface="Roboto"/>
              </a:rPr>
              <a:t> in Großstädten durchgeführt.</a:t>
            </a:r>
            <a:endParaRPr b="0" i="1" sz="1550" u="none" cap="none" strike="noStrike"/>
          </a:p>
        </p:txBody>
      </p:sp>
      <p:sp>
        <p:nvSpPr>
          <p:cNvPr id="220" name="Google Shape;220;p6"/>
          <p:cNvSpPr/>
          <p:nvPr/>
        </p:nvSpPr>
        <p:spPr>
          <a:xfrm>
            <a:off x="9587270" y="5913120"/>
            <a:ext cx="4249341" cy="899636"/>
          </a:xfrm>
          <a:prstGeom prst="roundRect">
            <a:avLst>
              <a:gd fmla="val 1016" name="adj"/>
            </a:avLst>
          </a:prstGeom>
          <a:solidFill>
            <a:srgbClr val="D4EEF7"/>
          </a:solidFill>
          <a:ln cap="flat" cmpd="sng" w="9525">
            <a:solidFill>
              <a:srgbClr val="BAD4D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1" name="Google Shape;221;p6"/>
          <p:cNvSpPr/>
          <p:nvPr/>
        </p:nvSpPr>
        <p:spPr>
          <a:xfrm>
            <a:off x="9742289" y="6068139"/>
            <a:ext cx="3939302" cy="294799"/>
          </a:xfrm>
          <a:prstGeom prst="rect">
            <a:avLst/>
          </a:prstGeom>
          <a:noFill/>
          <a:ln>
            <a:noFill/>
          </a:ln>
        </p:spPr>
        <p:txBody>
          <a:bodyPr anchorCtr="0" anchor="t" bIns="0" lIns="0" spcFirstLastPara="1" rIns="0" wrap="square" tIns="0">
            <a:noAutofit/>
          </a:bodyPr>
          <a:lstStyle/>
          <a:p>
            <a:pPr indent="0" lvl="0" marL="0" marR="0" rtl="0" algn="ctr">
              <a:lnSpc>
                <a:spcPct val="158620"/>
              </a:lnSpc>
              <a:spcBef>
                <a:spcPts val="0"/>
              </a:spcBef>
              <a:spcAft>
                <a:spcPts val="0"/>
              </a:spcAft>
              <a:buClr>
                <a:srgbClr val="000000"/>
              </a:buClr>
              <a:buSzPts val="1450"/>
              <a:buFont typeface="Roboto"/>
              <a:buNone/>
            </a:pPr>
            <a:r>
              <a:rPr b="0" i="0" lang="en-US" sz="1550" u="none" cap="none" strike="noStrike">
                <a:solidFill>
                  <a:srgbClr val="000000"/>
                </a:solidFill>
                <a:latin typeface="Roboto"/>
                <a:ea typeface="Roboto"/>
                <a:cs typeface="Roboto"/>
                <a:sym typeface="Roboto"/>
              </a:rPr>
              <a:t>Koristite sistem eliminacije netačnih odgovora.</a:t>
            </a:r>
            <a:endParaRPr b="0" i="0" sz="1550" u="none" cap="none" strike="noStrike"/>
          </a:p>
        </p:txBody>
      </p:sp>
      <p:sp>
        <p:nvSpPr>
          <p:cNvPr id="222" name="Google Shape;222;p6"/>
          <p:cNvSpPr/>
          <p:nvPr/>
        </p:nvSpPr>
        <p:spPr>
          <a:xfrm>
            <a:off x="793790" y="6960156"/>
            <a:ext cx="6447711" cy="604838"/>
          </a:xfrm>
          <a:prstGeom prst="roundRect">
            <a:avLst>
              <a:gd fmla="val 1512" name="adj"/>
            </a:avLst>
          </a:prstGeom>
          <a:solidFill>
            <a:srgbClr val="D4EEF7"/>
          </a:solidFill>
          <a:ln cap="flat" cmpd="sng" w="9525">
            <a:solidFill>
              <a:srgbClr val="BAD4D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3" name="Google Shape;223;p6"/>
          <p:cNvSpPr/>
          <p:nvPr/>
        </p:nvSpPr>
        <p:spPr>
          <a:xfrm>
            <a:off x="948809" y="7115175"/>
            <a:ext cx="6137672" cy="294799"/>
          </a:xfrm>
          <a:prstGeom prst="rect">
            <a:avLst/>
          </a:prstGeom>
          <a:noFill/>
          <a:ln>
            <a:noFill/>
          </a:ln>
        </p:spPr>
        <p:txBody>
          <a:bodyPr anchorCtr="0" anchor="t" bIns="0" lIns="0" spcFirstLastPara="1" rIns="0" wrap="square" tIns="0">
            <a:noAutofit/>
          </a:bodyPr>
          <a:lstStyle/>
          <a:p>
            <a:pPr indent="0" lvl="0" marL="0" marR="0" rtl="0" algn="ctr">
              <a:lnSpc>
                <a:spcPct val="158620"/>
              </a:lnSpc>
              <a:spcBef>
                <a:spcPts val="0"/>
              </a:spcBef>
              <a:spcAft>
                <a:spcPts val="0"/>
              </a:spcAft>
              <a:buClr>
                <a:srgbClr val="000000"/>
              </a:buClr>
              <a:buSzPts val="1450"/>
              <a:buFont typeface="Roboto"/>
              <a:buNone/>
            </a:pPr>
            <a:r>
              <a:rPr b="0" i="0" lang="en-US" sz="1550" u="none" cap="none" strike="noStrike">
                <a:solidFill>
                  <a:srgbClr val="000000"/>
                </a:solidFill>
                <a:latin typeface="Roboto"/>
                <a:ea typeface="Roboto"/>
                <a:cs typeface="Roboto"/>
                <a:sym typeface="Roboto"/>
              </a:rPr>
              <a:t>Odgovor birajte isključivo na osnovu sadržaja teksta.</a:t>
            </a:r>
            <a:endParaRPr b="0" i="0" sz="1550" u="none" cap="none" strike="noStrike"/>
          </a:p>
        </p:txBody>
      </p:sp>
      <p:sp>
        <p:nvSpPr>
          <p:cNvPr id="224" name="Google Shape;224;p6"/>
          <p:cNvSpPr/>
          <p:nvPr/>
        </p:nvSpPr>
        <p:spPr>
          <a:xfrm>
            <a:off x="7388900" y="6960156"/>
            <a:ext cx="6447711" cy="604838"/>
          </a:xfrm>
          <a:prstGeom prst="roundRect">
            <a:avLst>
              <a:gd fmla="val 1512" name="adj"/>
            </a:avLst>
          </a:prstGeom>
          <a:solidFill>
            <a:srgbClr val="D4EEF7"/>
          </a:solidFill>
          <a:ln cap="flat" cmpd="sng" w="9525">
            <a:solidFill>
              <a:srgbClr val="BAD4D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5" name="Google Shape;225;p6"/>
          <p:cNvSpPr/>
          <p:nvPr/>
        </p:nvSpPr>
        <p:spPr>
          <a:xfrm>
            <a:off x="7543919" y="7115175"/>
            <a:ext cx="6137672" cy="294799"/>
          </a:xfrm>
          <a:prstGeom prst="rect">
            <a:avLst/>
          </a:prstGeom>
          <a:noFill/>
          <a:ln>
            <a:noFill/>
          </a:ln>
        </p:spPr>
        <p:txBody>
          <a:bodyPr anchorCtr="0" anchor="t" bIns="0" lIns="0" spcFirstLastPara="1" rIns="0" wrap="square" tIns="0">
            <a:noAutofit/>
          </a:bodyPr>
          <a:lstStyle/>
          <a:p>
            <a:pPr indent="0" lvl="0" marL="0" marR="0" rtl="0" algn="ctr">
              <a:lnSpc>
                <a:spcPct val="158620"/>
              </a:lnSpc>
              <a:spcBef>
                <a:spcPts val="0"/>
              </a:spcBef>
              <a:spcAft>
                <a:spcPts val="0"/>
              </a:spcAft>
              <a:buClr>
                <a:srgbClr val="000000"/>
              </a:buClr>
              <a:buSzPts val="1450"/>
              <a:buFont typeface="Roboto"/>
              <a:buNone/>
            </a:pPr>
            <a:r>
              <a:rPr b="0" i="0" lang="en-US" sz="1550" u="none" cap="none" strike="noStrike">
                <a:solidFill>
                  <a:srgbClr val="000000"/>
                </a:solidFill>
                <a:latin typeface="Roboto"/>
                <a:ea typeface="Roboto"/>
                <a:cs typeface="Roboto"/>
                <a:sym typeface="Roboto"/>
              </a:rPr>
              <a:t>Uvek označite neki odgovor, čak i ako niste sigurni.</a:t>
            </a:r>
            <a:endParaRPr b="0" i="0" sz="1550" u="none" cap="none" strike="noStrike"/>
          </a:p>
        </p:txBody>
      </p:sp>
      <p:sp>
        <p:nvSpPr>
          <p:cNvPr id="226" name="Google Shape;226;p6"/>
          <p:cNvSpPr/>
          <p:nvPr/>
        </p:nvSpPr>
        <p:spPr>
          <a:xfrm>
            <a:off x="12957900" y="1798125"/>
            <a:ext cx="1672500" cy="473100"/>
          </a:xfrm>
          <a:prstGeom prst="rect">
            <a:avLst/>
          </a:prstGeom>
          <a:blipFill rotWithShape="1">
            <a:blip r:embed="rId4">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1" name="Shape 231"/>
        <p:cNvGrpSpPr/>
        <p:nvPr/>
      </p:nvGrpSpPr>
      <p:grpSpPr>
        <a:xfrm>
          <a:off x="0" y="0"/>
          <a:ext cx="0" cy="0"/>
          <a:chOff x="0" y="0"/>
          <a:chExt cx="0" cy="0"/>
        </a:xfrm>
      </p:grpSpPr>
      <p:sp>
        <p:nvSpPr>
          <p:cNvPr id="232" name="Google Shape;232;p7"/>
          <p:cNvSpPr/>
          <p:nvPr/>
        </p:nvSpPr>
        <p:spPr>
          <a:xfrm>
            <a:off x="793790" y="1254919"/>
            <a:ext cx="5670590" cy="708779"/>
          </a:xfrm>
          <a:prstGeom prst="rect">
            <a:avLst/>
          </a:prstGeom>
          <a:noFill/>
          <a:ln>
            <a:noFill/>
          </a:ln>
        </p:spPr>
        <p:txBody>
          <a:bodyPr anchorCtr="0" anchor="t" bIns="0" lIns="0" spcFirstLastPara="1" rIns="0" wrap="square" tIns="0">
            <a:noAutofit/>
          </a:bodyPr>
          <a:lstStyle/>
          <a:p>
            <a:pPr indent="0" lvl="0" marL="0" marR="0" rtl="0" algn="l">
              <a:lnSpc>
                <a:spcPct val="124719"/>
              </a:lnSpc>
              <a:spcBef>
                <a:spcPts val="0"/>
              </a:spcBef>
              <a:spcAft>
                <a:spcPts val="0"/>
              </a:spcAft>
              <a:buClr>
                <a:srgbClr val="2187AB"/>
              </a:buClr>
              <a:buSzPts val="4450"/>
              <a:buFont typeface="Oswald"/>
              <a:buNone/>
            </a:pPr>
            <a:r>
              <a:rPr b="1" i="0" lang="en-US" sz="4450" u="none" cap="none" strike="noStrike">
                <a:solidFill>
                  <a:srgbClr val="2187AB"/>
                </a:solidFill>
                <a:latin typeface="Oswald"/>
                <a:ea typeface="Oswald"/>
                <a:cs typeface="Oswald"/>
                <a:sym typeface="Oswald"/>
              </a:rPr>
              <a:t>Primer zadatka 2</a:t>
            </a:r>
            <a:endParaRPr b="0" i="0" sz="4450" u="none" cap="none" strike="noStrike"/>
          </a:p>
        </p:txBody>
      </p:sp>
      <p:sp>
        <p:nvSpPr>
          <p:cNvPr id="233" name="Google Shape;233;p7"/>
          <p:cNvSpPr/>
          <p:nvPr/>
        </p:nvSpPr>
        <p:spPr>
          <a:xfrm>
            <a:off x="1133951" y="2672477"/>
            <a:ext cx="12702659" cy="1451610"/>
          </a:xfrm>
          <a:prstGeom prst="rect">
            <a:avLst/>
          </a:prstGeom>
          <a:noFill/>
          <a:ln>
            <a:noFill/>
          </a:ln>
        </p:spPr>
        <p:txBody>
          <a:bodyPr anchorCtr="0" anchor="t" bIns="0" lIns="0" spcFirstLastPara="1" rIns="0" wrap="square" tIns="0">
            <a:noAutofit/>
          </a:bodyPr>
          <a:lstStyle/>
          <a:p>
            <a:pPr indent="0" lvl="0" marL="0" marR="0" rtl="0" algn="l">
              <a:lnSpc>
                <a:spcPct val="162857"/>
              </a:lnSpc>
              <a:spcBef>
                <a:spcPts val="0"/>
              </a:spcBef>
              <a:spcAft>
                <a:spcPts val="0"/>
              </a:spcAft>
              <a:buClr>
                <a:srgbClr val="000000"/>
              </a:buClr>
              <a:buSzPts val="1750"/>
              <a:buFont typeface="Roboto"/>
              <a:buNone/>
            </a:pPr>
            <a:r>
              <a:rPr i="0" lang="en-US" sz="1750" u="none" cap="none" strike="noStrike">
                <a:solidFill>
                  <a:srgbClr val="000000"/>
                </a:solidFill>
                <a:latin typeface="Roboto"/>
                <a:ea typeface="Roboto"/>
                <a:cs typeface="Roboto"/>
                <a:sym typeface="Roboto"/>
              </a:rPr>
              <a:t>Laut einer jüngst in einer englischsprachigen Zeitschrift veröffentlichten Studie verursacht die häufige, intensive Beschäftigung vieler Eltern mit dem Handy bei ihren Kindern Frust, Wut, Stress sowie Verhaltensauffälligkeiten. Dennoch ist es nach wie vor die Internetnutzung der Sprösslinge, die ihre Zeit am Handy oder Tablet mit Spielen und Serien verbringen, die zu Diskussionen im Familienkreis führt. Wenn Eltern dasselbe tun,....</a:t>
            </a:r>
            <a:endParaRPr i="0" sz="1750" u="none" cap="none" strike="noStrike"/>
          </a:p>
        </p:txBody>
      </p:sp>
      <p:sp>
        <p:nvSpPr>
          <p:cNvPr id="234" name="Google Shape;234;p7"/>
          <p:cNvSpPr/>
          <p:nvPr/>
        </p:nvSpPr>
        <p:spPr>
          <a:xfrm>
            <a:off x="793790" y="2417326"/>
            <a:ext cx="30480" cy="1961912"/>
          </a:xfrm>
          <a:prstGeom prst="rect">
            <a:avLst/>
          </a:prstGeom>
          <a:solidFill>
            <a:srgbClr val="2596B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5" name="Google Shape;235;p7"/>
          <p:cNvSpPr/>
          <p:nvPr/>
        </p:nvSpPr>
        <p:spPr>
          <a:xfrm>
            <a:off x="793790" y="4634389"/>
            <a:ext cx="13042821" cy="362903"/>
          </a:xfrm>
          <a:prstGeom prst="rect">
            <a:avLst/>
          </a:prstGeom>
          <a:noFill/>
          <a:ln>
            <a:noFill/>
          </a:ln>
        </p:spPr>
        <p:txBody>
          <a:bodyPr anchorCtr="0" anchor="t" bIns="0" lIns="0" spcFirstLastPara="1" rIns="0" wrap="square" tIns="0">
            <a:noAutofit/>
          </a:bodyPr>
          <a:lstStyle/>
          <a:p>
            <a:pPr indent="0" lvl="0" marL="0" marR="0" rtl="0" algn="l">
              <a:lnSpc>
                <a:spcPct val="162857"/>
              </a:lnSpc>
              <a:spcBef>
                <a:spcPts val="0"/>
              </a:spcBef>
              <a:spcAft>
                <a:spcPts val="0"/>
              </a:spcAft>
              <a:buClr>
                <a:srgbClr val="000000"/>
              </a:buClr>
              <a:buSzPts val="1750"/>
              <a:buFont typeface="Roboto"/>
              <a:buNone/>
            </a:pPr>
            <a:r>
              <a:rPr b="0" i="0" lang="en-US" sz="1750" u="none" cap="none" strike="noStrike">
                <a:solidFill>
                  <a:srgbClr val="000000"/>
                </a:solidFill>
                <a:latin typeface="Roboto"/>
                <a:ea typeface="Roboto"/>
                <a:cs typeface="Roboto"/>
                <a:sym typeface="Roboto"/>
              </a:rPr>
              <a:t>Innerhalb der Familien wird oft thematisiert,</a:t>
            </a:r>
            <a:endParaRPr b="0" i="0" sz="1750" u="none" cap="none" strike="noStrike"/>
          </a:p>
        </p:txBody>
      </p:sp>
      <p:sp>
        <p:nvSpPr>
          <p:cNvPr id="236" name="Google Shape;236;p7"/>
          <p:cNvSpPr/>
          <p:nvPr/>
        </p:nvSpPr>
        <p:spPr>
          <a:xfrm>
            <a:off x="793790" y="5252442"/>
            <a:ext cx="4196358" cy="1722239"/>
          </a:xfrm>
          <a:prstGeom prst="roundRect">
            <a:avLst>
              <a:gd fmla="val 531" name="adj"/>
            </a:avLst>
          </a:prstGeom>
          <a:solidFill>
            <a:srgbClr val="FFE2E2"/>
          </a:solidFill>
          <a:ln cap="flat" cmpd="sng" w="30475">
            <a:solidFill>
              <a:srgbClr val="BAD4D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7" name="Google Shape;237;p7"/>
          <p:cNvSpPr/>
          <p:nvPr/>
        </p:nvSpPr>
        <p:spPr>
          <a:xfrm>
            <a:off x="1051084" y="5509736"/>
            <a:ext cx="3681770" cy="708660"/>
          </a:xfrm>
          <a:prstGeom prst="rect">
            <a:avLst/>
          </a:prstGeom>
          <a:noFill/>
          <a:ln>
            <a:noFill/>
          </a:ln>
        </p:spPr>
        <p:txBody>
          <a:bodyPr anchorCtr="0" anchor="t" bIns="0" lIns="0" spcFirstLastPara="1" rIns="0" wrap="square" tIns="0">
            <a:noAutofit/>
          </a:bodyPr>
          <a:lstStyle/>
          <a:p>
            <a:pPr indent="0" lvl="0" marL="0" marR="0" rtl="0" algn="l">
              <a:lnSpc>
                <a:spcPct val="125000"/>
              </a:lnSpc>
              <a:spcBef>
                <a:spcPts val="0"/>
              </a:spcBef>
              <a:spcAft>
                <a:spcPts val="0"/>
              </a:spcAft>
              <a:buClr>
                <a:srgbClr val="000000"/>
              </a:buClr>
              <a:buSzPts val="2200"/>
              <a:buFont typeface="Oswald"/>
              <a:buNone/>
            </a:pPr>
            <a:r>
              <a:rPr b="1" i="0" lang="en-US" sz="2200" u="none" cap="none" strike="noStrike">
                <a:solidFill>
                  <a:srgbClr val="000000"/>
                </a:solidFill>
                <a:latin typeface="Oswald"/>
                <a:ea typeface="Oswald"/>
                <a:cs typeface="Oswald"/>
                <a:sym typeface="Oswald"/>
              </a:rPr>
              <a:t>a) ob sich Kinder zu viel online beschäftigen.</a:t>
            </a:r>
            <a:endParaRPr b="0" i="0" sz="2200" u="none" cap="none" strike="noStrike"/>
          </a:p>
        </p:txBody>
      </p:sp>
      <p:sp>
        <p:nvSpPr>
          <p:cNvPr id="238" name="Google Shape;238;p7"/>
          <p:cNvSpPr/>
          <p:nvPr/>
        </p:nvSpPr>
        <p:spPr>
          <a:xfrm>
            <a:off x="1051084" y="6354485"/>
            <a:ext cx="3681770" cy="362903"/>
          </a:xfrm>
          <a:prstGeom prst="rect">
            <a:avLst/>
          </a:prstGeom>
          <a:noFill/>
          <a:ln>
            <a:noFill/>
          </a:ln>
        </p:spPr>
        <p:txBody>
          <a:bodyPr anchorCtr="0" anchor="t" bIns="0" lIns="0" spcFirstLastPara="1" rIns="0" wrap="square" tIns="0">
            <a:noAutofit/>
          </a:bodyPr>
          <a:lstStyle/>
          <a:p>
            <a:pPr indent="0" lvl="0" marL="0" marR="0" rtl="0" algn="l">
              <a:lnSpc>
                <a:spcPct val="162857"/>
              </a:lnSpc>
              <a:spcBef>
                <a:spcPts val="0"/>
              </a:spcBef>
              <a:spcAft>
                <a:spcPts val="0"/>
              </a:spcAft>
              <a:buSzPts val="1750"/>
              <a:buFont typeface="Arial"/>
              <a:buNone/>
            </a:pPr>
            <a:r>
              <a:t/>
            </a:r>
            <a:endParaRPr b="0" i="0" sz="1750" u="none" cap="none" strike="noStrike"/>
          </a:p>
        </p:txBody>
      </p:sp>
      <p:sp>
        <p:nvSpPr>
          <p:cNvPr id="239" name="Google Shape;239;p7"/>
          <p:cNvSpPr/>
          <p:nvPr/>
        </p:nvSpPr>
        <p:spPr>
          <a:xfrm>
            <a:off x="5216962" y="5252442"/>
            <a:ext cx="4196358" cy="1722239"/>
          </a:xfrm>
          <a:prstGeom prst="roundRect">
            <a:avLst>
              <a:gd fmla="val 531" name="adj"/>
            </a:avLst>
          </a:prstGeom>
          <a:solidFill>
            <a:srgbClr val="FFE2E2"/>
          </a:solidFill>
          <a:ln cap="flat" cmpd="sng" w="30475">
            <a:solidFill>
              <a:srgbClr val="BAD4D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0" name="Google Shape;240;p7"/>
          <p:cNvSpPr/>
          <p:nvPr/>
        </p:nvSpPr>
        <p:spPr>
          <a:xfrm>
            <a:off x="5474256" y="5509736"/>
            <a:ext cx="3681770" cy="708660"/>
          </a:xfrm>
          <a:prstGeom prst="rect">
            <a:avLst/>
          </a:prstGeom>
          <a:noFill/>
          <a:ln>
            <a:noFill/>
          </a:ln>
        </p:spPr>
        <p:txBody>
          <a:bodyPr anchorCtr="0" anchor="t" bIns="0" lIns="0" spcFirstLastPara="1" rIns="0" wrap="square" tIns="0">
            <a:noAutofit/>
          </a:bodyPr>
          <a:lstStyle/>
          <a:p>
            <a:pPr indent="0" lvl="0" marL="0" marR="0" rtl="0" algn="l">
              <a:lnSpc>
                <a:spcPct val="125000"/>
              </a:lnSpc>
              <a:spcBef>
                <a:spcPts val="0"/>
              </a:spcBef>
              <a:spcAft>
                <a:spcPts val="0"/>
              </a:spcAft>
              <a:buClr>
                <a:srgbClr val="000000"/>
              </a:buClr>
              <a:buSzPts val="2200"/>
              <a:buFont typeface="Oswald"/>
              <a:buNone/>
            </a:pPr>
            <a:r>
              <a:rPr b="1" i="0" lang="en-US" sz="2200" u="none" cap="none" strike="noStrike">
                <a:solidFill>
                  <a:srgbClr val="000000"/>
                </a:solidFill>
                <a:latin typeface="Oswald"/>
                <a:ea typeface="Oswald"/>
                <a:cs typeface="Oswald"/>
                <a:sym typeface="Oswald"/>
              </a:rPr>
              <a:t>b) wie Kinder gefördert werden können.</a:t>
            </a:r>
            <a:endParaRPr b="0" i="0" sz="2200" u="none" cap="none" strike="noStrike"/>
          </a:p>
        </p:txBody>
      </p:sp>
      <p:sp>
        <p:nvSpPr>
          <p:cNvPr id="241" name="Google Shape;241;p7"/>
          <p:cNvSpPr/>
          <p:nvPr/>
        </p:nvSpPr>
        <p:spPr>
          <a:xfrm>
            <a:off x="9640133" y="5252442"/>
            <a:ext cx="4196358" cy="1722239"/>
          </a:xfrm>
          <a:prstGeom prst="roundRect">
            <a:avLst>
              <a:gd fmla="val 531" name="adj"/>
            </a:avLst>
          </a:prstGeom>
          <a:solidFill>
            <a:srgbClr val="FFE2E2"/>
          </a:solidFill>
          <a:ln cap="flat" cmpd="sng" w="30475">
            <a:solidFill>
              <a:srgbClr val="BAD4D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2" name="Google Shape;242;p7"/>
          <p:cNvSpPr/>
          <p:nvPr/>
        </p:nvSpPr>
        <p:spPr>
          <a:xfrm>
            <a:off x="9897427" y="5509736"/>
            <a:ext cx="3681770" cy="1062990"/>
          </a:xfrm>
          <a:prstGeom prst="rect">
            <a:avLst/>
          </a:prstGeom>
          <a:noFill/>
          <a:ln>
            <a:noFill/>
          </a:ln>
        </p:spPr>
        <p:txBody>
          <a:bodyPr anchorCtr="0" anchor="t" bIns="0" lIns="0" spcFirstLastPara="1" rIns="0" wrap="square" tIns="0">
            <a:noAutofit/>
          </a:bodyPr>
          <a:lstStyle/>
          <a:p>
            <a:pPr indent="0" lvl="0" marL="0" marR="0" rtl="0" algn="l">
              <a:lnSpc>
                <a:spcPct val="125000"/>
              </a:lnSpc>
              <a:spcBef>
                <a:spcPts val="0"/>
              </a:spcBef>
              <a:spcAft>
                <a:spcPts val="0"/>
              </a:spcAft>
              <a:buClr>
                <a:srgbClr val="000000"/>
              </a:buClr>
              <a:buSzPts val="2200"/>
              <a:buFont typeface="Oswald"/>
              <a:buNone/>
            </a:pPr>
            <a:r>
              <a:rPr b="1" i="0" lang="en-US" sz="2200" u="none" cap="none" strike="noStrike">
                <a:solidFill>
                  <a:srgbClr val="000000"/>
                </a:solidFill>
                <a:latin typeface="Oswald"/>
                <a:ea typeface="Oswald"/>
                <a:cs typeface="Oswald"/>
                <a:sym typeface="Oswald"/>
              </a:rPr>
              <a:t>c) wie stressig die Telefonnutzung der Eltern für Kinder ist.</a:t>
            </a:r>
            <a:endParaRPr b="0" i="0" sz="2200" u="none" cap="none" strike="noStrike"/>
          </a:p>
        </p:txBody>
      </p:sp>
      <p:sp>
        <p:nvSpPr>
          <p:cNvPr id="243" name="Google Shape;243;p7"/>
          <p:cNvSpPr/>
          <p:nvPr/>
        </p:nvSpPr>
        <p:spPr>
          <a:xfrm>
            <a:off x="12957900" y="29475"/>
            <a:ext cx="1672500" cy="473100"/>
          </a:xfrm>
          <a:prstGeom prst="rect">
            <a:avLst/>
          </a:prstGeom>
          <a:blipFill rotWithShape="1">
            <a:blip r:embed="rId3">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8" name="Shape 248"/>
        <p:cNvGrpSpPr/>
        <p:nvPr/>
      </p:nvGrpSpPr>
      <p:grpSpPr>
        <a:xfrm>
          <a:off x="0" y="0"/>
          <a:ext cx="0" cy="0"/>
          <a:chOff x="0" y="0"/>
          <a:chExt cx="0" cy="0"/>
        </a:xfrm>
      </p:grpSpPr>
      <p:pic>
        <p:nvPicPr>
          <p:cNvPr descr="preencoded.png" id="249" name="Google Shape;249;p8"/>
          <p:cNvPicPr preferRelativeResize="0"/>
          <p:nvPr/>
        </p:nvPicPr>
        <p:blipFill rotWithShape="1">
          <a:blip r:embed="rId3">
            <a:alphaModFix/>
          </a:blip>
          <a:srcRect b="0" l="0" r="0" t="0"/>
          <a:stretch/>
        </p:blipFill>
        <p:spPr>
          <a:xfrm>
            <a:off x="0" y="0"/>
            <a:ext cx="14630400" cy="8229600"/>
          </a:xfrm>
          <a:prstGeom prst="rect">
            <a:avLst/>
          </a:prstGeom>
          <a:noFill/>
          <a:ln>
            <a:noFill/>
          </a:ln>
        </p:spPr>
      </p:pic>
      <p:sp>
        <p:nvSpPr>
          <p:cNvPr id="250" name="Google Shape;250;p8"/>
          <p:cNvSpPr/>
          <p:nvPr/>
        </p:nvSpPr>
        <p:spPr>
          <a:xfrm>
            <a:off x="0" y="0"/>
            <a:ext cx="14630400" cy="8229600"/>
          </a:xfrm>
          <a:prstGeom prst="rect">
            <a:avLst/>
          </a:prstGeom>
          <a:solidFill>
            <a:srgbClr val="FFE2E2">
              <a:alpha val="84705"/>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1" name="Google Shape;251;p8"/>
          <p:cNvSpPr/>
          <p:nvPr/>
        </p:nvSpPr>
        <p:spPr>
          <a:xfrm>
            <a:off x="793805" y="848925"/>
            <a:ext cx="9428400" cy="708900"/>
          </a:xfrm>
          <a:prstGeom prst="rect">
            <a:avLst/>
          </a:prstGeom>
          <a:noFill/>
          <a:ln>
            <a:noFill/>
          </a:ln>
        </p:spPr>
        <p:txBody>
          <a:bodyPr anchorCtr="0" anchor="t" bIns="0" lIns="0" spcFirstLastPara="1" rIns="0" wrap="square" tIns="0">
            <a:noAutofit/>
          </a:bodyPr>
          <a:lstStyle/>
          <a:p>
            <a:pPr indent="0" lvl="0" marL="0" marR="0" rtl="0" algn="l">
              <a:lnSpc>
                <a:spcPct val="124719"/>
              </a:lnSpc>
              <a:spcBef>
                <a:spcPts val="0"/>
              </a:spcBef>
              <a:spcAft>
                <a:spcPts val="0"/>
              </a:spcAft>
              <a:buClr>
                <a:srgbClr val="2187AB"/>
              </a:buClr>
              <a:buSzPts val="4450"/>
              <a:buFont typeface="Oswald"/>
              <a:buNone/>
            </a:pPr>
            <a:r>
              <a:rPr b="1" lang="en-US" sz="4450">
                <a:solidFill>
                  <a:srgbClr val="2187AB"/>
                </a:solidFill>
                <a:latin typeface="Oswald"/>
                <a:ea typeface="Oswald"/>
                <a:cs typeface="Oswald"/>
                <a:sym typeface="Oswald"/>
              </a:rPr>
              <a:t>Zadatak</a:t>
            </a:r>
            <a:r>
              <a:rPr b="1" i="0" lang="en-US" sz="4450" u="none" cap="none" strike="noStrike">
                <a:solidFill>
                  <a:srgbClr val="2187AB"/>
                </a:solidFill>
                <a:latin typeface="Oswald"/>
                <a:ea typeface="Oswald"/>
                <a:cs typeface="Oswald"/>
                <a:sym typeface="Oswald"/>
              </a:rPr>
              <a:t> 3: Ubacivanje rečenica</a:t>
            </a:r>
            <a:endParaRPr b="0" i="0" sz="4450" u="none" cap="none" strike="noStrike"/>
          </a:p>
        </p:txBody>
      </p:sp>
      <p:sp>
        <p:nvSpPr>
          <p:cNvPr id="252" name="Google Shape;252;p8"/>
          <p:cNvSpPr/>
          <p:nvPr/>
        </p:nvSpPr>
        <p:spPr>
          <a:xfrm>
            <a:off x="793790" y="1897856"/>
            <a:ext cx="13042821" cy="362903"/>
          </a:xfrm>
          <a:prstGeom prst="rect">
            <a:avLst/>
          </a:prstGeom>
          <a:noFill/>
          <a:ln>
            <a:noFill/>
          </a:ln>
        </p:spPr>
        <p:txBody>
          <a:bodyPr anchorCtr="0" anchor="t" bIns="0" lIns="0" spcFirstLastPara="1" rIns="0" wrap="square" tIns="0">
            <a:noAutofit/>
          </a:bodyPr>
          <a:lstStyle/>
          <a:p>
            <a:pPr indent="0" lvl="0" marL="0" marR="0" rtl="0" algn="l">
              <a:lnSpc>
                <a:spcPct val="162857"/>
              </a:lnSpc>
              <a:spcBef>
                <a:spcPts val="0"/>
              </a:spcBef>
              <a:spcAft>
                <a:spcPts val="0"/>
              </a:spcAft>
              <a:buClr>
                <a:srgbClr val="000000"/>
              </a:buClr>
              <a:buSzPts val="1750"/>
              <a:buFont typeface="Roboto"/>
              <a:buNone/>
            </a:pPr>
            <a:r>
              <a:rPr b="0" i="0" lang="en-US" sz="1750" u="none" cap="none" strike="noStrike">
                <a:solidFill>
                  <a:srgbClr val="000000"/>
                </a:solidFill>
                <a:latin typeface="Roboto"/>
                <a:ea typeface="Roboto"/>
                <a:cs typeface="Roboto"/>
                <a:sym typeface="Roboto"/>
              </a:rPr>
              <a:t>Ovaj deo ispita sadrži reportažu ili komentar u koji treba ubaciti </a:t>
            </a:r>
            <a:r>
              <a:rPr b="1" i="0" lang="en-US" sz="1750" u="none" cap="none" strike="noStrike">
                <a:solidFill>
                  <a:srgbClr val="000000"/>
                </a:solidFill>
                <a:latin typeface="Roboto"/>
                <a:ea typeface="Roboto"/>
                <a:cs typeface="Roboto"/>
                <a:sym typeface="Roboto"/>
              </a:rPr>
              <a:t>8 rečenica</a:t>
            </a:r>
            <a:r>
              <a:rPr b="0" i="0" lang="en-US" sz="1750" u="none" cap="none" strike="noStrike">
                <a:solidFill>
                  <a:srgbClr val="000000"/>
                </a:solidFill>
                <a:latin typeface="Roboto"/>
                <a:ea typeface="Roboto"/>
                <a:cs typeface="Roboto"/>
                <a:sym typeface="Roboto"/>
              </a:rPr>
              <a:t> od </a:t>
            </a:r>
            <a:r>
              <a:rPr b="1" i="0" lang="en-US" sz="1750" u="none" cap="none" strike="noStrike">
                <a:solidFill>
                  <a:srgbClr val="000000"/>
                </a:solidFill>
                <a:latin typeface="Roboto"/>
                <a:ea typeface="Roboto"/>
                <a:cs typeface="Roboto"/>
                <a:sym typeface="Roboto"/>
              </a:rPr>
              <a:t>10 ponuđenih</a:t>
            </a:r>
            <a:r>
              <a:rPr b="0" i="0" lang="en-US" sz="1750" u="none" cap="none" strike="noStrike">
                <a:solidFill>
                  <a:srgbClr val="000000"/>
                </a:solidFill>
                <a:latin typeface="Roboto"/>
                <a:ea typeface="Roboto"/>
                <a:cs typeface="Roboto"/>
                <a:sym typeface="Roboto"/>
              </a:rPr>
              <a:t>. Dve rečenice su višak.</a:t>
            </a:r>
            <a:endParaRPr b="0" i="0" sz="1750" u="none" cap="none" strike="noStrike"/>
          </a:p>
        </p:txBody>
      </p:sp>
      <p:sp>
        <p:nvSpPr>
          <p:cNvPr id="253" name="Google Shape;253;p8"/>
          <p:cNvSpPr/>
          <p:nvPr/>
        </p:nvSpPr>
        <p:spPr>
          <a:xfrm>
            <a:off x="793790" y="2515910"/>
            <a:ext cx="13042821" cy="362903"/>
          </a:xfrm>
          <a:prstGeom prst="rect">
            <a:avLst/>
          </a:prstGeom>
          <a:noFill/>
          <a:ln>
            <a:noFill/>
          </a:ln>
        </p:spPr>
        <p:txBody>
          <a:bodyPr anchorCtr="0" anchor="t" bIns="0" lIns="0" spcFirstLastPara="1" rIns="0" wrap="square" tIns="0">
            <a:noAutofit/>
          </a:bodyPr>
          <a:lstStyle/>
          <a:p>
            <a:pPr indent="0" lvl="0" marL="0" marR="0" rtl="0" algn="l">
              <a:lnSpc>
                <a:spcPct val="162857"/>
              </a:lnSpc>
              <a:spcBef>
                <a:spcPts val="0"/>
              </a:spcBef>
              <a:spcAft>
                <a:spcPts val="0"/>
              </a:spcAft>
              <a:buClr>
                <a:srgbClr val="000000"/>
              </a:buClr>
              <a:buSzPts val="1750"/>
              <a:buFont typeface="Roboto"/>
              <a:buNone/>
            </a:pPr>
            <a:r>
              <a:rPr b="0" i="0" lang="en-US" sz="1750" u="none" cap="none" strike="noStrike">
                <a:solidFill>
                  <a:srgbClr val="000000"/>
                </a:solidFill>
                <a:latin typeface="Roboto"/>
                <a:ea typeface="Roboto"/>
                <a:cs typeface="Roboto"/>
                <a:sym typeface="Roboto"/>
              </a:rPr>
              <a:t>Preporučeno vreme: </a:t>
            </a:r>
            <a:r>
              <a:rPr b="1" i="0" lang="en-US" sz="1750" u="none" cap="none" strike="noStrike">
                <a:solidFill>
                  <a:srgbClr val="000000"/>
                </a:solidFill>
                <a:latin typeface="Roboto"/>
                <a:ea typeface="Roboto"/>
                <a:cs typeface="Roboto"/>
                <a:sym typeface="Roboto"/>
              </a:rPr>
              <a:t>20 minuta</a:t>
            </a:r>
            <a:endParaRPr b="0" i="0" sz="1750" u="none" cap="none" strike="noStrike"/>
          </a:p>
        </p:txBody>
      </p:sp>
      <p:sp>
        <p:nvSpPr>
          <p:cNvPr id="254" name="Google Shape;254;p8"/>
          <p:cNvSpPr/>
          <p:nvPr/>
        </p:nvSpPr>
        <p:spPr>
          <a:xfrm>
            <a:off x="793790" y="3218974"/>
            <a:ext cx="2835235" cy="354330"/>
          </a:xfrm>
          <a:prstGeom prst="rect">
            <a:avLst/>
          </a:prstGeom>
          <a:noFill/>
          <a:ln>
            <a:noFill/>
          </a:ln>
        </p:spPr>
        <p:txBody>
          <a:bodyPr anchorCtr="0" anchor="t" bIns="0" lIns="0" spcFirstLastPara="1" rIns="0" wrap="square" tIns="0">
            <a:noAutofit/>
          </a:bodyPr>
          <a:lstStyle/>
          <a:p>
            <a:pPr indent="0" lvl="0" marL="0" marR="0" rtl="0" algn="l">
              <a:lnSpc>
                <a:spcPct val="125000"/>
              </a:lnSpc>
              <a:spcBef>
                <a:spcPts val="0"/>
              </a:spcBef>
              <a:spcAft>
                <a:spcPts val="0"/>
              </a:spcAft>
              <a:buClr>
                <a:srgbClr val="2187AB"/>
              </a:buClr>
              <a:buSzPts val="2200"/>
              <a:buFont typeface="Oswald"/>
              <a:buNone/>
            </a:pPr>
            <a:r>
              <a:rPr b="1" i="0" lang="en-US" sz="2200" u="none" cap="none" strike="noStrike">
                <a:solidFill>
                  <a:srgbClr val="2187AB"/>
                </a:solidFill>
                <a:latin typeface="Oswald"/>
                <a:ea typeface="Oswald"/>
                <a:cs typeface="Oswald"/>
                <a:sym typeface="Oswald"/>
              </a:rPr>
              <a:t>Strategija i saveti:</a:t>
            </a:r>
            <a:endParaRPr b="0" i="0" sz="2200" u="none" cap="none" strike="noStrike"/>
          </a:p>
        </p:txBody>
      </p:sp>
      <p:sp>
        <p:nvSpPr>
          <p:cNvPr id="255" name="Google Shape;255;p8"/>
          <p:cNvSpPr/>
          <p:nvPr/>
        </p:nvSpPr>
        <p:spPr>
          <a:xfrm>
            <a:off x="1530906" y="3913465"/>
            <a:ext cx="2835235" cy="354330"/>
          </a:xfrm>
          <a:prstGeom prst="rect">
            <a:avLst/>
          </a:prstGeom>
          <a:noFill/>
          <a:ln>
            <a:noFill/>
          </a:ln>
        </p:spPr>
        <p:txBody>
          <a:bodyPr anchorCtr="0" anchor="t" bIns="0" lIns="0" spcFirstLastPara="1" rIns="0" wrap="square" tIns="0">
            <a:noAutofit/>
          </a:bodyPr>
          <a:lstStyle/>
          <a:p>
            <a:pPr indent="0" lvl="0" marL="0" marR="0" rtl="0" algn="l">
              <a:lnSpc>
                <a:spcPct val="125000"/>
              </a:lnSpc>
              <a:spcBef>
                <a:spcPts val="0"/>
              </a:spcBef>
              <a:spcAft>
                <a:spcPts val="0"/>
              </a:spcAft>
              <a:buClr>
                <a:srgbClr val="000000"/>
              </a:buClr>
              <a:buSzPts val="2200"/>
              <a:buFont typeface="Oswald"/>
              <a:buNone/>
            </a:pPr>
            <a:r>
              <a:rPr b="1" i="0" lang="en-US" sz="2200" u="none" cap="none" strike="noStrike">
                <a:solidFill>
                  <a:srgbClr val="000000"/>
                </a:solidFill>
                <a:latin typeface="Oswald"/>
                <a:ea typeface="Oswald"/>
                <a:cs typeface="Oswald"/>
                <a:sym typeface="Oswald"/>
              </a:rPr>
              <a:t>Pročitajte uvod teksta.</a:t>
            </a:r>
            <a:endParaRPr b="0" i="0" sz="2200" u="none" cap="none" strike="noStrike"/>
          </a:p>
        </p:txBody>
      </p:sp>
      <p:sp>
        <p:nvSpPr>
          <p:cNvPr id="256" name="Google Shape;256;p8"/>
          <p:cNvSpPr/>
          <p:nvPr/>
        </p:nvSpPr>
        <p:spPr>
          <a:xfrm>
            <a:off x="8194000" y="3913465"/>
            <a:ext cx="2956203" cy="354330"/>
          </a:xfrm>
          <a:prstGeom prst="rect">
            <a:avLst/>
          </a:prstGeom>
          <a:noFill/>
          <a:ln>
            <a:noFill/>
          </a:ln>
        </p:spPr>
        <p:txBody>
          <a:bodyPr anchorCtr="0" anchor="t" bIns="0" lIns="0" spcFirstLastPara="1" rIns="0" wrap="square" tIns="0">
            <a:noAutofit/>
          </a:bodyPr>
          <a:lstStyle/>
          <a:p>
            <a:pPr indent="0" lvl="0" marL="0" marR="0" rtl="0" algn="l">
              <a:lnSpc>
                <a:spcPct val="125000"/>
              </a:lnSpc>
              <a:spcBef>
                <a:spcPts val="0"/>
              </a:spcBef>
              <a:spcAft>
                <a:spcPts val="0"/>
              </a:spcAft>
              <a:buClr>
                <a:srgbClr val="000000"/>
              </a:buClr>
              <a:buSzPts val="2200"/>
              <a:buFont typeface="Oswald"/>
              <a:buNone/>
            </a:pPr>
            <a:r>
              <a:rPr b="1" i="0" lang="en-US" sz="2200" u="none" cap="none" strike="noStrike">
                <a:solidFill>
                  <a:srgbClr val="000000"/>
                </a:solidFill>
                <a:latin typeface="Oswald"/>
                <a:ea typeface="Oswald"/>
                <a:cs typeface="Oswald"/>
                <a:sym typeface="Oswald"/>
              </a:rPr>
              <a:t>Identifikujte ključne reči.</a:t>
            </a:r>
            <a:endParaRPr b="0" i="0" sz="2200" u="none" cap="none" strike="noStrike"/>
          </a:p>
        </p:txBody>
      </p:sp>
      <p:sp>
        <p:nvSpPr>
          <p:cNvPr id="257" name="Google Shape;257;p8"/>
          <p:cNvSpPr/>
          <p:nvPr/>
        </p:nvSpPr>
        <p:spPr>
          <a:xfrm>
            <a:off x="8194000" y="4403884"/>
            <a:ext cx="5642610" cy="362903"/>
          </a:xfrm>
          <a:prstGeom prst="rect">
            <a:avLst/>
          </a:prstGeom>
          <a:noFill/>
          <a:ln>
            <a:noFill/>
          </a:ln>
        </p:spPr>
        <p:txBody>
          <a:bodyPr anchorCtr="0" anchor="t" bIns="0" lIns="0" spcFirstLastPara="1" rIns="0" wrap="square" tIns="0">
            <a:noAutofit/>
          </a:bodyPr>
          <a:lstStyle/>
          <a:p>
            <a:pPr indent="0" lvl="0" marL="0" marR="0" rtl="0" algn="l">
              <a:lnSpc>
                <a:spcPct val="162857"/>
              </a:lnSpc>
              <a:spcBef>
                <a:spcPts val="0"/>
              </a:spcBef>
              <a:spcAft>
                <a:spcPts val="0"/>
              </a:spcAft>
              <a:buSzPts val="1750"/>
              <a:buFont typeface="Arial"/>
              <a:buNone/>
            </a:pPr>
            <a:r>
              <a:t/>
            </a:r>
            <a:endParaRPr b="0" i="0" sz="1750" u="none" cap="none" strike="noStrike"/>
          </a:p>
        </p:txBody>
      </p:sp>
      <p:sp>
        <p:nvSpPr>
          <p:cNvPr id="258" name="Google Shape;258;p8"/>
          <p:cNvSpPr/>
          <p:nvPr/>
        </p:nvSpPr>
        <p:spPr>
          <a:xfrm>
            <a:off x="1530906" y="5220414"/>
            <a:ext cx="3393400" cy="354330"/>
          </a:xfrm>
          <a:prstGeom prst="rect">
            <a:avLst/>
          </a:prstGeom>
          <a:noFill/>
          <a:ln>
            <a:noFill/>
          </a:ln>
        </p:spPr>
        <p:txBody>
          <a:bodyPr anchorCtr="0" anchor="t" bIns="0" lIns="0" spcFirstLastPara="1" rIns="0" wrap="square" tIns="0">
            <a:noAutofit/>
          </a:bodyPr>
          <a:lstStyle/>
          <a:p>
            <a:pPr indent="0" lvl="0" marL="0" marR="0" rtl="0" algn="l">
              <a:lnSpc>
                <a:spcPct val="125000"/>
              </a:lnSpc>
              <a:spcBef>
                <a:spcPts val="0"/>
              </a:spcBef>
              <a:spcAft>
                <a:spcPts val="0"/>
              </a:spcAft>
              <a:buClr>
                <a:srgbClr val="000000"/>
              </a:buClr>
              <a:buSzPts val="2200"/>
              <a:buFont typeface="Oswald"/>
              <a:buNone/>
            </a:pPr>
            <a:r>
              <a:rPr b="1" i="0" lang="en-US" sz="2200" u="none" cap="none" strike="noStrike">
                <a:solidFill>
                  <a:srgbClr val="000000"/>
                </a:solidFill>
                <a:latin typeface="Oswald"/>
                <a:ea typeface="Oswald"/>
                <a:cs typeface="Oswald"/>
                <a:sym typeface="Oswald"/>
              </a:rPr>
              <a:t>Pažljivo analizirajte kontekst.</a:t>
            </a:r>
            <a:endParaRPr b="0" i="0" sz="2200" u="none" cap="none" strike="noStrike"/>
          </a:p>
        </p:txBody>
      </p:sp>
      <p:sp>
        <p:nvSpPr>
          <p:cNvPr id="259" name="Google Shape;259;p8"/>
          <p:cNvSpPr/>
          <p:nvPr/>
        </p:nvSpPr>
        <p:spPr>
          <a:xfrm>
            <a:off x="1530906" y="5710833"/>
            <a:ext cx="5642491" cy="362903"/>
          </a:xfrm>
          <a:prstGeom prst="rect">
            <a:avLst/>
          </a:prstGeom>
          <a:noFill/>
          <a:ln>
            <a:noFill/>
          </a:ln>
        </p:spPr>
        <p:txBody>
          <a:bodyPr anchorCtr="0" anchor="t" bIns="0" lIns="0" spcFirstLastPara="1" rIns="0" wrap="square" tIns="0">
            <a:noAutofit/>
          </a:bodyPr>
          <a:lstStyle/>
          <a:p>
            <a:pPr indent="0" lvl="0" marL="0" marR="0" rtl="0" algn="l">
              <a:lnSpc>
                <a:spcPct val="162857"/>
              </a:lnSpc>
              <a:spcBef>
                <a:spcPts val="0"/>
              </a:spcBef>
              <a:spcAft>
                <a:spcPts val="0"/>
              </a:spcAft>
              <a:buSzPts val="1750"/>
              <a:buFont typeface="Arial"/>
              <a:buNone/>
            </a:pPr>
            <a:r>
              <a:t/>
            </a:r>
            <a:endParaRPr b="0" i="0" sz="1750" u="none" cap="none" strike="noStrike"/>
          </a:p>
        </p:txBody>
      </p:sp>
      <p:sp>
        <p:nvSpPr>
          <p:cNvPr id="260" name="Google Shape;260;p8"/>
          <p:cNvSpPr/>
          <p:nvPr/>
        </p:nvSpPr>
        <p:spPr>
          <a:xfrm>
            <a:off x="8194000" y="5220414"/>
            <a:ext cx="4448651" cy="354330"/>
          </a:xfrm>
          <a:prstGeom prst="rect">
            <a:avLst/>
          </a:prstGeom>
          <a:noFill/>
          <a:ln>
            <a:noFill/>
          </a:ln>
        </p:spPr>
        <p:txBody>
          <a:bodyPr anchorCtr="0" anchor="t" bIns="0" lIns="0" spcFirstLastPara="1" rIns="0" wrap="square" tIns="0">
            <a:noAutofit/>
          </a:bodyPr>
          <a:lstStyle/>
          <a:p>
            <a:pPr indent="0" lvl="0" marL="0" marR="0" rtl="0" algn="l">
              <a:lnSpc>
                <a:spcPct val="125000"/>
              </a:lnSpc>
              <a:spcBef>
                <a:spcPts val="0"/>
              </a:spcBef>
              <a:spcAft>
                <a:spcPts val="0"/>
              </a:spcAft>
              <a:buClr>
                <a:srgbClr val="000000"/>
              </a:buClr>
              <a:buSzPts val="2200"/>
              <a:buFont typeface="Oswald"/>
              <a:buNone/>
            </a:pPr>
            <a:r>
              <a:rPr b="1" i="0" lang="en-US" sz="2200" u="none" cap="none" strike="noStrike">
                <a:solidFill>
                  <a:srgbClr val="000000"/>
                </a:solidFill>
                <a:latin typeface="Oswald"/>
                <a:ea typeface="Oswald"/>
                <a:cs typeface="Oswald"/>
                <a:sym typeface="Oswald"/>
              </a:rPr>
              <a:t>Obratite pažnju na jezičke pokazatelje.</a:t>
            </a:r>
            <a:endParaRPr b="0" i="0" sz="2200" u="none" cap="none" strike="noStrike"/>
          </a:p>
        </p:txBody>
      </p:sp>
      <p:sp>
        <p:nvSpPr>
          <p:cNvPr id="261" name="Google Shape;261;p8"/>
          <p:cNvSpPr/>
          <p:nvPr/>
        </p:nvSpPr>
        <p:spPr>
          <a:xfrm>
            <a:off x="8194000" y="5710833"/>
            <a:ext cx="5642610" cy="362903"/>
          </a:xfrm>
          <a:prstGeom prst="rect">
            <a:avLst/>
          </a:prstGeom>
          <a:noFill/>
          <a:ln>
            <a:noFill/>
          </a:ln>
        </p:spPr>
        <p:txBody>
          <a:bodyPr anchorCtr="0" anchor="t" bIns="0" lIns="0" spcFirstLastPara="1" rIns="0" wrap="square" tIns="0">
            <a:noAutofit/>
          </a:bodyPr>
          <a:lstStyle/>
          <a:p>
            <a:pPr indent="0" lvl="0" marL="0" marR="0" rtl="0" algn="l">
              <a:lnSpc>
                <a:spcPct val="162857"/>
              </a:lnSpc>
              <a:spcBef>
                <a:spcPts val="0"/>
              </a:spcBef>
              <a:spcAft>
                <a:spcPts val="0"/>
              </a:spcAft>
              <a:buSzPts val="1750"/>
              <a:buFont typeface="Arial"/>
              <a:buNone/>
            </a:pPr>
            <a:r>
              <a:t/>
            </a:r>
            <a:endParaRPr b="0" i="0" sz="1750" u="none" cap="none" strike="noStrike"/>
          </a:p>
        </p:txBody>
      </p:sp>
      <p:sp>
        <p:nvSpPr>
          <p:cNvPr id="262" name="Google Shape;262;p8"/>
          <p:cNvSpPr/>
          <p:nvPr/>
        </p:nvSpPr>
        <p:spPr>
          <a:xfrm>
            <a:off x="1530906" y="6527363"/>
            <a:ext cx="3245525" cy="354330"/>
          </a:xfrm>
          <a:prstGeom prst="rect">
            <a:avLst/>
          </a:prstGeom>
          <a:noFill/>
          <a:ln>
            <a:noFill/>
          </a:ln>
        </p:spPr>
        <p:txBody>
          <a:bodyPr anchorCtr="0" anchor="t" bIns="0" lIns="0" spcFirstLastPara="1" rIns="0" wrap="square" tIns="0">
            <a:noAutofit/>
          </a:bodyPr>
          <a:lstStyle/>
          <a:p>
            <a:pPr indent="0" lvl="0" marL="0" marR="0" rtl="0" algn="l">
              <a:lnSpc>
                <a:spcPct val="125000"/>
              </a:lnSpc>
              <a:spcBef>
                <a:spcPts val="0"/>
              </a:spcBef>
              <a:spcAft>
                <a:spcPts val="0"/>
              </a:spcAft>
              <a:buClr>
                <a:srgbClr val="000000"/>
              </a:buClr>
              <a:buSzPts val="2200"/>
              <a:buFont typeface="Oswald"/>
              <a:buNone/>
            </a:pPr>
            <a:r>
              <a:rPr b="1" i="0" lang="en-US" sz="2200" u="none" cap="none" strike="noStrike">
                <a:solidFill>
                  <a:srgbClr val="000000"/>
                </a:solidFill>
                <a:latin typeface="Oswald"/>
                <a:ea typeface="Oswald"/>
                <a:cs typeface="Oswald"/>
                <a:sym typeface="Oswald"/>
              </a:rPr>
              <a:t>Koristite sistem eliminacije.</a:t>
            </a:r>
            <a:endParaRPr b="0" i="0" sz="2200" u="none" cap="none" strike="noStrike"/>
          </a:p>
        </p:txBody>
      </p:sp>
      <p:sp>
        <p:nvSpPr>
          <p:cNvPr id="263" name="Google Shape;263;p8"/>
          <p:cNvSpPr/>
          <p:nvPr/>
        </p:nvSpPr>
        <p:spPr>
          <a:xfrm>
            <a:off x="1530906" y="7017782"/>
            <a:ext cx="5642491" cy="362903"/>
          </a:xfrm>
          <a:prstGeom prst="rect">
            <a:avLst/>
          </a:prstGeom>
          <a:noFill/>
          <a:ln>
            <a:noFill/>
          </a:ln>
        </p:spPr>
        <p:txBody>
          <a:bodyPr anchorCtr="0" anchor="t" bIns="0" lIns="0" spcFirstLastPara="1" rIns="0" wrap="square" tIns="0">
            <a:noAutofit/>
          </a:bodyPr>
          <a:lstStyle/>
          <a:p>
            <a:pPr indent="0" lvl="0" marL="0" marR="0" rtl="0" algn="l">
              <a:lnSpc>
                <a:spcPct val="162857"/>
              </a:lnSpc>
              <a:spcBef>
                <a:spcPts val="0"/>
              </a:spcBef>
              <a:spcAft>
                <a:spcPts val="0"/>
              </a:spcAft>
              <a:buSzPts val="1750"/>
              <a:buFont typeface="Arial"/>
              <a:buNone/>
            </a:pPr>
            <a:r>
              <a:t/>
            </a:r>
            <a:endParaRPr b="0" i="0" sz="1750" u="none" cap="none" strike="noStrike"/>
          </a:p>
        </p:txBody>
      </p:sp>
      <p:sp>
        <p:nvSpPr>
          <p:cNvPr id="264" name="Google Shape;264;p8"/>
          <p:cNvSpPr/>
          <p:nvPr/>
        </p:nvSpPr>
        <p:spPr>
          <a:xfrm>
            <a:off x="8194000" y="6527363"/>
            <a:ext cx="2835235" cy="354330"/>
          </a:xfrm>
          <a:prstGeom prst="rect">
            <a:avLst/>
          </a:prstGeom>
          <a:noFill/>
          <a:ln>
            <a:noFill/>
          </a:ln>
        </p:spPr>
        <p:txBody>
          <a:bodyPr anchorCtr="0" anchor="t" bIns="0" lIns="0" spcFirstLastPara="1" rIns="0" wrap="square" tIns="0">
            <a:noAutofit/>
          </a:bodyPr>
          <a:lstStyle/>
          <a:p>
            <a:pPr indent="0" lvl="0" marL="0" marR="0" rtl="0" algn="l">
              <a:lnSpc>
                <a:spcPct val="125000"/>
              </a:lnSpc>
              <a:spcBef>
                <a:spcPts val="0"/>
              </a:spcBef>
              <a:spcAft>
                <a:spcPts val="0"/>
              </a:spcAft>
              <a:buClr>
                <a:srgbClr val="000000"/>
              </a:buClr>
              <a:buSzPts val="2200"/>
              <a:buFont typeface="Oswald"/>
              <a:buNone/>
            </a:pPr>
            <a:r>
              <a:rPr b="1" i="0" lang="en-US" sz="2200" u="none" cap="none" strike="noStrike">
                <a:solidFill>
                  <a:srgbClr val="000000"/>
                </a:solidFill>
                <a:latin typeface="Oswald"/>
                <a:ea typeface="Oswald"/>
                <a:cs typeface="Oswald"/>
                <a:sym typeface="Oswald"/>
              </a:rPr>
              <a:t>Uvek označite odgovor.</a:t>
            </a:r>
            <a:endParaRPr b="0" i="0" sz="2200" u="none" cap="none" strike="noStrike"/>
          </a:p>
        </p:txBody>
      </p:sp>
      <p:sp>
        <p:nvSpPr>
          <p:cNvPr id="265" name="Google Shape;265;p8"/>
          <p:cNvSpPr/>
          <p:nvPr/>
        </p:nvSpPr>
        <p:spPr>
          <a:xfrm>
            <a:off x="8194000" y="7017782"/>
            <a:ext cx="5642610" cy="362903"/>
          </a:xfrm>
          <a:prstGeom prst="rect">
            <a:avLst/>
          </a:prstGeom>
          <a:noFill/>
          <a:ln>
            <a:noFill/>
          </a:ln>
        </p:spPr>
        <p:txBody>
          <a:bodyPr anchorCtr="0" anchor="t" bIns="0" lIns="0" spcFirstLastPara="1" rIns="0" wrap="square" tIns="0">
            <a:noAutofit/>
          </a:bodyPr>
          <a:lstStyle/>
          <a:p>
            <a:pPr indent="0" lvl="0" marL="0" marR="0" rtl="0" algn="l">
              <a:lnSpc>
                <a:spcPct val="162857"/>
              </a:lnSpc>
              <a:spcBef>
                <a:spcPts val="0"/>
              </a:spcBef>
              <a:spcAft>
                <a:spcPts val="0"/>
              </a:spcAft>
              <a:buSzPts val="1750"/>
              <a:buFont typeface="Arial"/>
              <a:buNone/>
            </a:pPr>
            <a:r>
              <a:t/>
            </a:r>
            <a:endParaRPr b="0" i="0" sz="1750" u="none" cap="none" strike="noStrike"/>
          </a:p>
        </p:txBody>
      </p:sp>
      <p:sp>
        <p:nvSpPr>
          <p:cNvPr id="266" name="Google Shape;266;p8"/>
          <p:cNvSpPr/>
          <p:nvPr/>
        </p:nvSpPr>
        <p:spPr>
          <a:xfrm>
            <a:off x="12957900" y="29475"/>
            <a:ext cx="1672500" cy="473100"/>
          </a:xfrm>
          <a:prstGeom prst="rect">
            <a:avLst/>
          </a:prstGeom>
          <a:blipFill rotWithShape="1">
            <a:blip r:embed="rId4">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1" name="Shape 271"/>
        <p:cNvGrpSpPr/>
        <p:nvPr/>
      </p:nvGrpSpPr>
      <p:grpSpPr>
        <a:xfrm>
          <a:off x="0" y="0"/>
          <a:ext cx="0" cy="0"/>
          <a:chOff x="0" y="0"/>
          <a:chExt cx="0" cy="0"/>
        </a:xfrm>
      </p:grpSpPr>
      <p:sp>
        <p:nvSpPr>
          <p:cNvPr id="272" name="Google Shape;272;p9"/>
          <p:cNvSpPr/>
          <p:nvPr/>
        </p:nvSpPr>
        <p:spPr>
          <a:xfrm>
            <a:off x="793790" y="794623"/>
            <a:ext cx="3175516" cy="396835"/>
          </a:xfrm>
          <a:prstGeom prst="rect">
            <a:avLst/>
          </a:prstGeom>
          <a:noFill/>
          <a:ln>
            <a:noFill/>
          </a:ln>
        </p:spPr>
        <p:txBody>
          <a:bodyPr anchorCtr="0" anchor="t" bIns="0" lIns="0" spcFirstLastPara="1" rIns="0" wrap="square" tIns="0">
            <a:noAutofit/>
          </a:bodyPr>
          <a:lstStyle/>
          <a:p>
            <a:pPr indent="0" lvl="0" marL="0" marR="0" rtl="0" algn="l">
              <a:lnSpc>
                <a:spcPct val="124000"/>
              </a:lnSpc>
              <a:spcBef>
                <a:spcPts val="0"/>
              </a:spcBef>
              <a:spcAft>
                <a:spcPts val="0"/>
              </a:spcAft>
              <a:buClr>
                <a:srgbClr val="2187AB"/>
              </a:buClr>
              <a:buSzPts val="2500"/>
              <a:buFont typeface="Oswald"/>
              <a:buNone/>
            </a:pPr>
            <a:r>
              <a:rPr b="1" lang="en-US" sz="2500" u="sng">
                <a:solidFill>
                  <a:srgbClr val="2187AB"/>
                </a:solidFill>
                <a:latin typeface="Oswald"/>
                <a:ea typeface="Oswald"/>
                <a:cs typeface="Oswald"/>
                <a:sym typeface="Oswald"/>
              </a:rPr>
              <a:t>Zadatak</a:t>
            </a:r>
            <a:r>
              <a:rPr b="1" i="0" lang="en-US" sz="2500" u="sng" cap="none" strike="noStrike">
                <a:solidFill>
                  <a:srgbClr val="2187AB"/>
                </a:solidFill>
                <a:latin typeface="Oswald"/>
                <a:ea typeface="Oswald"/>
                <a:cs typeface="Oswald"/>
                <a:sym typeface="Oswald"/>
              </a:rPr>
              <a:t> 3: Primer</a:t>
            </a:r>
            <a:endParaRPr b="0" i="0" sz="2500" u="none" cap="none" strike="noStrike"/>
          </a:p>
        </p:txBody>
      </p:sp>
      <p:sp>
        <p:nvSpPr>
          <p:cNvPr id="273" name="Google Shape;273;p9"/>
          <p:cNvSpPr/>
          <p:nvPr/>
        </p:nvSpPr>
        <p:spPr>
          <a:xfrm>
            <a:off x="793790" y="1350169"/>
            <a:ext cx="3211116" cy="297656"/>
          </a:xfrm>
          <a:prstGeom prst="rect">
            <a:avLst/>
          </a:prstGeom>
          <a:noFill/>
          <a:ln>
            <a:noFill/>
          </a:ln>
        </p:spPr>
        <p:txBody>
          <a:bodyPr anchorCtr="0" anchor="t" bIns="0" lIns="0" spcFirstLastPara="1" rIns="0" wrap="square" tIns="0">
            <a:noAutofit/>
          </a:bodyPr>
          <a:lstStyle/>
          <a:p>
            <a:pPr indent="0" lvl="0" marL="0" marR="0" rtl="0" algn="l">
              <a:lnSpc>
                <a:spcPct val="124324"/>
              </a:lnSpc>
              <a:spcBef>
                <a:spcPts val="0"/>
              </a:spcBef>
              <a:spcAft>
                <a:spcPts val="0"/>
              </a:spcAft>
              <a:buClr>
                <a:srgbClr val="2187AB"/>
              </a:buClr>
              <a:buSzPts val="1850"/>
              <a:buFont typeface="Oswald"/>
              <a:buNone/>
            </a:pPr>
            <a:r>
              <a:rPr b="1" i="0" lang="en-US" sz="1850" u="none" cap="none" strike="noStrike">
                <a:solidFill>
                  <a:srgbClr val="2187AB"/>
                </a:solidFill>
                <a:latin typeface="Oswald"/>
                <a:ea typeface="Oswald"/>
                <a:cs typeface="Oswald"/>
                <a:sym typeface="Oswald"/>
              </a:rPr>
              <a:t>Warum eigentlich noch arbeiten?</a:t>
            </a:r>
            <a:endParaRPr b="0" i="0" sz="1850" u="none" cap="none" strike="noStrike"/>
          </a:p>
        </p:txBody>
      </p:sp>
      <p:sp>
        <p:nvSpPr>
          <p:cNvPr id="274" name="Google Shape;274;p9"/>
          <p:cNvSpPr/>
          <p:nvPr/>
        </p:nvSpPr>
        <p:spPr>
          <a:xfrm>
            <a:off x="793790" y="1806535"/>
            <a:ext cx="6327815" cy="1905238"/>
          </a:xfrm>
          <a:prstGeom prst="rect">
            <a:avLst/>
          </a:prstGeom>
          <a:noFill/>
          <a:ln>
            <a:noFill/>
          </a:ln>
        </p:spPr>
        <p:txBody>
          <a:bodyPr anchorCtr="0" anchor="t" bIns="0" lIns="0" spcFirstLastPara="1" rIns="0" wrap="square" tIns="0">
            <a:noAutofit/>
          </a:bodyPr>
          <a:lstStyle/>
          <a:p>
            <a:pPr indent="0" lvl="0" marL="0" marR="0" rtl="0" algn="l">
              <a:lnSpc>
                <a:spcPct val="161290"/>
              </a:lnSpc>
              <a:spcBef>
                <a:spcPts val="0"/>
              </a:spcBef>
              <a:spcAft>
                <a:spcPts val="0"/>
              </a:spcAft>
              <a:buClr>
                <a:srgbClr val="000000"/>
              </a:buClr>
              <a:buSzPts val="1550"/>
              <a:buFont typeface="Roboto"/>
              <a:buNone/>
            </a:pPr>
            <a:r>
              <a:rPr b="0" i="0" lang="en-US" sz="1550" u="none" cap="none" strike="noStrike">
                <a:solidFill>
                  <a:srgbClr val="000000"/>
                </a:solidFill>
                <a:latin typeface="Roboto"/>
                <a:ea typeface="Roboto"/>
                <a:cs typeface="Roboto"/>
                <a:sym typeface="Roboto"/>
              </a:rPr>
              <a:t>Es ist ein Paradox. Obwohl die Menschen in einigen Ländern immer reicher werden, müssen sie hart arbeiten. Mehr als 745.000 Menschen sterben weltweit pro Jahr, weil sie nach jahrelanger Überarbeitung Herzkrankheiten oder Schlaganfälle bekommen. [Beispiel...0...]. Gleichzeitig mehren sich die Stimmen derer, die sich fragen, wofür wir uns den ganzen Arbeitsstress eigentlich antun.</a:t>
            </a:r>
            <a:endParaRPr b="0" i="0" sz="1550" u="none" cap="none" strike="noStrike"/>
          </a:p>
        </p:txBody>
      </p:sp>
      <p:sp>
        <p:nvSpPr>
          <p:cNvPr id="275" name="Google Shape;275;p9"/>
          <p:cNvSpPr/>
          <p:nvPr/>
        </p:nvSpPr>
        <p:spPr>
          <a:xfrm>
            <a:off x="793790" y="4001698"/>
            <a:ext cx="6327900" cy="2540400"/>
          </a:xfrm>
          <a:prstGeom prst="rect">
            <a:avLst/>
          </a:prstGeom>
          <a:noFill/>
          <a:ln>
            <a:noFill/>
          </a:ln>
        </p:spPr>
        <p:txBody>
          <a:bodyPr anchorCtr="0" anchor="t" bIns="0" lIns="0" spcFirstLastPara="1" rIns="0" wrap="square" tIns="0">
            <a:noAutofit/>
          </a:bodyPr>
          <a:lstStyle/>
          <a:p>
            <a:pPr indent="0" lvl="0" marL="0" marR="0" rtl="0" algn="l">
              <a:lnSpc>
                <a:spcPct val="161290"/>
              </a:lnSpc>
              <a:spcBef>
                <a:spcPts val="0"/>
              </a:spcBef>
              <a:spcAft>
                <a:spcPts val="0"/>
              </a:spcAft>
              <a:buClr>
                <a:srgbClr val="000000"/>
              </a:buClr>
              <a:buSzPts val="1550"/>
              <a:buFont typeface="Roboto"/>
              <a:buNone/>
            </a:pPr>
            <a:r>
              <a:rPr b="0" i="0" lang="en-US" sz="1550" u="none" cap="none" strike="noStrike">
                <a:solidFill>
                  <a:srgbClr val="000000"/>
                </a:solidFill>
                <a:latin typeface="Roboto"/>
                <a:ea typeface="Roboto"/>
                <a:cs typeface="Roboto"/>
                <a:sym typeface="Roboto"/>
              </a:rPr>
              <a:t>Viele Menschen beuten sich selbst aus, obwohl sie schon im Wohlstand leben. </a:t>
            </a:r>
            <a:r>
              <a:rPr b="1" i="0" lang="en-US" sz="1550" u="none" cap="none" strike="noStrike">
                <a:solidFill>
                  <a:srgbClr val="000000"/>
                </a:solidFill>
                <a:latin typeface="Roboto"/>
                <a:ea typeface="Roboto"/>
                <a:cs typeface="Roboto"/>
                <a:sym typeface="Roboto"/>
              </a:rPr>
              <a:t>Die meisten Menschen arbeiten zwar nicht bis zum Umfallen, aber doch so viel, dass sie von einem Meeting zur nächsten Präsentation hetzen, von der letzten Deadline zur spätesten Kita-Abholzeit, ständig in Eile, ständig unter Druck. </a:t>
            </a:r>
            <a:r>
              <a:rPr b="0" i="0" lang="en-US" sz="1550" u="none" cap="none" strike="noStrike">
                <a:solidFill>
                  <a:srgbClr val="000000"/>
                </a:solidFill>
                <a:latin typeface="Roboto"/>
                <a:ea typeface="Roboto"/>
                <a:cs typeface="Roboto"/>
                <a:sym typeface="Roboto"/>
              </a:rPr>
              <a:t>[...16...] </a:t>
            </a:r>
            <a:r>
              <a:rPr b="1" i="0" lang="en-US" sz="1550" u="none" cap="none" strike="noStrike">
                <a:solidFill>
                  <a:srgbClr val="000000"/>
                </a:solidFill>
                <a:latin typeface="Roboto"/>
                <a:ea typeface="Roboto"/>
                <a:cs typeface="Roboto"/>
                <a:sym typeface="Roboto"/>
              </a:rPr>
              <a:t>Das sagt ein Großteil der Beschäftigten in einer Befragung</a:t>
            </a:r>
            <a:r>
              <a:rPr b="0" i="0" lang="en-US" sz="1550" u="none" cap="none" strike="noStrike">
                <a:solidFill>
                  <a:srgbClr val="000000"/>
                </a:solidFill>
                <a:latin typeface="Roboto"/>
                <a:ea typeface="Roboto"/>
                <a:cs typeface="Roboto"/>
                <a:sym typeface="Roboto"/>
              </a:rPr>
              <a:t>. Fast alle klagen über Stress bei der Arbeit, egal ob Banker, Pflegekraft, IT-Expertin oder Lieferdienstfahrer.</a:t>
            </a:r>
            <a:endParaRPr b="0" i="0" sz="1550" u="none" cap="none" strike="noStrike"/>
          </a:p>
        </p:txBody>
      </p:sp>
      <p:sp>
        <p:nvSpPr>
          <p:cNvPr id="276" name="Google Shape;276;p9"/>
          <p:cNvSpPr/>
          <p:nvPr/>
        </p:nvSpPr>
        <p:spPr>
          <a:xfrm>
            <a:off x="7516416" y="778788"/>
            <a:ext cx="6327815" cy="317540"/>
          </a:xfrm>
          <a:prstGeom prst="rect">
            <a:avLst/>
          </a:prstGeom>
          <a:noFill/>
          <a:ln>
            <a:noFill/>
          </a:ln>
        </p:spPr>
        <p:txBody>
          <a:bodyPr anchorCtr="0" anchor="t" bIns="0" lIns="0" spcFirstLastPara="1" rIns="0" wrap="square" tIns="0">
            <a:noAutofit/>
          </a:bodyPr>
          <a:lstStyle/>
          <a:p>
            <a:pPr indent="0" lvl="0" marL="0" marR="0" rtl="0" algn="l">
              <a:lnSpc>
                <a:spcPct val="161290"/>
              </a:lnSpc>
              <a:spcBef>
                <a:spcPts val="0"/>
              </a:spcBef>
              <a:spcAft>
                <a:spcPts val="0"/>
              </a:spcAft>
              <a:buClr>
                <a:srgbClr val="000000"/>
              </a:buClr>
              <a:buSzPts val="1550"/>
              <a:buFont typeface="Roboto"/>
              <a:buNone/>
            </a:pPr>
            <a:r>
              <a:rPr b="0" i="0" lang="en-US" sz="1550" u="sng" cap="none" strike="noStrike">
                <a:solidFill>
                  <a:srgbClr val="000000"/>
                </a:solidFill>
                <a:latin typeface="Roboto"/>
                <a:ea typeface="Roboto"/>
                <a:cs typeface="Roboto"/>
                <a:sym typeface="Roboto"/>
              </a:rPr>
              <a:t>Beispiel:</a:t>
            </a:r>
            <a:endParaRPr b="0" i="0" sz="1550" u="none" cap="none" strike="noStrike"/>
          </a:p>
        </p:txBody>
      </p:sp>
      <p:sp>
        <p:nvSpPr>
          <p:cNvPr id="277" name="Google Shape;277;p9"/>
          <p:cNvSpPr/>
          <p:nvPr/>
        </p:nvSpPr>
        <p:spPr>
          <a:xfrm>
            <a:off x="7516416" y="1239203"/>
            <a:ext cx="6327815" cy="317540"/>
          </a:xfrm>
          <a:prstGeom prst="rect">
            <a:avLst/>
          </a:prstGeom>
          <a:noFill/>
          <a:ln>
            <a:noFill/>
          </a:ln>
        </p:spPr>
        <p:txBody>
          <a:bodyPr anchorCtr="0" anchor="t" bIns="0" lIns="0" spcFirstLastPara="1" rIns="0" wrap="square" tIns="0">
            <a:noAutofit/>
          </a:bodyPr>
          <a:lstStyle/>
          <a:p>
            <a:pPr indent="0" lvl="0" marL="0" marR="0" rtl="0" algn="l">
              <a:lnSpc>
                <a:spcPct val="161290"/>
              </a:lnSpc>
              <a:spcBef>
                <a:spcPts val="0"/>
              </a:spcBef>
              <a:spcAft>
                <a:spcPts val="0"/>
              </a:spcAft>
              <a:buClr>
                <a:srgbClr val="000000"/>
              </a:buClr>
              <a:buSzPts val="1550"/>
              <a:buFont typeface="Roboto"/>
              <a:buNone/>
            </a:pPr>
            <a:r>
              <a:rPr b="0" i="0" lang="en-US" sz="1550" u="none" cap="none" strike="noStrike">
                <a:solidFill>
                  <a:srgbClr val="000000"/>
                </a:solidFill>
                <a:latin typeface="Roboto"/>
                <a:ea typeface="Roboto"/>
                <a:cs typeface="Roboto"/>
                <a:sym typeface="Roboto"/>
              </a:rPr>
              <a:t>0 Die Zahlen steigen seit Jahren rasant.</a:t>
            </a:r>
            <a:endParaRPr b="0" i="0" sz="1550" u="none" cap="none" strike="noStrike"/>
          </a:p>
        </p:txBody>
      </p:sp>
      <p:sp>
        <p:nvSpPr>
          <p:cNvPr id="278" name="Google Shape;278;p9"/>
          <p:cNvSpPr/>
          <p:nvPr/>
        </p:nvSpPr>
        <p:spPr>
          <a:xfrm>
            <a:off x="7516416" y="1699617"/>
            <a:ext cx="6327815" cy="317540"/>
          </a:xfrm>
          <a:prstGeom prst="rect">
            <a:avLst/>
          </a:prstGeom>
          <a:noFill/>
          <a:ln>
            <a:noFill/>
          </a:ln>
        </p:spPr>
        <p:txBody>
          <a:bodyPr anchorCtr="0" anchor="t" bIns="0" lIns="0" spcFirstLastPara="1" rIns="0" wrap="square" tIns="0">
            <a:noAutofit/>
          </a:bodyPr>
          <a:lstStyle/>
          <a:p>
            <a:pPr indent="0" lvl="0" marL="0" marR="0" rtl="0" algn="l">
              <a:lnSpc>
                <a:spcPct val="161290"/>
              </a:lnSpc>
              <a:spcBef>
                <a:spcPts val="0"/>
              </a:spcBef>
              <a:spcAft>
                <a:spcPts val="0"/>
              </a:spcAft>
              <a:buClr>
                <a:srgbClr val="000000"/>
              </a:buClr>
              <a:buSzPts val="1550"/>
              <a:buFont typeface="Roboto"/>
              <a:buNone/>
            </a:pPr>
            <a:r>
              <a:rPr b="0" i="0" lang="en-US" sz="1550" u="sng" cap="none" strike="noStrike">
                <a:solidFill>
                  <a:srgbClr val="000000"/>
                </a:solidFill>
                <a:latin typeface="Roboto"/>
                <a:ea typeface="Roboto"/>
                <a:cs typeface="Roboto"/>
                <a:sym typeface="Roboto"/>
              </a:rPr>
              <a:t>Aufgaben</a:t>
            </a:r>
            <a:endParaRPr b="0" i="0" sz="1550" u="none" cap="none" strike="noStrike"/>
          </a:p>
        </p:txBody>
      </p:sp>
      <p:sp>
        <p:nvSpPr>
          <p:cNvPr id="279" name="Google Shape;279;p9"/>
          <p:cNvSpPr/>
          <p:nvPr/>
        </p:nvSpPr>
        <p:spPr>
          <a:xfrm>
            <a:off x="7516416" y="2160032"/>
            <a:ext cx="6327815" cy="317540"/>
          </a:xfrm>
          <a:prstGeom prst="rect">
            <a:avLst/>
          </a:prstGeom>
          <a:noFill/>
          <a:ln>
            <a:noFill/>
          </a:ln>
        </p:spPr>
        <p:txBody>
          <a:bodyPr anchorCtr="0" anchor="t" bIns="0" lIns="0" spcFirstLastPara="1" rIns="0" wrap="square" tIns="0">
            <a:noAutofit/>
          </a:bodyPr>
          <a:lstStyle/>
          <a:p>
            <a:pPr indent="0" lvl="0" marL="0" marR="0" rtl="0" algn="l">
              <a:lnSpc>
                <a:spcPct val="161290"/>
              </a:lnSpc>
              <a:spcBef>
                <a:spcPts val="0"/>
              </a:spcBef>
              <a:spcAft>
                <a:spcPts val="0"/>
              </a:spcAft>
              <a:buClr>
                <a:srgbClr val="000000"/>
              </a:buClr>
              <a:buSzPts val="1550"/>
              <a:buFont typeface="Roboto"/>
              <a:buNone/>
            </a:pPr>
            <a:r>
              <a:rPr b="0" i="0" lang="en-US" sz="1550" u="none" cap="none" strike="noStrike">
                <a:solidFill>
                  <a:srgbClr val="000000"/>
                </a:solidFill>
                <a:latin typeface="Roboto"/>
                <a:ea typeface="Roboto"/>
                <a:cs typeface="Roboto"/>
                <a:sym typeface="Roboto"/>
              </a:rPr>
              <a:t>a) </a:t>
            </a:r>
            <a:r>
              <a:rPr b="0" i="0" lang="en-US" sz="1550" u="none" cap="none" strike="noStrike">
                <a:solidFill>
                  <a:srgbClr val="000000"/>
                </a:solidFill>
                <a:highlight>
                  <a:srgbClr val="00FF00"/>
                </a:highlight>
                <a:latin typeface="Roboto"/>
                <a:ea typeface="Roboto"/>
                <a:cs typeface="Roboto"/>
                <a:sym typeface="Roboto"/>
              </a:rPr>
              <a:t>Das</a:t>
            </a:r>
            <a:r>
              <a:rPr b="0" i="0" lang="en-US" sz="1550" u="none" cap="none" strike="noStrike">
                <a:solidFill>
                  <a:srgbClr val="000000"/>
                </a:solidFill>
                <a:latin typeface="Roboto"/>
                <a:ea typeface="Roboto"/>
                <a:cs typeface="Roboto"/>
                <a:sym typeface="Roboto"/>
              </a:rPr>
              <a:t> </a:t>
            </a:r>
            <a:r>
              <a:rPr b="0" i="0" lang="en-US" sz="1550" u="none" cap="none" strike="noStrike">
                <a:solidFill>
                  <a:srgbClr val="000000"/>
                </a:solidFill>
                <a:highlight>
                  <a:srgbClr val="FFFF00"/>
                </a:highlight>
                <a:latin typeface="Roboto"/>
                <a:ea typeface="Roboto"/>
                <a:cs typeface="Roboto"/>
                <a:sym typeface="Roboto"/>
              </a:rPr>
              <a:t>sehen</a:t>
            </a:r>
            <a:r>
              <a:rPr b="0" i="0" lang="en-US" sz="1550" u="none" cap="none" strike="noStrike">
                <a:solidFill>
                  <a:srgbClr val="000000"/>
                </a:solidFill>
                <a:latin typeface="Roboto"/>
                <a:ea typeface="Roboto"/>
                <a:cs typeface="Roboto"/>
                <a:sym typeface="Roboto"/>
              </a:rPr>
              <a:t> </a:t>
            </a:r>
            <a:r>
              <a:rPr b="0" i="0" lang="en-US" sz="1550" u="none" cap="none" strike="noStrike">
                <a:solidFill>
                  <a:srgbClr val="000000"/>
                </a:solidFill>
                <a:highlight>
                  <a:srgbClr val="00FF00"/>
                </a:highlight>
                <a:latin typeface="Roboto"/>
                <a:ea typeface="Roboto"/>
                <a:cs typeface="Roboto"/>
                <a:sym typeface="Roboto"/>
              </a:rPr>
              <a:t>aber</a:t>
            </a:r>
            <a:r>
              <a:rPr b="0" i="0" lang="en-US" sz="1550" u="none" cap="none" strike="noStrike">
                <a:solidFill>
                  <a:srgbClr val="000000"/>
                </a:solidFill>
                <a:latin typeface="Roboto"/>
                <a:ea typeface="Roboto"/>
                <a:cs typeface="Roboto"/>
                <a:sym typeface="Roboto"/>
              </a:rPr>
              <a:t> </a:t>
            </a:r>
            <a:r>
              <a:rPr b="0" i="0" lang="en-US" sz="1550" u="none" cap="none" strike="noStrike">
                <a:solidFill>
                  <a:srgbClr val="000000"/>
                </a:solidFill>
                <a:highlight>
                  <a:srgbClr val="FFFF00"/>
                </a:highlight>
                <a:latin typeface="Roboto"/>
                <a:ea typeface="Roboto"/>
                <a:cs typeface="Roboto"/>
                <a:sym typeface="Roboto"/>
              </a:rPr>
              <a:t>nicht alle so</a:t>
            </a:r>
            <a:r>
              <a:rPr b="0" i="0" lang="en-US" sz="1550" u="none" cap="none" strike="noStrike">
                <a:solidFill>
                  <a:srgbClr val="000000"/>
                </a:solidFill>
                <a:latin typeface="Roboto"/>
                <a:ea typeface="Roboto"/>
                <a:cs typeface="Roboto"/>
                <a:sym typeface="Roboto"/>
              </a:rPr>
              <a:t>.</a:t>
            </a:r>
            <a:endParaRPr b="0" i="0" sz="1550" u="none" cap="none" strike="noStrike"/>
          </a:p>
        </p:txBody>
      </p:sp>
      <p:sp>
        <p:nvSpPr>
          <p:cNvPr id="280" name="Google Shape;280;p9"/>
          <p:cNvSpPr/>
          <p:nvPr/>
        </p:nvSpPr>
        <p:spPr>
          <a:xfrm>
            <a:off x="7516416" y="2620447"/>
            <a:ext cx="6327815" cy="317540"/>
          </a:xfrm>
          <a:prstGeom prst="rect">
            <a:avLst/>
          </a:prstGeom>
          <a:noFill/>
          <a:ln>
            <a:noFill/>
          </a:ln>
        </p:spPr>
        <p:txBody>
          <a:bodyPr anchorCtr="0" anchor="t" bIns="0" lIns="0" spcFirstLastPara="1" rIns="0" wrap="square" tIns="0">
            <a:noAutofit/>
          </a:bodyPr>
          <a:lstStyle/>
          <a:p>
            <a:pPr indent="0" lvl="0" marL="0" marR="0" rtl="0" algn="l">
              <a:lnSpc>
                <a:spcPct val="161290"/>
              </a:lnSpc>
              <a:spcBef>
                <a:spcPts val="0"/>
              </a:spcBef>
              <a:spcAft>
                <a:spcPts val="0"/>
              </a:spcAft>
              <a:buClr>
                <a:srgbClr val="000000"/>
              </a:buClr>
              <a:buSzPts val="1550"/>
              <a:buFont typeface="Roboto"/>
              <a:buNone/>
            </a:pPr>
            <a:r>
              <a:rPr b="0" i="0" lang="en-US" sz="1550" u="none" cap="none" strike="noStrike">
                <a:solidFill>
                  <a:srgbClr val="000000"/>
                </a:solidFill>
                <a:latin typeface="Roboto"/>
                <a:ea typeface="Roboto"/>
                <a:cs typeface="Roboto"/>
                <a:sym typeface="Roboto"/>
              </a:rPr>
              <a:t>b) Der </a:t>
            </a:r>
            <a:r>
              <a:rPr b="0" i="0" lang="en-US" sz="1550" u="none" cap="none" strike="noStrike">
                <a:solidFill>
                  <a:srgbClr val="000000"/>
                </a:solidFill>
                <a:highlight>
                  <a:srgbClr val="FFFF00"/>
                </a:highlight>
                <a:latin typeface="Roboto"/>
                <a:ea typeface="Roboto"/>
                <a:cs typeface="Roboto"/>
                <a:sym typeface="Roboto"/>
              </a:rPr>
              <a:t>Wandel </a:t>
            </a:r>
            <a:r>
              <a:rPr b="0" i="0" lang="en-US" sz="1550" u="none" cap="none" strike="noStrike">
                <a:solidFill>
                  <a:srgbClr val="000000"/>
                </a:solidFill>
                <a:highlight>
                  <a:srgbClr val="00FF00"/>
                </a:highlight>
                <a:latin typeface="Roboto"/>
                <a:ea typeface="Roboto"/>
                <a:cs typeface="Roboto"/>
                <a:sym typeface="Roboto"/>
              </a:rPr>
              <a:t>dahin</a:t>
            </a:r>
            <a:r>
              <a:rPr b="0" i="0" lang="en-US" sz="1550" u="none" cap="none" strike="noStrike">
                <a:solidFill>
                  <a:srgbClr val="000000"/>
                </a:solidFill>
                <a:latin typeface="Roboto"/>
                <a:ea typeface="Roboto"/>
                <a:cs typeface="Roboto"/>
                <a:sym typeface="Roboto"/>
              </a:rPr>
              <a:t> hat bereits </a:t>
            </a:r>
            <a:r>
              <a:rPr b="0" i="0" lang="en-US" sz="1550" u="none" cap="none" strike="noStrike">
                <a:solidFill>
                  <a:srgbClr val="000000"/>
                </a:solidFill>
                <a:highlight>
                  <a:srgbClr val="FFFF00"/>
                </a:highlight>
                <a:latin typeface="Roboto"/>
                <a:ea typeface="Roboto"/>
                <a:cs typeface="Roboto"/>
                <a:sym typeface="Roboto"/>
              </a:rPr>
              <a:t>begonnen</a:t>
            </a:r>
            <a:r>
              <a:rPr b="0" i="0" lang="en-US" sz="1550" u="none" cap="none" strike="noStrike">
                <a:solidFill>
                  <a:srgbClr val="000000"/>
                </a:solidFill>
                <a:latin typeface="Roboto"/>
                <a:ea typeface="Roboto"/>
                <a:cs typeface="Roboto"/>
                <a:sym typeface="Roboto"/>
              </a:rPr>
              <a:t>.</a:t>
            </a:r>
            <a:endParaRPr b="0" i="0" sz="1550" u="none" cap="none" strike="noStrike"/>
          </a:p>
        </p:txBody>
      </p:sp>
      <p:sp>
        <p:nvSpPr>
          <p:cNvPr id="281" name="Google Shape;281;p9"/>
          <p:cNvSpPr/>
          <p:nvPr/>
        </p:nvSpPr>
        <p:spPr>
          <a:xfrm>
            <a:off x="7516416" y="3080861"/>
            <a:ext cx="6327815" cy="317540"/>
          </a:xfrm>
          <a:prstGeom prst="rect">
            <a:avLst/>
          </a:prstGeom>
          <a:noFill/>
          <a:ln>
            <a:noFill/>
          </a:ln>
        </p:spPr>
        <p:txBody>
          <a:bodyPr anchorCtr="0" anchor="t" bIns="0" lIns="0" spcFirstLastPara="1" rIns="0" wrap="square" tIns="0">
            <a:noAutofit/>
          </a:bodyPr>
          <a:lstStyle/>
          <a:p>
            <a:pPr indent="0" lvl="0" marL="0" marR="0" rtl="0" algn="l">
              <a:lnSpc>
                <a:spcPct val="161290"/>
              </a:lnSpc>
              <a:spcBef>
                <a:spcPts val="0"/>
              </a:spcBef>
              <a:spcAft>
                <a:spcPts val="0"/>
              </a:spcAft>
              <a:buClr>
                <a:srgbClr val="000000"/>
              </a:buClr>
              <a:buSzPts val="1550"/>
              <a:buFont typeface="Roboto"/>
              <a:buNone/>
            </a:pPr>
            <a:r>
              <a:rPr b="0" i="0" lang="en-US" sz="1550" u="none" cap="none" strike="noStrike">
                <a:solidFill>
                  <a:srgbClr val="000000"/>
                </a:solidFill>
                <a:latin typeface="Roboto"/>
                <a:ea typeface="Roboto"/>
                <a:cs typeface="Roboto"/>
                <a:sym typeface="Roboto"/>
              </a:rPr>
              <a:t>c) Die </a:t>
            </a:r>
            <a:r>
              <a:rPr b="0" i="0" lang="en-US" sz="1550" u="none" cap="none" strike="noStrike">
                <a:solidFill>
                  <a:srgbClr val="000000"/>
                </a:solidFill>
                <a:highlight>
                  <a:srgbClr val="FFFF00"/>
                </a:highlight>
                <a:latin typeface="Roboto"/>
                <a:ea typeface="Roboto"/>
                <a:cs typeface="Roboto"/>
                <a:sym typeface="Roboto"/>
              </a:rPr>
              <a:t>Arbeit</a:t>
            </a:r>
            <a:r>
              <a:rPr b="0" i="0" lang="en-US" sz="1550" u="none" cap="none" strike="noStrike">
                <a:solidFill>
                  <a:srgbClr val="000000"/>
                </a:solidFill>
                <a:latin typeface="Roboto"/>
                <a:ea typeface="Roboto"/>
                <a:cs typeface="Roboto"/>
                <a:sym typeface="Roboto"/>
              </a:rPr>
              <a:t> </a:t>
            </a:r>
            <a:r>
              <a:rPr b="0" i="0" lang="en-US" sz="1550" u="none" cap="none" strike="noStrike">
                <a:solidFill>
                  <a:srgbClr val="000000"/>
                </a:solidFill>
                <a:highlight>
                  <a:srgbClr val="00FF00"/>
                </a:highlight>
                <a:latin typeface="Roboto"/>
                <a:ea typeface="Roboto"/>
                <a:cs typeface="Roboto"/>
                <a:sym typeface="Roboto"/>
              </a:rPr>
              <a:t>sei</a:t>
            </a:r>
            <a:r>
              <a:rPr b="0" i="0" lang="en-US" sz="1550" u="none" cap="none" strike="noStrike">
                <a:solidFill>
                  <a:srgbClr val="000000"/>
                </a:solidFill>
                <a:latin typeface="Roboto"/>
                <a:ea typeface="Roboto"/>
                <a:cs typeface="Roboto"/>
                <a:sym typeface="Roboto"/>
              </a:rPr>
              <a:t> in der </a:t>
            </a:r>
            <a:r>
              <a:rPr b="0" i="0" lang="en-US" sz="1550" u="none" cap="none" strike="noStrike">
                <a:solidFill>
                  <a:srgbClr val="000000"/>
                </a:solidFill>
                <a:highlight>
                  <a:srgbClr val="FFFF00"/>
                </a:highlight>
                <a:latin typeface="Roboto"/>
                <a:ea typeface="Roboto"/>
                <a:cs typeface="Roboto"/>
                <a:sym typeface="Roboto"/>
              </a:rPr>
              <a:t>regulären Arbeitszeit</a:t>
            </a:r>
            <a:r>
              <a:rPr b="0" i="0" lang="en-US" sz="1550" u="none" cap="none" strike="noStrike">
                <a:solidFill>
                  <a:srgbClr val="000000"/>
                </a:solidFill>
                <a:latin typeface="Roboto"/>
                <a:ea typeface="Roboto"/>
                <a:cs typeface="Roboto"/>
                <a:sym typeface="Roboto"/>
              </a:rPr>
              <a:t> einfach </a:t>
            </a:r>
            <a:r>
              <a:rPr b="0" i="0" lang="en-US" sz="1550" u="none" cap="none" strike="noStrike">
                <a:solidFill>
                  <a:srgbClr val="000000"/>
                </a:solidFill>
                <a:highlight>
                  <a:srgbClr val="FFFF00"/>
                </a:highlight>
                <a:latin typeface="Roboto"/>
                <a:ea typeface="Roboto"/>
                <a:cs typeface="Roboto"/>
                <a:sym typeface="Roboto"/>
              </a:rPr>
              <a:t>nicht zu schaffen</a:t>
            </a:r>
            <a:r>
              <a:rPr b="0" i="0" lang="en-US" sz="1550" u="none" cap="none" strike="noStrike">
                <a:solidFill>
                  <a:srgbClr val="000000"/>
                </a:solidFill>
                <a:latin typeface="Roboto"/>
                <a:ea typeface="Roboto"/>
                <a:cs typeface="Roboto"/>
                <a:sym typeface="Roboto"/>
              </a:rPr>
              <a:t>.</a:t>
            </a:r>
            <a:endParaRPr b="0" i="0" sz="1550" u="none" cap="none" strike="noStrike"/>
          </a:p>
        </p:txBody>
      </p:sp>
      <p:sp>
        <p:nvSpPr>
          <p:cNvPr id="282" name="Google Shape;282;p9"/>
          <p:cNvSpPr/>
          <p:nvPr/>
        </p:nvSpPr>
        <p:spPr>
          <a:xfrm>
            <a:off x="7516416" y="3541276"/>
            <a:ext cx="6327815" cy="317540"/>
          </a:xfrm>
          <a:prstGeom prst="rect">
            <a:avLst/>
          </a:prstGeom>
          <a:noFill/>
          <a:ln>
            <a:noFill/>
          </a:ln>
        </p:spPr>
        <p:txBody>
          <a:bodyPr anchorCtr="0" anchor="t" bIns="0" lIns="0" spcFirstLastPara="1" rIns="0" wrap="square" tIns="0">
            <a:noAutofit/>
          </a:bodyPr>
          <a:lstStyle/>
          <a:p>
            <a:pPr indent="0" lvl="0" marL="0" marR="0" rtl="0" algn="l">
              <a:lnSpc>
                <a:spcPct val="161290"/>
              </a:lnSpc>
              <a:spcBef>
                <a:spcPts val="0"/>
              </a:spcBef>
              <a:spcAft>
                <a:spcPts val="0"/>
              </a:spcAft>
              <a:buClr>
                <a:srgbClr val="000000"/>
              </a:buClr>
              <a:buSzPts val="1550"/>
              <a:buFont typeface="Roboto"/>
              <a:buNone/>
            </a:pPr>
            <a:r>
              <a:rPr b="0" i="0" lang="en-US" sz="1550" u="none" cap="none" strike="noStrike">
                <a:solidFill>
                  <a:srgbClr val="000000"/>
                </a:solidFill>
                <a:latin typeface="Roboto"/>
                <a:ea typeface="Roboto"/>
                <a:cs typeface="Roboto"/>
                <a:sym typeface="Roboto"/>
              </a:rPr>
              <a:t>d) Es gibt </a:t>
            </a:r>
            <a:r>
              <a:rPr b="0" i="0" lang="en-US" sz="1550" u="none" cap="none" strike="noStrike">
                <a:solidFill>
                  <a:srgbClr val="000000"/>
                </a:solidFill>
                <a:highlight>
                  <a:srgbClr val="00FF00"/>
                </a:highlight>
                <a:latin typeface="Roboto"/>
                <a:ea typeface="Roboto"/>
                <a:cs typeface="Roboto"/>
                <a:sym typeface="Roboto"/>
              </a:rPr>
              <a:t>aber</a:t>
            </a:r>
            <a:r>
              <a:rPr b="0" i="0" lang="en-US" sz="1550" u="none" cap="none" strike="noStrike">
                <a:solidFill>
                  <a:srgbClr val="000000"/>
                </a:solidFill>
                <a:latin typeface="Roboto"/>
                <a:ea typeface="Roboto"/>
                <a:cs typeface="Roboto"/>
                <a:sym typeface="Roboto"/>
              </a:rPr>
              <a:t> </a:t>
            </a:r>
            <a:r>
              <a:rPr b="0" i="0" lang="en-US" sz="1550" u="none" cap="none" strike="noStrike">
                <a:solidFill>
                  <a:srgbClr val="000000"/>
                </a:solidFill>
                <a:highlight>
                  <a:srgbClr val="FFFF00"/>
                </a:highlight>
                <a:latin typeface="Roboto"/>
                <a:ea typeface="Roboto"/>
                <a:cs typeface="Roboto"/>
                <a:sym typeface="Roboto"/>
              </a:rPr>
              <a:t>Unterschiede</a:t>
            </a:r>
            <a:r>
              <a:rPr b="0" i="0" lang="en-US" sz="1550" u="none" cap="none" strike="noStrike">
                <a:solidFill>
                  <a:srgbClr val="000000"/>
                </a:solidFill>
                <a:latin typeface="Roboto"/>
                <a:ea typeface="Roboto"/>
                <a:cs typeface="Roboto"/>
                <a:sym typeface="Roboto"/>
              </a:rPr>
              <a:t>, was das </a:t>
            </a:r>
            <a:r>
              <a:rPr b="0" i="0" lang="en-US" sz="1550" u="none" cap="none" strike="noStrike">
                <a:solidFill>
                  <a:srgbClr val="000000"/>
                </a:solidFill>
                <a:highlight>
                  <a:srgbClr val="FFFF00"/>
                </a:highlight>
                <a:latin typeface="Roboto"/>
                <a:ea typeface="Roboto"/>
                <a:cs typeface="Roboto"/>
                <a:sym typeface="Roboto"/>
              </a:rPr>
              <a:t>Gehalt</a:t>
            </a:r>
            <a:r>
              <a:rPr b="0" i="0" lang="en-US" sz="1550" u="none" cap="none" strike="noStrike">
                <a:solidFill>
                  <a:srgbClr val="000000"/>
                </a:solidFill>
                <a:latin typeface="Roboto"/>
                <a:ea typeface="Roboto"/>
                <a:cs typeface="Roboto"/>
                <a:sym typeface="Roboto"/>
              </a:rPr>
              <a:t> betrifft.</a:t>
            </a:r>
            <a:endParaRPr b="0" i="0" sz="1550" u="none" cap="none" strike="noStrike"/>
          </a:p>
        </p:txBody>
      </p:sp>
      <p:sp>
        <p:nvSpPr>
          <p:cNvPr id="283" name="Google Shape;283;p9"/>
          <p:cNvSpPr/>
          <p:nvPr/>
        </p:nvSpPr>
        <p:spPr>
          <a:xfrm>
            <a:off x="7516416" y="4001691"/>
            <a:ext cx="6327815" cy="317540"/>
          </a:xfrm>
          <a:prstGeom prst="rect">
            <a:avLst/>
          </a:prstGeom>
          <a:noFill/>
          <a:ln>
            <a:noFill/>
          </a:ln>
        </p:spPr>
        <p:txBody>
          <a:bodyPr anchorCtr="0" anchor="t" bIns="0" lIns="0" spcFirstLastPara="1" rIns="0" wrap="square" tIns="0">
            <a:noAutofit/>
          </a:bodyPr>
          <a:lstStyle/>
          <a:p>
            <a:pPr indent="0" lvl="0" marL="0" marR="0" rtl="0" algn="l">
              <a:lnSpc>
                <a:spcPct val="161290"/>
              </a:lnSpc>
              <a:spcBef>
                <a:spcPts val="0"/>
              </a:spcBef>
              <a:spcAft>
                <a:spcPts val="0"/>
              </a:spcAft>
              <a:buClr>
                <a:srgbClr val="000000"/>
              </a:buClr>
              <a:buSzPts val="1550"/>
              <a:buFont typeface="Roboto"/>
              <a:buNone/>
            </a:pPr>
            <a:r>
              <a:rPr b="0" i="0" lang="en-US" sz="1550" u="none" cap="none" strike="noStrike">
                <a:solidFill>
                  <a:srgbClr val="000000"/>
                </a:solidFill>
                <a:latin typeface="Roboto"/>
                <a:ea typeface="Roboto"/>
                <a:cs typeface="Roboto"/>
                <a:sym typeface="Roboto"/>
              </a:rPr>
              <a:t>e) Es gibt </a:t>
            </a:r>
            <a:r>
              <a:rPr b="0" i="0" lang="en-US" sz="1550" u="none" cap="none" strike="noStrike">
                <a:solidFill>
                  <a:srgbClr val="000000"/>
                </a:solidFill>
                <a:highlight>
                  <a:srgbClr val="FFFF00"/>
                </a:highlight>
                <a:latin typeface="Roboto"/>
                <a:ea typeface="Roboto"/>
                <a:cs typeface="Roboto"/>
                <a:sym typeface="Roboto"/>
              </a:rPr>
              <a:t>zwei Antworten</a:t>
            </a:r>
            <a:r>
              <a:rPr b="0" i="0" lang="en-US" sz="1550" u="none" cap="none" strike="noStrike">
                <a:solidFill>
                  <a:srgbClr val="000000"/>
                </a:solidFill>
                <a:latin typeface="Roboto"/>
                <a:ea typeface="Roboto"/>
                <a:cs typeface="Roboto"/>
                <a:sym typeface="Roboto"/>
              </a:rPr>
              <a:t> auf </a:t>
            </a:r>
            <a:r>
              <a:rPr b="0" i="0" lang="en-US" sz="1550" u="none" cap="none" strike="noStrike">
                <a:solidFill>
                  <a:srgbClr val="000000"/>
                </a:solidFill>
                <a:highlight>
                  <a:srgbClr val="00FF00"/>
                </a:highlight>
                <a:latin typeface="Roboto"/>
                <a:ea typeface="Roboto"/>
                <a:cs typeface="Roboto"/>
                <a:sym typeface="Roboto"/>
              </a:rPr>
              <a:t>diese</a:t>
            </a:r>
            <a:r>
              <a:rPr b="0" i="0" lang="en-US" sz="1550" u="none" cap="none" strike="noStrike">
                <a:solidFill>
                  <a:srgbClr val="000000"/>
                </a:solidFill>
                <a:latin typeface="Roboto"/>
                <a:ea typeface="Roboto"/>
                <a:cs typeface="Roboto"/>
                <a:sym typeface="Roboto"/>
              </a:rPr>
              <a:t> </a:t>
            </a:r>
            <a:r>
              <a:rPr b="0" i="0" lang="en-US" sz="1550" u="none" cap="none" strike="noStrike">
                <a:solidFill>
                  <a:srgbClr val="000000"/>
                </a:solidFill>
                <a:highlight>
                  <a:srgbClr val="FFFF00"/>
                </a:highlight>
                <a:latin typeface="Roboto"/>
                <a:ea typeface="Roboto"/>
                <a:cs typeface="Roboto"/>
                <a:sym typeface="Roboto"/>
              </a:rPr>
              <a:t>Fragen</a:t>
            </a:r>
            <a:r>
              <a:rPr b="0" i="0" lang="en-US" sz="1550" u="none" cap="none" strike="noStrike">
                <a:solidFill>
                  <a:srgbClr val="000000"/>
                </a:solidFill>
                <a:latin typeface="Roboto"/>
                <a:ea typeface="Roboto"/>
                <a:cs typeface="Roboto"/>
                <a:sym typeface="Roboto"/>
              </a:rPr>
              <a:t>.</a:t>
            </a:r>
            <a:endParaRPr b="0" i="0" sz="1550" u="none" cap="none" strike="noStrike"/>
          </a:p>
        </p:txBody>
      </p:sp>
      <p:sp>
        <p:nvSpPr>
          <p:cNvPr id="284" name="Google Shape;284;p9"/>
          <p:cNvSpPr/>
          <p:nvPr/>
        </p:nvSpPr>
        <p:spPr>
          <a:xfrm>
            <a:off x="7516416" y="4462105"/>
            <a:ext cx="6327815" cy="317540"/>
          </a:xfrm>
          <a:prstGeom prst="rect">
            <a:avLst/>
          </a:prstGeom>
          <a:noFill/>
          <a:ln>
            <a:noFill/>
          </a:ln>
        </p:spPr>
        <p:txBody>
          <a:bodyPr anchorCtr="0" anchor="t" bIns="0" lIns="0" spcFirstLastPara="1" rIns="0" wrap="square" tIns="0">
            <a:noAutofit/>
          </a:bodyPr>
          <a:lstStyle/>
          <a:p>
            <a:pPr indent="0" lvl="0" marL="0" marR="0" rtl="0" algn="l">
              <a:lnSpc>
                <a:spcPct val="161290"/>
              </a:lnSpc>
              <a:spcBef>
                <a:spcPts val="0"/>
              </a:spcBef>
              <a:spcAft>
                <a:spcPts val="0"/>
              </a:spcAft>
              <a:buClr>
                <a:srgbClr val="000000"/>
              </a:buClr>
              <a:buSzPts val="1550"/>
              <a:buFont typeface="Roboto"/>
              <a:buNone/>
            </a:pPr>
            <a:r>
              <a:rPr b="0" i="0" lang="en-US" sz="1550" u="none" cap="none" strike="noStrike">
                <a:solidFill>
                  <a:srgbClr val="000000"/>
                </a:solidFill>
                <a:latin typeface="Roboto"/>
                <a:ea typeface="Roboto"/>
                <a:cs typeface="Roboto"/>
                <a:sym typeface="Roboto"/>
              </a:rPr>
              <a:t>f) Irgendwie sind </a:t>
            </a:r>
            <a:r>
              <a:rPr b="0" i="0" lang="en-US" sz="1550" u="none" cap="none" strike="noStrike">
                <a:solidFill>
                  <a:srgbClr val="000000"/>
                </a:solidFill>
                <a:highlight>
                  <a:srgbClr val="00FF00"/>
                </a:highlight>
                <a:latin typeface="Roboto"/>
                <a:ea typeface="Roboto"/>
                <a:cs typeface="Roboto"/>
                <a:sym typeface="Roboto"/>
              </a:rPr>
              <a:t>sie</a:t>
            </a:r>
            <a:r>
              <a:rPr b="0" i="0" lang="en-US" sz="1550" u="none" cap="none" strike="noStrike">
                <a:solidFill>
                  <a:srgbClr val="000000"/>
                </a:solidFill>
                <a:latin typeface="Roboto"/>
                <a:ea typeface="Roboto"/>
                <a:cs typeface="Roboto"/>
                <a:sym typeface="Roboto"/>
              </a:rPr>
              <a:t> </a:t>
            </a:r>
            <a:r>
              <a:rPr b="0" i="0" lang="en-US" sz="1550" u="none" cap="none" strike="noStrike">
                <a:solidFill>
                  <a:srgbClr val="000000"/>
                </a:solidFill>
                <a:highlight>
                  <a:srgbClr val="FFFF00"/>
                </a:highlight>
                <a:latin typeface="Roboto"/>
                <a:ea typeface="Roboto"/>
                <a:cs typeface="Roboto"/>
                <a:sym typeface="Roboto"/>
              </a:rPr>
              <a:t>selbst schuld</a:t>
            </a:r>
            <a:r>
              <a:rPr b="0" i="0" lang="en-US" sz="1550" u="none" cap="none" strike="noStrike">
                <a:solidFill>
                  <a:srgbClr val="000000"/>
                </a:solidFill>
                <a:latin typeface="Roboto"/>
                <a:ea typeface="Roboto"/>
                <a:cs typeface="Roboto"/>
                <a:sym typeface="Roboto"/>
              </a:rPr>
              <a:t> an der eigenen </a:t>
            </a:r>
            <a:r>
              <a:rPr b="0" i="0" lang="en-US" sz="1550" u="none" cap="none" strike="noStrike">
                <a:solidFill>
                  <a:srgbClr val="000000"/>
                </a:solidFill>
                <a:highlight>
                  <a:srgbClr val="FFFF00"/>
                </a:highlight>
                <a:latin typeface="Roboto"/>
                <a:ea typeface="Roboto"/>
                <a:cs typeface="Roboto"/>
                <a:sym typeface="Roboto"/>
              </a:rPr>
              <a:t>Überlastung</a:t>
            </a:r>
            <a:r>
              <a:rPr b="0" i="0" lang="en-US" sz="1550" u="none" cap="none" strike="noStrike">
                <a:solidFill>
                  <a:srgbClr val="000000"/>
                </a:solidFill>
                <a:latin typeface="Roboto"/>
                <a:ea typeface="Roboto"/>
                <a:cs typeface="Roboto"/>
                <a:sym typeface="Roboto"/>
              </a:rPr>
              <a:t>.</a:t>
            </a:r>
            <a:endParaRPr b="0" i="0" sz="1550" u="none" cap="none" strike="noStrike"/>
          </a:p>
        </p:txBody>
      </p:sp>
      <p:sp>
        <p:nvSpPr>
          <p:cNvPr id="285" name="Google Shape;285;p9"/>
          <p:cNvSpPr/>
          <p:nvPr/>
        </p:nvSpPr>
        <p:spPr>
          <a:xfrm>
            <a:off x="7516416" y="4922520"/>
            <a:ext cx="6327815" cy="317540"/>
          </a:xfrm>
          <a:prstGeom prst="rect">
            <a:avLst/>
          </a:prstGeom>
          <a:noFill/>
          <a:ln>
            <a:noFill/>
          </a:ln>
        </p:spPr>
        <p:txBody>
          <a:bodyPr anchorCtr="0" anchor="t" bIns="0" lIns="0" spcFirstLastPara="1" rIns="0" wrap="square" tIns="0">
            <a:noAutofit/>
          </a:bodyPr>
          <a:lstStyle/>
          <a:p>
            <a:pPr indent="0" lvl="0" marL="0" marR="0" rtl="0" algn="l">
              <a:lnSpc>
                <a:spcPct val="161290"/>
              </a:lnSpc>
              <a:spcBef>
                <a:spcPts val="0"/>
              </a:spcBef>
              <a:spcAft>
                <a:spcPts val="0"/>
              </a:spcAft>
              <a:buClr>
                <a:srgbClr val="000000"/>
              </a:buClr>
              <a:buSzPts val="1550"/>
              <a:buFont typeface="Roboto"/>
              <a:buNone/>
            </a:pPr>
            <a:r>
              <a:rPr b="0" i="0" lang="en-US" sz="1550" u="none" cap="none" strike="noStrike">
                <a:solidFill>
                  <a:srgbClr val="000000"/>
                </a:solidFill>
                <a:latin typeface="Roboto"/>
                <a:ea typeface="Roboto"/>
                <a:cs typeface="Roboto"/>
                <a:sym typeface="Roboto"/>
              </a:rPr>
              <a:t>g) </a:t>
            </a:r>
            <a:r>
              <a:rPr b="0" i="0" lang="en-US" sz="1550" u="none" cap="none" strike="noStrike">
                <a:solidFill>
                  <a:srgbClr val="000000"/>
                </a:solidFill>
                <a:highlight>
                  <a:srgbClr val="00FF00"/>
                </a:highlight>
                <a:latin typeface="Roboto"/>
                <a:ea typeface="Roboto"/>
                <a:cs typeface="Roboto"/>
                <a:sym typeface="Roboto"/>
              </a:rPr>
              <a:t>Sie</a:t>
            </a:r>
            <a:r>
              <a:rPr b="0" i="0" lang="en-US" sz="1550" u="none" cap="none" strike="noStrike">
                <a:solidFill>
                  <a:srgbClr val="000000"/>
                </a:solidFill>
                <a:latin typeface="Roboto"/>
                <a:ea typeface="Roboto"/>
                <a:cs typeface="Roboto"/>
                <a:sym typeface="Roboto"/>
              </a:rPr>
              <a:t> </a:t>
            </a:r>
            <a:r>
              <a:rPr b="0" i="0" lang="en-US" sz="1550" u="none" cap="none" strike="noStrike">
                <a:solidFill>
                  <a:srgbClr val="000000"/>
                </a:solidFill>
                <a:highlight>
                  <a:srgbClr val="FFFF00"/>
                </a:highlight>
                <a:latin typeface="Roboto"/>
                <a:ea typeface="Roboto"/>
                <a:cs typeface="Roboto"/>
                <a:sym typeface="Roboto"/>
              </a:rPr>
              <a:t>müssen</a:t>
            </a:r>
            <a:r>
              <a:rPr b="0" i="0" lang="en-US" sz="1550" u="none" cap="none" strike="noStrike">
                <a:solidFill>
                  <a:srgbClr val="000000"/>
                </a:solidFill>
                <a:latin typeface="Roboto"/>
                <a:ea typeface="Roboto"/>
                <a:cs typeface="Roboto"/>
                <a:sym typeface="Roboto"/>
              </a:rPr>
              <a:t> </a:t>
            </a:r>
            <a:r>
              <a:rPr b="0" i="0" lang="en-US" sz="1550" u="none" cap="none" strike="noStrike">
                <a:solidFill>
                  <a:srgbClr val="000000"/>
                </a:solidFill>
                <a:highlight>
                  <a:srgbClr val="FFFF00"/>
                </a:highlight>
                <a:latin typeface="Roboto"/>
                <a:ea typeface="Roboto"/>
                <a:cs typeface="Roboto"/>
                <a:sym typeface="Roboto"/>
              </a:rPr>
              <a:t>arbeiten</a:t>
            </a:r>
            <a:r>
              <a:rPr b="0" i="0" lang="en-US" sz="1550" u="none" cap="none" strike="noStrike">
                <a:solidFill>
                  <a:srgbClr val="000000"/>
                </a:solidFill>
                <a:latin typeface="Roboto"/>
                <a:ea typeface="Roboto"/>
                <a:cs typeface="Roboto"/>
                <a:sym typeface="Roboto"/>
              </a:rPr>
              <a:t>.</a:t>
            </a:r>
            <a:endParaRPr b="0" i="0" sz="1550" u="none" cap="none" strike="noStrike"/>
          </a:p>
        </p:txBody>
      </p:sp>
      <p:sp>
        <p:nvSpPr>
          <p:cNvPr id="286" name="Google Shape;286;p9"/>
          <p:cNvSpPr/>
          <p:nvPr/>
        </p:nvSpPr>
        <p:spPr>
          <a:xfrm>
            <a:off x="7516416" y="5382935"/>
            <a:ext cx="6327815" cy="317540"/>
          </a:xfrm>
          <a:prstGeom prst="rect">
            <a:avLst/>
          </a:prstGeom>
          <a:noFill/>
          <a:ln>
            <a:noFill/>
          </a:ln>
        </p:spPr>
        <p:txBody>
          <a:bodyPr anchorCtr="0" anchor="t" bIns="0" lIns="0" spcFirstLastPara="1" rIns="0" wrap="square" tIns="0">
            <a:noAutofit/>
          </a:bodyPr>
          <a:lstStyle/>
          <a:p>
            <a:pPr indent="0" lvl="0" marL="0" marR="0" rtl="0" algn="l">
              <a:lnSpc>
                <a:spcPct val="161290"/>
              </a:lnSpc>
              <a:spcBef>
                <a:spcPts val="0"/>
              </a:spcBef>
              <a:spcAft>
                <a:spcPts val="0"/>
              </a:spcAft>
              <a:buClr>
                <a:srgbClr val="000000"/>
              </a:buClr>
              <a:buSzPts val="1550"/>
              <a:buFont typeface="Roboto"/>
              <a:buNone/>
            </a:pPr>
            <a:r>
              <a:rPr b="0" i="0" lang="en-US" sz="1550" u="none" cap="none" strike="noStrike">
                <a:solidFill>
                  <a:srgbClr val="000000"/>
                </a:solidFill>
                <a:latin typeface="Roboto"/>
                <a:ea typeface="Roboto"/>
                <a:cs typeface="Roboto"/>
                <a:sym typeface="Roboto"/>
              </a:rPr>
              <a:t>h) </a:t>
            </a:r>
            <a:r>
              <a:rPr b="0" i="0" lang="en-US" sz="1550" u="none" cap="none" strike="noStrike">
                <a:solidFill>
                  <a:srgbClr val="000000"/>
                </a:solidFill>
                <a:highlight>
                  <a:srgbClr val="00FF00"/>
                </a:highlight>
                <a:latin typeface="Roboto"/>
                <a:ea typeface="Roboto"/>
                <a:cs typeface="Roboto"/>
                <a:sym typeface="Roboto"/>
              </a:rPr>
              <a:t>Sie</a:t>
            </a:r>
            <a:r>
              <a:rPr b="0" i="0" lang="en-US" sz="1550" u="none" cap="none" strike="noStrike">
                <a:solidFill>
                  <a:srgbClr val="000000"/>
                </a:solidFill>
                <a:latin typeface="Roboto"/>
                <a:ea typeface="Roboto"/>
                <a:cs typeface="Roboto"/>
                <a:sym typeface="Roboto"/>
              </a:rPr>
              <a:t> wollen </a:t>
            </a:r>
            <a:r>
              <a:rPr b="0" i="0" lang="en-US" sz="1550" u="none" cap="none" strike="noStrike">
                <a:solidFill>
                  <a:srgbClr val="000000"/>
                </a:solidFill>
                <a:highlight>
                  <a:srgbClr val="FFFF00"/>
                </a:highlight>
                <a:latin typeface="Roboto"/>
                <a:ea typeface="Roboto"/>
                <a:cs typeface="Roboto"/>
                <a:sym typeface="Roboto"/>
              </a:rPr>
              <a:t>keine Überstunden</a:t>
            </a:r>
            <a:r>
              <a:rPr b="0" i="0" lang="en-US" sz="1550" u="none" cap="none" strike="noStrike">
                <a:solidFill>
                  <a:srgbClr val="000000"/>
                </a:solidFill>
                <a:latin typeface="Roboto"/>
                <a:ea typeface="Roboto"/>
                <a:cs typeface="Roboto"/>
                <a:sym typeface="Roboto"/>
              </a:rPr>
              <a:t> und </a:t>
            </a:r>
            <a:r>
              <a:rPr b="0" i="0" lang="en-US" sz="1550" u="none" cap="none" strike="noStrike">
                <a:solidFill>
                  <a:srgbClr val="000000"/>
                </a:solidFill>
                <a:highlight>
                  <a:srgbClr val="FFFF00"/>
                </a:highlight>
                <a:latin typeface="Roboto"/>
                <a:ea typeface="Roboto"/>
                <a:cs typeface="Roboto"/>
                <a:sym typeface="Roboto"/>
              </a:rPr>
              <a:t>keine freiwilligen Zusatzaufgaben.</a:t>
            </a:r>
            <a:endParaRPr b="0" i="0" sz="1550" u="none" cap="none" strike="noStrike">
              <a:highlight>
                <a:srgbClr val="FFFF00"/>
              </a:highlight>
            </a:endParaRPr>
          </a:p>
        </p:txBody>
      </p:sp>
      <p:sp>
        <p:nvSpPr>
          <p:cNvPr id="287" name="Google Shape;287;p9"/>
          <p:cNvSpPr/>
          <p:nvPr/>
        </p:nvSpPr>
        <p:spPr>
          <a:xfrm>
            <a:off x="7516416" y="5843349"/>
            <a:ext cx="6327815" cy="317540"/>
          </a:xfrm>
          <a:prstGeom prst="rect">
            <a:avLst/>
          </a:prstGeom>
          <a:noFill/>
          <a:ln>
            <a:noFill/>
          </a:ln>
        </p:spPr>
        <p:txBody>
          <a:bodyPr anchorCtr="0" anchor="t" bIns="0" lIns="0" spcFirstLastPara="1" rIns="0" wrap="square" tIns="0">
            <a:noAutofit/>
          </a:bodyPr>
          <a:lstStyle/>
          <a:p>
            <a:pPr indent="0" lvl="0" marL="0" marR="0" rtl="0" algn="l">
              <a:lnSpc>
                <a:spcPct val="161290"/>
              </a:lnSpc>
              <a:spcBef>
                <a:spcPts val="0"/>
              </a:spcBef>
              <a:spcAft>
                <a:spcPts val="0"/>
              </a:spcAft>
              <a:buClr>
                <a:srgbClr val="000000"/>
              </a:buClr>
              <a:buSzPts val="1550"/>
              <a:buFont typeface="Roboto"/>
              <a:buNone/>
            </a:pPr>
            <a:r>
              <a:rPr b="0" i="0" lang="en-US" sz="1550" u="none" cap="none" strike="noStrike">
                <a:solidFill>
                  <a:srgbClr val="000000"/>
                </a:solidFill>
                <a:latin typeface="Roboto"/>
                <a:ea typeface="Roboto"/>
                <a:cs typeface="Roboto"/>
                <a:sym typeface="Roboto"/>
              </a:rPr>
              <a:t>i) </a:t>
            </a:r>
            <a:r>
              <a:rPr b="0" i="0" lang="en-US" sz="1550" u="none" cap="none" strike="noStrike">
                <a:solidFill>
                  <a:srgbClr val="000000"/>
                </a:solidFill>
                <a:highlight>
                  <a:srgbClr val="FFFF00"/>
                </a:highlight>
                <a:latin typeface="Roboto"/>
                <a:ea typeface="Roboto"/>
                <a:cs typeface="Roboto"/>
                <a:sym typeface="Roboto"/>
              </a:rPr>
              <a:t>Studien</a:t>
            </a:r>
            <a:r>
              <a:rPr b="0" i="0" lang="en-US" sz="1550" u="none" cap="none" strike="noStrike">
                <a:solidFill>
                  <a:srgbClr val="000000"/>
                </a:solidFill>
                <a:latin typeface="Roboto"/>
                <a:ea typeface="Roboto"/>
                <a:cs typeface="Roboto"/>
                <a:sym typeface="Roboto"/>
              </a:rPr>
              <a:t> liefern </a:t>
            </a:r>
            <a:r>
              <a:rPr b="0" i="0" lang="en-US" sz="1550" u="none" cap="none" strike="noStrike">
                <a:solidFill>
                  <a:srgbClr val="000000"/>
                </a:solidFill>
                <a:highlight>
                  <a:srgbClr val="00FF00"/>
                </a:highlight>
                <a:latin typeface="Roboto"/>
                <a:ea typeface="Roboto"/>
                <a:cs typeface="Roboto"/>
                <a:sym typeface="Roboto"/>
              </a:rPr>
              <a:t>hier</a:t>
            </a:r>
            <a:r>
              <a:rPr b="0" i="0" lang="en-US" sz="1550" u="none" cap="none" strike="noStrike">
                <a:solidFill>
                  <a:srgbClr val="000000"/>
                </a:solidFill>
                <a:latin typeface="Roboto"/>
                <a:ea typeface="Roboto"/>
                <a:cs typeface="Roboto"/>
                <a:sym typeface="Roboto"/>
              </a:rPr>
              <a:t> </a:t>
            </a:r>
            <a:r>
              <a:rPr b="0" i="0" lang="en-US" sz="1550" u="none" cap="none" strike="noStrike">
                <a:solidFill>
                  <a:srgbClr val="000000"/>
                </a:solidFill>
                <a:highlight>
                  <a:srgbClr val="FFFF00"/>
                </a:highlight>
                <a:latin typeface="Roboto"/>
                <a:ea typeface="Roboto"/>
                <a:cs typeface="Roboto"/>
                <a:sym typeface="Roboto"/>
              </a:rPr>
              <a:t>keine</a:t>
            </a:r>
            <a:r>
              <a:rPr b="0" i="0" lang="en-US" sz="1550" u="none" cap="none" strike="noStrike">
                <a:solidFill>
                  <a:srgbClr val="000000"/>
                </a:solidFill>
                <a:latin typeface="Roboto"/>
                <a:ea typeface="Roboto"/>
                <a:cs typeface="Roboto"/>
                <a:sym typeface="Roboto"/>
              </a:rPr>
              <a:t> eindeutigen </a:t>
            </a:r>
            <a:r>
              <a:rPr b="0" i="0" lang="en-US" sz="1550" u="none" cap="none" strike="noStrike">
                <a:solidFill>
                  <a:srgbClr val="000000"/>
                </a:solidFill>
                <a:highlight>
                  <a:srgbClr val="FFFF00"/>
                </a:highlight>
                <a:latin typeface="Roboto"/>
                <a:ea typeface="Roboto"/>
                <a:cs typeface="Roboto"/>
                <a:sym typeface="Roboto"/>
              </a:rPr>
              <a:t>Antworten</a:t>
            </a:r>
            <a:r>
              <a:rPr b="0" i="0" lang="en-US" sz="1550" u="none" cap="none" strike="noStrike">
                <a:solidFill>
                  <a:srgbClr val="000000"/>
                </a:solidFill>
                <a:latin typeface="Roboto"/>
                <a:ea typeface="Roboto"/>
                <a:cs typeface="Roboto"/>
                <a:sym typeface="Roboto"/>
              </a:rPr>
              <a:t>.</a:t>
            </a:r>
            <a:endParaRPr b="0" i="0" sz="1550" u="none" cap="none" strike="noStrike"/>
          </a:p>
        </p:txBody>
      </p:sp>
      <p:sp>
        <p:nvSpPr>
          <p:cNvPr id="288" name="Google Shape;288;p9"/>
          <p:cNvSpPr/>
          <p:nvPr/>
        </p:nvSpPr>
        <p:spPr>
          <a:xfrm>
            <a:off x="7516416" y="6303764"/>
            <a:ext cx="6327815" cy="635079"/>
          </a:xfrm>
          <a:prstGeom prst="rect">
            <a:avLst/>
          </a:prstGeom>
          <a:noFill/>
          <a:ln>
            <a:noFill/>
          </a:ln>
        </p:spPr>
        <p:txBody>
          <a:bodyPr anchorCtr="0" anchor="t" bIns="0" lIns="0" spcFirstLastPara="1" rIns="0" wrap="square" tIns="0">
            <a:noAutofit/>
          </a:bodyPr>
          <a:lstStyle/>
          <a:p>
            <a:pPr indent="0" lvl="0" marL="0" marR="0" rtl="0" algn="l">
              <a:lnSpc>
                <a:spcPct val="161290"/>
              </a:lnSpc>
              <a:spcBef>
                <a:spcPts val="0"/>
              </a:spcBef>
              <a:spcAft>
                <a:spcPts val="0"/>
              </a:spcAft>
              <a:buClr>
                <a:srgbClr val="000000"/>
              </a:buClr>
              <a:buSzPts val="1550"/>
              <a:buFont typeface="Roboto"/>
              <a:buNone/>
            </a:pPr>
            <a:r>
              <a:rPr b="0" i="0" lang="en-US" sz="1550" u="none" cap="none" strike="noStrike">
                <a:solidFill>
                  <a:srgbClr val="000000"/>
                </a:solidFill>
                <a:latin typeface="Roboto"/>
                <a:ea typeface="Roboto"/>
                <a:cs typeface="Roboto"/>
                <a:sym typeface="Roboto"/>
              </a:rPr>
              <a:t>j) </a:t>
            </a:r>
            <a:r>
              <a:rPr b="0" i="0" lang="en-US" sz="1550" u="none" cap="none" strike="noStrike">
                <a:solidFill>
                  <a:srgbClr val="000000"/>
                </a:solidFill>
                <a:highlight>
                  <a:srgbClr val="00FF00"/>
                </a:highlight>
                <a:latin typeface="Roboto"/>
                <a:ea typeface="Roboto"/>
                <a:cs typeface="Roboto"/>
                <a:sym typeface="Roboto"/>
              </a:rPr>
              <a:t>Wegen</a:t>
            </a:r>
            <a:r>
              <a:rPr b="0" i="0" lang="en-US" sz="1550" u="none" cap="none" strike="noStrike">
                <a:solidFill>
                  <a:srgbClr val="000000"/>
                </a:solidFill>
                <a:latin typeface="Roboto"/>
                <a:ea typeface="Roboto"/>
                <a:cs typeface="Roboto"/>
                <a:sym typeface="Roboto"/>
              </a:rPr>
              <a:t> </a:t>
            </a:r>
            <a:r>
              <a:rPr b="0" i="0" lang="en-US" sz="1550" u="none" cap="none" strike="noStrike">
                <a:solidFill>
                  <a:srgbClr val="000000"/>
                </a:solidFill>
                <a:highlight>
                  <a:srgbClr val="FFFF00"/>
                </a:highlight>
                <a:latin typeface="Roboto"/>
                <a:ea typeface="Roboto"/>
                <a:cs typeface="Roboto"/>
                <a:sym typeface="Roboto"/>
              </a:rPr>
              <a:t>Burn-out fallen</a:t>
            </a:r>
            <a:r>
              <a:rPr b="0" i="0" lang="en-US" sz="1550" u="none" cap="none" strike="noStrike">
                <a:solidFill>
                  <a:srgbClr val="000000"/>
                </a:solidFill>
                <a:latin typeface="Roboto"/>
                <a:ea typeface="Roboto"/>
                <a:cs typeface="Roboto"/>
                <a:sym typeface="Roboto"/>
              </a:rPr>
              <a:t> nämlich oft die </a:t>
            </a:r>
            <a:r>
              <a:rPr b="0" i="0" lang="en-US" sz="1550" u="none" cap="none" strike="noStrike">
                <a:solidFill>
                  <a:srgbClr val="000000"/>
                </a:solidFill>
                <a:highlight>
                  <a:srgbClr val="FFFF00"/>
                </a:highlight>
                <a:latin typeface="Roboto"/>
                <a:ea typeface="Roboto"/>
                <a:cs typeface="Roboto"/>
                <a:sym typeface="Roboto"/>
              </a:rPr>
              <a:t>aus</a:t>
            </a:r>
            <a:r>
              <a:rPr b="0" i="0" lang="en-US" sz="1550" u="none" cap="none" strike="noStrike">
                <a:solidFill>
                  <a:srgbClr val="000000"/>
                </a:solidFill>
                <a:latin typeface="Roboto"/>
                <a:ea typeface="Roboto"/>
                <a:cs typeface="Roboto"/>
                <a:sym typeface="Roboto"/>
              </a:rPr>
              <a:t>, die am meisten</a:t>
            </a:r>
            <a:r>
              <a:rPr b="0" i="0" lang="en-US" sz="1550" u="none" cap="none" strike="noStrike">
                <a:solidFill>
                  <a:srgbClr val="000000"/>
                </a:solidFill>
                <a:highlight>
                  <a:srgbClr val="FFFF00"/>
                </a:highlight>
                <a:latin typeface="Roboto"/>
                <a:ea typeface="Roboto"/>
                <a:cs typeface="Roboto"/>
                <a:sym typeface="Roboto"/>
              </a:rPr>
              <a:t> für die Arbeit brennen.</a:t>
            </a:r>
            <a:endParaRPr b="0" i="0" sz="1550" u="none" cap="none" strike="noStrike">
              <a:highlight>
                <a:srgbClr val="FFFF00"/>
              </a:highlight>
            </a:endParaRPr>
          </a:p>
        </p:txBody>
      </p:sp>
      <p:pic>
        <p:nvPicPr>
          <p:cNvPr descr="preencoded.png" id="289" name="Google Shape;289;p9"/>
          <p:cNvPicPr preferRelativeResize="0"/>
          <p:nvPr/>
        </p:nvPicPr>
        <p:blipFill rotWithShape="1">
          <a:blip r:embed="rId3">
            <a:alphaModFix/>
          </a:blip>
          <a:srcRect b="0" l="0" r="0" t="0"/>
          <a:stretch/>
        </p:blipFill>
        <p:spPr>
          <a:xfrm>
            <a:off x="793790" y="7260312"/>
            <a:ext cx="1270159" cy="333375"/>
          </a:xfrm>
          <a:prstGeom prst="rect">
            <a:avLst/>
          </a:prstGeom>
          <a:noFill/>
          <a:ln>
            <a:noFill/>
          </a:ln>
        </p:spPr>
      </p:pic>
      <p:sp>
        <p:nvSpPr>
          <p:cNvPr id="290" name="Google Shape;290;p9"/>
          <p:cNvSpPr/>
          <p:nvPr/>
        </p:nvSpPr>
        <p:spPr>
          <a:xfrm>
            <a:off x="12957900" y="29475"/>
            <a:ext cx="1672500" cy="473100"/>
          </a:xfrm>
          <a:prstGeom prst="rect">
            <a:avLst/>
          </a:prstGeom>
          <a:blipFill rotWithShape="1">
            <a:blip r:embed="rId4">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2025-08-13T14:57:07Z</dcterms:created>
</cp:coreProperties>
</file>