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8229600" cx="14630400"/>
  <p:notesSz cx="8229600" cy="14630400"/>
  <p:embeddedFontLst>
    <p:embeddedFont>
      <p:font typeface="Roboto"/>
      <p:regular r:id="rId22"/>
      <p:bold r:id="rId23"/>
      <p:italic r:id="rId24"/>
      <p:boldItalic r:id="rId25"/>
    </p:embeddedFont>
    <p:embeddedFont>
      <p:font typeface="Oswald"/>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ajPLbiaPXo2YgCWU+czxlXm8k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Oswald-bold.fntdata"/><Relationship Id="rId25" Type="http://schemas.openxmlformats.org/officeDocument/2006/relationships/font" Target="fonts/Roboto-bold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1. Ispunjenje (Erfüllung der Aufgabe)</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je odličan primer formalne poslovne komunikacije.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Jasnoća:</a:t>
            </a:r>
            <a:r>
              <a:rPr lang="en-US" sz="1100">
                <a:latin typeface="Arial"/>
                <a:ea typeface="Arial"/>
                <a:cs typeface="Arial"/>
                <a:sym typeface="Arial"/>
              </a:rPr>
              <a:t> Autor jasno iznosi problem (povišena buka) i direktno predlaže rešenje (rad od kuće dva dana sedmično).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Kontekst:</a:t>
            </a:r>
            <a:r>
              <a:rPr lang="en-US" sz="1100">
                <a:latin typeface="Arial"/>
                <a:ea typeface="Arial"/>
                <a:cs typeface="Arial"/>
                <a:sym typeface="Arial"/>
              </a:rPr>
              <a:t> Odmah u uvodu postavlja kontekst i pokazuje razumevanje situacije ("razumem da je selidba bila neophodna"), čime smanjuje tenziju i pokazuje poštovanje.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Cilj:</a:t>
            </a:r>
            <a:r>
              <a:rPr lang="en-US" sz="1100">
                <a:latin typeface="Arial"/>
                <a:ea typeface="Arial"/>
                <a:cs typeface="Arial"/>
                <a:sym typeface="Arial"/>
              </a:rPr>
              <a:t> Tekst ima jasan cilj: dobiti dozvolu za rad od kuće.</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2. Gramatika (Grammatik)</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Gramatički, tekst je besprekoran i koristi formalne strukture: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Formalna obraćanja:</a:t>
            </a:r>
            <a:r>
              <a:rPr lang="en-US" sz="1100">
                <a:latin typeface="Arial"/>
                <a:ea typeface="Arial"/>
                <a:cs typeface="Arial"/>
                <a:sym typeface="Arial"/>
              </a:rPr>
              <a:t> Koristi se formalno obraćanje (</a:t>
            </a:r>
            <a:r>
              <a:rPr i="1" lang="en-US" sz="1100">
                <a:latin typeface="Arial"/>
                <a:ea typeface="Arial"/>
                <a:cs typeface="Arial"/>
                <a:sym typeface="Arial"/>
              </a:rPr>
              <a:t>"Sehr geehrte Frau Grimm"</a:t>
            </a:r>
            <a:r>
              <a:rPr lang="en-US" sz="1100">
                <a:latin typeface="Arial"/>
                <a:ea typeface="Arial"/>
                <a:cs typeface="Arial"/>
                <a:sym typeface="Arial"/>
              </a:rPr>
              <a:t>, </a:t>
            </a:r>
            <a:r>
              <a:rPr i="1" lang="en-US" sz="1100">
                <a:latin typeface="Arial"/>
                <a:ea typeface="Arial"/>
                <a:cs typeface="Arial"/>
                <a:sym typeface="Arial"/>
              </a:rPr>
              <a:t>"Mit freundlichen Grüßen"</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Formalni stil:</a:t>
            </a:r>
            <a:r>
              <a:rPr lang="en-US" sz="1100">
                <a:latin typeface="Arial"/>
                <a:ea typeface="Arial"/>
                <a:cs typeface="Arial"/>
                <a:sym typeface="Arial"/>
              </a:rPr>
              <a:t> Upotrebljava se </a:t>
            </a:r>
            <a:r>
              <a:rPr b="1" lang="en-US" sz="1100">
                <a:latin typeface="Arial"/>
                <a:ea typeface="Arial"/>
                <a:cs typeface="Arial"/>
                <a:sym typeface="Arial"/>
              </a:rPr>
              <a:t>Konjunktiv II</a:t>
            </a:r>
            <a:r>
              <a:rPr lang="en-US" sz="1100">
                <a:latin typeface="Arial"/>
                <a:ea typeface="Arial"/>
                <a:cs typeface="Arial"/>
                <a:sym typeface="Arial"/>
              </a:rPr>
              <a:t> u pristojnim rečenicama (</a:t>
            </a:r>
            <a:r>
              <a:rPr i="1" lang="en-US" sz="1100">
                <a:latin typeface="Arial"/>
                <a:ea typeface="Arial"/>
                <a:cs typeface="Arial"/>
                <a:sym typeface="Arial"/>
              </a:rPr>
              <a:t>"wäre ein ruhigerer Arbeitsplatz ideal"</a:t>
            </a:r>
            <a:r>
              <a:rPr lang="en-US" sz="1100">
                <a:latin typeface="Arial"/>
                <a:ea typeface="Arial"/>
                <a:cs typeface="Arial"/>
                <a:sym typeface="Arial"/>
              </a:rPr>
              <a:t>, </a:t>
            </a:r>
            <a:r>
              <a:rPr i="1" lang="en-US" sz="1100">
                <a:latin typeface="Arial"/>
                <a:ea typeface="Arial"/>
                <a:cs typeface="Arial"/>
                <a:sym typeface="Arial"/>
              </a:rPr>
              <a:t>"würde es mir ermöglichen"</a:t>
            </a:r>
            <a:r>
              <a:rPr lang="en-US" sz="1100">
                <a:latin typeface="Arial"/>
                <a:ea typeface="Arial"/>
                <a:cs typeface="Arial"/>
                <a:sym typeface="Arial"/>
              </a:rPr>
              <a:t>). Ovo je karakteristično za C1/C2 nivo i pokazuje izuzetnu kulturnu i jezičku kompetenciju.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Bezlične forme:</a:t>
            </a:r>
            <a:r>
              <a:rPr lang="en-US" sz="1100">
                <a:latin typeface="Arial"/>
                <a:ea typeface="Arial"/>
                <a:cs typeface="Arial"/>
                <a:sym typeface="Arial"/>
              </a:rPr>
              <a:t> Nema grešaka u padežima, rodovima i upotrebi glagolskih oblika.</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3. Rečnik (Wortschatz)</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Rečnik je adekvatan za poslovni kontekst, što ga čini izuzetno efikasnim:</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Formalni vokabular:</a:t>
            </a:r>
            <a:r>
              <a:rPr lang="en-US" sz="1100">
                <a:latin typeface="Arial"/>
                <a:ea typeface="Arial"/>
                <a:cs typeface="Arial"/>
                <a:sym typeface="Arial"/>
              </a:rPr>
              <a:t> Koriste se fraze i reči koje su tipične za poslovnu prepisku (</a:t>
            </a:r>
            <a:r>
              <a:rPr i="1" lang="en-US" sz="1100">
                <a:latin typeface="Arial"/>
                <a:ea typeface="Arial"/>
                <a:cs typeface="Arial"/>
                <a:sym typeface="Arial"/>
              </a:rPr>
              <a:t>"beinträchtigt", "Konzentration erheblich", "Lärmkulisse störend", "Effizienz mindert", "Kompromiss", "bei Bedarf"</a:t>
            </a:r>
            <a:r>
              <a:rPr lang="en-US" sz="1100">
                <a:latin typeface="Arial"/>
                <a:ea typeface="Arial"/>
                <a:cs typeface="Arial"/>
                <a:sym typeface="Arial"/>
              </a:rPr>
              <a:t>, "logistische Leistung").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Efikasnost:</a:t>
            </a:r>
            <a:r>
              <a:rPr lang="en-US" sz="1100">
                <a:latin typeface="Arial"/>
                <a:ea typeface="Arial"/>
                <a:cs typeface="Arial"/>
                <a:sym typeface="Arial"/>
              </a:rPr>
              <a:t> Izbegavaju se suvišne reči. Poruka je jasna, sažeta i usmerena ka cilju.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Preciznost:</a:t>
            </a:r>
            <a:r>
              <a:rPr lang="en-US" sz="1100">
                <a:latin typeface="Arial"/>
                <a:ea typeface="Arial"/>
                <a:cs typeface="Arial"/>
                <a:sym typeface="Arial"/>
              </a:rPr>
              <a:t> Koriste se precizni termini (npr. </a:t>
            </a:r>
            <a:r>
              <a:rPr i="1" lang="en-US" sz="1100">
                <a:latin typeface="Arial"/>
                <a:ea typeface="Arial"/>
                <a:cs typeface="Arial"/>
                <a:sym typeface="Arial"/>
              </a:rPr>
              <a:t>“konzentrationsintensive Aufgaben”</a:t>
            </a:r>
            <a:r>
              <a:rPr lang="en-US" sz="1100">
                <a:latin typeface="Arial"/>
                <a:ea typeface="Arial"/>
                <a:cs typeface="Arial"/>
                <a:sym typeface="Arial"/>
              </a:rPr>
              <a:t> - zadaci koji zahtevaju visoku koncentraciju).</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4. Koherentnost (Kohärenz)</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je logično strukturisan i ima dobar tok:</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Uvod:</a:t>
            </a:r>
            <a:r>
              <a:rPr lang="en-US" sz="1100">
                <a:latin typeface="Arial"/>
                <a:ea typeface="Arial"/>
                <a:cs typeface="Arial"/>
                <a:sym typeface="Arial"/>
              </a:rPr>
              <a:t> Počinje ljubaznim pozdravom i razumevanjem za situaciju, što stvara pozitivnu atmosferu.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Glavni deo:</a:t>
            </a:r>
            <a:r>
              <a:rPr lang="en-US" sz="1100">
                <a:latin typeface="Arial"/>
                <a:ea typeface="Arial"/>
                <a:cs typeface="Arial"/>
                <a:sym typeface="Arial"/>
              </a:rPr>
              <a:t> U drugom pasusu se direktno iznosi problem i objašnjavaju posledice.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Rešenje:</a:t>
            </a:r>
            <a:r>
              <a:rPr lang="en-US" sz="1100">
                <a:latin typeface="Arial"/>
                <a:ea typeface="Arial"/>
                <a:cs typeface="Arial"/>
                <a:sym typeface="Arial"/>
              </a:rPr>
              <a:t> U trećem pasusu se predlaže rešenje, objašnjavajući zašto je ono korisno za produktivnost.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Zaključak:</a:t>
            </a:r>
            <a:r>
              <a:rPr lang="en-US" sz="1100">
                <a:latin typeface="Arial"/>
                <a:ea typeface="Arial"/>
                <a:cs typeface="Arial"/>
                <a:sym typeface="Arial"/>
              </a:rPr>
              <a:t> Završava se formalnim pozdravom i zahvalom.</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334" name="Google Shape;3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Konjunktor: vorausgesetzt</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C1 primer:</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Die Finanzierung des Forschungsprojekts wird genehmigt, </a:t>
            </a:r>
            <a:r>
              <a:rPr b="1" lang="en-US" sz="1100">
                <a:latin typeface="Arial"/>
                <a:ea typeface="Arial"/>
                <a:cs typeface="Arial"/>
                <a:sym typeface="Arial"/>
              </a:rPr>
              <a:t>vorausgesetzt</a:t>
            </a:r>
            <a:r>
              <a:rPr lang="en-US" sz="1100">
                <a:latin typeface="Arial"/>
                <a:ea typeface="Arial"/>
                <a:cs typeface="Arial"/>
                <a:sym typeface="Arial"/>
              </a:rPr>
              <a:t>, dass alle ethischen Richtlinien strikt eingehalten werden.</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(Finansiranje istraživačkog projekta će biti odobreno, pod uslovom da se strogo poštuju sve etičke smernice.)</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Subjunktor: wenn</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C1 primer:</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Wenn</a:t>
            </a:r>
            <a:r>
              <a:rPr lang="en-US" sz="1100">
                <a:latin typeface="Arial"/>
                <a:ea typeface="Arial"/>
                <a:cs typeface="Arial"/>
                <a:sym typeface="Arial"/>
              </a:rPr>
              <a:t> die Nachfrage auf dem Markt weiterhin stagniert, ist eine Anpassung der Produktionskapazitäten unumgänglich.</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(Ako potražnja na tržištu i dalje stagnira, prilagođavanje proizvodnih kapaciteta je neizbežno.)</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Adverb: sonst</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C1 primer:</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Das Unternehmen muss seine internen Prozesse optimieren, </a:t>
            </a:r>
            <a:r>
              <a:rPr b="1" lang="en-US" sz="1100">
                <a:latin typeface="Arial"/>
                <a:ea typeface="Arial"/>
                <a:cs typeface="Arial"/>
                <a:sym typeface="Arial"/>
              </a:rPr>
              <a:t>sonst</a:t>
            </a:r>
            <a:r>
              <a:rPr lang="en-US" sz="1100">
                <a:latin typeface="Arial"/>
                <a:ea typeface="Arial"/>
                <a:cs typeface="Arial"/>
                <a:sym typeface="Arial"/>
              </a:rPr>
              <a:t> wird es seine Wettbewerbsfähigkeit gegenüber der Konkurrenz verlieren.</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(Kompanija mora da optimizuje svoje interne procese, inače će izgubiti svoju konkurentnost u odnosu na konkurenciju.)</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Wendung: unter der Bedingung, dass</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C1 primer:</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Der Vertrag kann </a:t>
            </a:r>
            <a:r>
              <a:rPr b="1" lang="en-US" sz="1100">
                <a:latin typeface="Arial"/>
                <a:ea typeface="Arial"/>
                <a:cs typeface="Arial"/>
                <a:sym typeface="Arial"/>
              </a:rPr>
              <a:t>unter der Bedingung, dass</a:t>
            </a:r>
            <a:r>
              <a:rPr lang="en-US" sz="1100">
                <a:latin typeface="Arial"/>
                <a:ea typeface="Arial"/>
                <a:cs typeface="Arial"/>
                <a:sym typeface="Arial"/>
              </a:rPr>
              <a:t> alle Verhandlungspunkte von beiden Parteien akzeptiert werden, umgehend unterzeichnet werden.</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(Ugovor se može potpisati odmah, pod uslovom da sve tačke pregovora budu prihvaćene od obe strane.)</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Präposition: bei</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C1 primer:</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Bei</a:t>
            </a:r>
            <a:r>
              <a:rPr lang="en-US" sz="1100">
                <a:latin typeface="Arial"/>
                <a:ea typeface="Arial"/>
                <a:cs typeface="Arial"/>
                <a:sym typeface="Arial"/>
              </a:rPr>
              <a:t> einer drohenden Insolvenz des Zulieferers müssen alternative Beschaffungsquellen in Betracht gezogen werden.</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(U slučaju pretećeg bankrota dobavljača, moraju se uzeti u obzir alternativni izvori nabavke.)</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387" name="Google Shape;38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77f72b6838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77f72b6838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77f72b6838_0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Predstavite temu (Thema vorstellen):</a:t>
            </a:r>
            <a:r>
              <a:rPr lang="en-US" sz="1100">
                <a:latin typeface="Arial"/>
                <a:ea typeface="Arial"/>
                <a:cs typeface="Arial"/>
                <a:sym typeface="Arial"/>
              </a:rPr>
              <a:t> Ukratko definišite o čemu ćete pisati.</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Pokažite relevantnost (Relevanz zeigen):</a:t>
            </a:r>
            <a:r>
              <a:rPr lang="en-US" sz="1100">
                <a:latin typeface="Arial"/>
                <a:ea typeface="Arial"/>
                <a:cs typeface="Arial"/>
                <a:sym typeface="Arial"/>
              </a:rPr>
              <a:t> Objasnite zašto je tema važna i aktuelna.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Navedite aktuelne primere (Aktuelle Beispiele nennen):</a:t>
            </a:r>
            <a:r>
              <a:rPr lang="en-US" sz="1100">
                <a:latin typeface="Arial"/>
                <a:ea typeface="Arial"/>
                <a:cs typeface="Arial"/>
                <a:sym typeface="Arial"/>
              </a:rPr>
              <a:t> Povežite temu sa aktuelnim dešavanjima.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Opišite ličnu povezanost (Persönliche Verbindung beschreiben):</a:t>
            </a:r>
            <a:r>
              <a:rPr lang="en-US" sz="1100">
                <a:latin typeface="Arial"/>
                <a:ea typeface="Arial"/>
                <a:cs typeface="Arial"/>
                <a:sym typeface="Arial"/>
              </a:rPr>
              <a:t> Neka tekst deluje lično i ubedljivo, pokažite da vam je tema bliska.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Objasnite važne pojmove (Wichtige Begriffe erklären):</a:t>
            </a:r>
            <a:r>
              <a:rPr lang="en-US" sz="1100">
                <a:latin typeface="Arial"/>
                <a:ea typeface="Arial"/>
                <a:cs typeface="Arial"/>
                <a:sym typeface="Arial"/>
              </a:rPr>
              <a:t> Ako koristite specifične termine, objasnite ih.</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Formulišite centralno pitanje (Zentrale Frage formulieren):</a:t>
            </a:r>
            <a:r>
              <a:rPr lang="en-US" sz="1100">
                <a:latin typeface="Arial"/>
                <a:ea typeface="Arial"/>
                <a:cs typeface="Arial"/>
                <a:sym typeface="Arial"/>
              </a:rPr>
              <a:t> Postavite pitanje na koje će vaš tekst odgovoriti.</a:t>
            </a:r>
            <a:endParaRPr sz="1100">
              <a:latin typeface="Arial"/>
              <a:ea typeface="Arial"/>
              <a:cs typeface="Arial"/>
              <a:sym typeface="Arial"/>
            </a:endParaRPr>
          </a:p>
          <a:p>
            <a:pPr indent="0" lvl="0" marL="0" rtl="0" algn="l">
              <a:spcBef>
                <a:spcPts val="0"/>
              </a:spcBef>
              <a:spcAft>
                <a:spcPts val="0"/>
              </a:spcAft>
              <a:buNone/>
            </a:pPr>
            <a:br>
              <a:rPr lang="en-US"/>
            </a:br>
            <a:r>
              <a:rPr b="1" lang="en-US" sz="1100">
                <a:latin typeface="Arial"/>
                <a:ea typeface="Arial"/>
                <a:cs typeface="Arial"/>
                <a:sym typeface="Arial"/>
              </a:rPr>
              <a:t>Izvucite zaključak (Schluss ziehen):</a:t>
            </a:r>
            <a:r>
              <a:rPr lang="en-US" sz="1100">
                <a:latin typeface="Arial"/>
                <a:ea typeface="Arial"/>
                <a:cs typeface="Arial"/>
                <a:sym typeface="Arial"/>
              </a:rPr>
              <a:t> Kratko ponovite glavne ideje iz teksta.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Izložite i obrazložite sopstveni stav (Eigenen Standpunkt darlegen):</a:t>
            </a:r>
            <a:r>
              <a:rPr lang="en-US" sz="1100">
                <a:latin typeface="Arial"/>
                <a:ea typeface="Arial"/>
                <a:cs typeface="Arial"/>
                <a:sym typeface="Arial"/>
              </a:rPr>
              <a:t> Jasno recite šta vi mislite.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Dajte pogled u budućnost (Ausblick geben):</a:t>
            </a:r>
            <a:r>
              <a:rPr lang="en-US" sz="1100">
                <a:latin typeface="Arial"/>
                <a:ea typeface="Arial"/>
                <a:cs typeface="Arial"/>
                <a:sym typeface="Arial"/>
              </a:rPr>
              <a:t> Razmislite o tome kako bi se tema mogla razvijati u budućnosti.</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Predložite rešenje (Lösungen vorschlagen):</a:t>
            </a:r>
            <a:r>
              <a:rPr lang="en-US" sz="1100">
                <a:latin typeface="Arial"/>
                <a:ea typeface="Arial"/>
                <a:cs typeface="Arial"/>
                <a:sym typeface="Arial"/>
              </a:rPr>
              <a:t> Ponudite savet ili preporuku.</a:t>
            </a:r>
            <a:endParaRPr sz="1100">
              <a:latin typeface="Arial"/>
              <a:ea typeface="Arial"/>
              <a:cs typeface="Arial"/>
              <a:sym typeface="Arial"/>
            </a:endParaRPr>
          </a:p>
          <a:p>
            <a:pPr indent="0" lvl="0" marL="0" rtl="0" algn="l">
              <a:spcBef>
                <a:spcPts val="0"/>
              </a:spcBef>
              <a:spcAft>
                <a:spcPts val="0"/>
              </a:spcAft>
              <a:buNone/>
            </a:pPr>
            <a:r>
              <a:t/>
            </a:r>
            <a:endParaRPr/>
          </a:p>
        </p:txBody>
      </p:sp>
      <p:sp>
        <p:nvSpPr>
          <p:cNvPr id="138" name="Google Shape;13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Kad dobijete neku temu, samo pogledajte u tabelu. Pitajte se da li ta tema štedi ili troši vreme, da li donosi ili oduzima novac, da li je dobra ili loša za zdravlje… Tako ćete brzo naći argumente.</a:t>
            </a:r>
            <a:endParaRPr/>
          </a:p>
        </p:txBody>
      </p:sp>
      <p:sp>
        <p:nvSpPr>
          <p:cNvPr id="168" name="Google Shape;16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77f72b6838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377f72b6838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377f72b6838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1. Ispunjenje (Erfüllung der Aufgabenstellung)</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u potpunosti i precizno ispunjava sve zahteve iz prethodnih slajdova:</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Uvod:</a:t>
            </a:r>
            <a:r>
              <a:rPr lang="en-US" sz="1100">
                <a:latin typeface="Arial"/>
                <a:ea typeface="Arial"/>
                <a:cs typeface="Arial"/>
                <a:sym typeface="Arial"/>
              </a:rPr>
              <a:t> Postavlja centralno pitanje "Lični interesi ili poslovne prilike?", pokazujući relevantnost teme.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Glavni deo:</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Objašnjava </a:t>
            </a:r>
            <a:r>
              <a:rPr b="1" lang="en-US" sz="1100">
                <a:latin typeface="Arial"/>
                <a:ea typeface="Arial"/>
                <a:cs typeface="Arial"/>
                <a:sym typeface="Arial"/>
              </a:rPr>
              <a:t>kriterijume</a:t>
            </a:r>
            <a:r>
              <a:rPr lang="en-US" sz="1100">
                <a:latin typeface="Arial"/>
                <a:ea typeface="Arial"/>
                <a:cs typeface="Arial"/>
                <a:sym typeface="Arial"/>
              </a:rPr>
              <a:t> za odabir studija ("persönliche Interessen und Fähigkeiten" i "Perspektiven auf dem Arbeitsmarkt").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Daje </a:t>
            </a:r>
            <a:r>
              <a:rPr b="1" lang="en-US" sz="1100">
                <a:latin typeface="Arial"/>
                <a:ea typeface="Arial"/>
                <a:cs typeface="Arial"/>
                <a:sym typeface="Arial"/>
              </a:rPr>
              <a:t>primer</a:t>
            </a:r>
            <a:r>
              <a:rPr lang="en-US" sz="1100">
                <a:latin typeface="Arial"/>
                <a:ea typeface="Arial"/>
                <a:cs typeface="Arial"/>
                <a:sym typeface="Arial"/>
              </a:rPr>
              <a:t> ("Medizinstudium"), objašnjavajući ga kroz motivaciju i karijerne prilike.</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Navodi </a:t>
            </a:r>
            <a:r>
              <a:rPr b="1" lang="en-US" sz="1100">
                <a:latin typeface="Arial"/>
                <a:ea typeface="Arial"/>
                <a:cs typeface="Arial"/>
                <a:sym typeface="Arial"/>
              </a:rPr>
              <a:t>argumente protiv</a:t>
            </a:r>
            <a:r>
              <a:rPr lang="en-US" sz="1100">
                <a:latin typeface="Arial"/>
                <a:ea typeface="Arial"/>
                <a:cs typeface="Arial"/>
                <a:sym typeface="Arial"/>
              </a:rPr>
              <a:t> studiranja ("dauert viele Jahre, ist kostenintensiv", "Mangel an Praxisbezug").</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Predlaže </a:t>
            </a:r>
            <a:r>
              <a:rPr b="1" lang="en-US" sz="1100">
                <a:latin typeface="Arial"/>
                <a:ea typeface="Arial"/>
                <a:cs typeface="Arial"/>
                <a:sym typeface="Arial"/>
              </a:rPr>
              <a:t>alternativu</a:t>
            </a:r>
            <a:r>
              <a:rPr lang="en-US" sz="1100">
                <a:latin typeface="Arial"/>
                <a:ea typeface="Arial"/>
                <a:cs typeface="Arial"/>
                <a:sym typeface="Arial"/>
              </a:rPr>
              <a:t> ("die duale Ausbildung").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Zaključak:</a:t>
            </a:r>
            <a:r>
              <a:rPr lang="en-US" sz="1100">
                <a:latin typeface="Arial"/>
                <a:ea typeface="Arial"/>
                <a:cs typeface="Arial"/>
                <a:sym typeface="Arial"/>
              </a:rPr>
              <a:t> Zaključuje tekst dajući savet da je svesna odluka najvažnija.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Koherentnost:</a:t>
            </a:r>
            <a:r>
              <a:rPr lang="en-US" sz="1100">
                <a:latin typeface="Arial"/>
                <a:ea typeface="Arial"/>
                <a:cs typeface="Arial"/>
                <a:sym typeface="Arial"/>
              </a:rPr>
              <a:t> Tekst je logično strukturisan, sa jasnim prelazima od jedne do druge ideje.</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2. Gramatika (Grammatik)</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Gramatički, tekst je na visokom nivou i ne sadrži greške, a koristi strukture tipične za C1 nivo:</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Kompleksne rečenice:</a:t>
            </a:r>
            <a:r>
              <a:rPr lang="en-US" sz="1100">
                <a:latin typeface="Arial"/>
                <a:ea typeface="Arial"/>
                <a:cs typeface="Arial"/>
                <a:sym typeface="Arial"/>
              </a:rPr>
              <a:t> Koriste se složene rečenice sa zavisnim klauzama (npr. </a:t>
            </a:r>
            <a:r>
              <a:rPr i="1" lang="en-US" sz="1100">
                <a:latin typeface="Arial"/>
                <a:ea typeface="Arial"/>
                <a:cs typeface="Arial"/>
                <a:sym typeface="Arial"/>
              </a:rPr>
              <a:t>“Nur wer ein Fach studiert, </a:t>
            </a:r>
            <a:r>
              <a:rPr b="1" i="1" lang="en-US" sz="1100">
                <a:latin typeface="Arial"/>
                <a:ea typeface="Arial"/>
                <a:cs typeface="Arial"/>
                <a:sym typeface="Arial"/>
              </a:rPr>
              <a:t>das ihn wirklich interessiert</a:t>
            </a:r>
            <a:r>
              <a:rPr i="1" lang="en-US" sz="1100">
                <a:latin typeface="Arial"/>
                <a:ea typeface="Arial"/>
                <a:cs typeface="Arial"/>
                <a:sym typeface="Arial"/>
              </a:rPr>
              <a:t>, bleibt langfristig motiviert…”</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Nepromenljivi predlozi:</a:t>
            </a:r>
            <a:r>
              <a:rPr lang="en-US" sz="1100">
                <a:latin typeface="Arial"/>
                <a:ea typeface="Arial"/>
                <a:cs typeface="Arial"/>
                <a:sym typeface="Arial"/>
              </a:rPr>
              <a:t> Tačno se koriste predlozi u kombinaciji sa padežima (npr. </a:t>
            </a:r>
            <a:r>
              <a:rPr i="1" lang="en-US" sz="1100">
                <a:latin typeface="Arial"/>
                <a:ea typeface="Arial"/>
                <a:cs typeface="Arial"/>
                <a:sym typeface="Arial"/>
              </a:rPr>
              <a:t>“nach dem Abitur”, “sich nach eigenen Interessen richten”, “sich durch den anspruchsvollen Stoff arbeiten”</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Precizna upotreba reči:</a:t>
            </a:r>
            <a:r>
              <a:rPr lang="en-US" sz="1100">
                <a:latin typeface="Arial"/>
                <a:ea typeface="Arial"/>
                <a:cs typeface="Arial"/>
                <a:sym typeface="Arial"/>
              </a:rPr>
              <a:t> Upotrebljeni su složeni glagoli i fraze (npr. </a:t>
            </a:r>
            <a:r>
              <a:rPr i="1" lang="en-US" sz="1100">
                <a:latin typeface="Arial"/>
                <a:ea typeface="Arial"/>
                <a:cs typeface="Arial"/>
                <a:sym typeface="Arial"/>
              </a:rPr>
              <a:t>“im Vordergrund stehen”, “in Betracht ziehen”</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Dobar ritam rečenica:</a:t>
            </a:r>
            <a:r>
              <a:rPr lang="en-US" sz="1100">
                <a:latin typeface="Arial"/>
                <a:ea typeface="Arial"/>
                <a:cs typeface="Arial"/>
                <a:sym typeface="Arial"/>
              </a:rPr>
              <a:t> Rečenice su različite dužine, što tekst čini dinamičnim.</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3. Rečnik (Wortschatz)</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Rečnik je izuzetno bogat i prikladan za formalan, argumentativan tekst, što je ključno za C1 nivo:</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Stručni izrazi:</a:t>
            </a:r>
            <a:r>
              <a:rPr lang="en-US" sz="1100">
                <a:latin typeface="Arial"/>
                <a:ea typeface="Arial"/>
                <a:cs typeface="Arial"/>
                <a:sym typeface="Arial"/>
              </a:rPr>
              <a:t> Koriste se reči koje se ne sreću u svakodnevnom govoru (npr. </a:t>
            </a:r>
            <a:r>
              <a:rPr i="1" lang="en-US" sz="1100">
                <a:latin typeface="Arial"/>
                <a:ea typeface="Arial"/>
                <a:cs typeface="Arial"/>
                <a:sym typeface="Arial"/>
              </a:rPr>
              <a:t>Abstrakter: "Berufsaussichten", "Praxisbezug", "Absolventen", "duale Ausbildung", "Übernahme im Betrieb"</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Glagoli sa prefiksima:</a:t>
            </a:r>
            <a:r>
              <a:rPr lang="en-US" sz="1100">
                <a:latin typeface="Arial"/>
                <a:ea typeface="Arial"/>
                <a:cs typeface="Arial"/>
                <a:sym typeface="Arial"/>
              </a:rPr>
              <a:t> Prikazuje se dobro poznavanje jezika (npr. </a:t>
            </a:r>
            <a:r>
              <a:rPr i="1" lang="en-US" sz="1100">
                <a:latin typeface="Arial"/>
                <a:ea typeface="Arial"/>
                <a:cs typeface="Arial"/>
                <a:sym typeface="Arial"/>
              </a:rPr>
              <a:t>“überwinden”</a:t>
            </a:r>
            <a:r>
              <a:rPr lang="en-US" sz="1100">
                <a:latin typeface="Arial"/>
                <a:ea typeface="Arial"/>
                <a:cs typeface="Arial"/>
                <a:sym typeface="Arial"/>
              </a:rPr>
              <a:t> - prevazići, </a:t>
            </a:r>
            <a:r>
              <a:rPr i="1" lang="en-US" sz="1100">
                <a:latin typeface="Arial"/>
                <a:ea typeface="Arial"/>
                <a:cs typeface="Arial"/>
                <a:sym typeface="Arial"/>
              </a:rPr>
              <a:t>“sich durcharbeiten”</a:t>
            </a:r>
            <a:r>
              <a:rPr lang="en-US" sz="1100">
                <a:latin typeface="Arial"/>
                <a:ea typeface="Arial"/>
                <a:cs typeface="Arial"/>
                <a:sym typeface="Arial"/>
              </a:rPr>
              <a:t> - probijati se kroz nešto).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Konkretni termini:</a:t>
            </a:r>
            <a:r>
              <a:rPr lang="en-US" sz="1100">
                <a:latin typeface="Arial"/>
                <a:ea typeface="Arial"/>
                <a:cs typeface="Arial"/>
                <a:sym typeface="Arial"/>
              </a:rPr>
              <a:t> Tekst koristi precizne, a ne uopštene reči (npr. umesto samo "teško" koristi </a:t>
            </a:r>
            <a:r>
              <a:rPr i="1" lang="en-US" sz="1100">
                <a:latin typeface="Arial"/>
                <a:ea typeface="Arial"/>
                <a:cs typeface="Arial"/>
                <a:sym typeface="Arial"/>
              </a:rPr>
              <a:t>“anspruchsvoll”</a:t>
            </a:r>
            <a:r>
              <a:rPr lang="en-US" sz="1100">
                <a:latin typeface="Arial"/>
                <a:ea typeface="Arial"/>
                <a:cs typeface="Arial"/>
                <a:sym typeface="Arial"/>
              </a:rPr>
              <a:t> - zahtevno; umesto "skupo" koristi </a:t>
            </a:r>
            <a:r>
              <a:rPr i="1" lang="en-US" sz="1100">
                <a:latin typeface="Arial"/>
                <a:ea typeface="Arial"/>
                <a:cs typeface="Arial"/>
                <a:sym typeface="Arial"/>
              </a:rPr>
              <a:t>“kostenintensiv”</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4. Koherentnost (Kohärenz)</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je odlično povezan, sa jasnim prelazima između pasusa i ideja:</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Uvodne fraze:</a:t>
            </a:r>
            <a:r>
              <a:rPr lang="en-US" sz="1100">
                <a:latin typeface="Arial"/>
                <a:ea typeface="Arial"/>
                <a:cs typeface="Arial"/>
                <a:sym typeface="Arial"/>
              </a:rPr>
              <a:t> Upotrebljavaju se fraze koje logički povezuju misli (npr. </a:t>
            </a:r>
            <a:r>
              <a:rPr i="1" lang="en-US" sz="1100">
                <a:latin typeface="Arial"/>
                <a:ea typeface="Arial"/>
                <a:cs typeface="Arial"/>
                <a:sym typeface="Arial"/>
              </a:rPr>
              <a:t>“Zunächst einmal sollte...”, “Ein anschauliches Beispiel dafür...”, “Gleichzeitig darf man nicht übersehen...”, “Abschließend lässt sich festhalten...”</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Logičan redosled:</a:t>
            </a:r>
            <a:r>
              <a:rPr lang="en-US" sz="1100">
                <a:latin typeface="Arial"/>
                <a:ea typeface="Arial"/>
                <a:cs typeface="Arial"/>
                <a:sym typeface="Arial"/>
              </a:rPr>
              <a:t> Tekst prati jasan, logičan tok: od opšteg uvoda, preko argumenata za i protiv, do zaključka.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Povezivanje ideja:</a:t>
            </a:r>
            <a:r>
              <a:rPr lang="en-US" sz="1100">
                <a:latin typeface="Arial"/>
                <a:ea typeface="Arial"/>
                <a:cs typeface="Arial"/>
                <a:sym typeface="Arial"/>
              </a:rPr>
              <a:t> Rečenice se nadovezuju jedna na drugu, tako da se razrađuje jedna misao pre nego što se pređe na sledeću. Na primer, nakon teze o ličnim interesima, sledi objašnjenje zašto je to važno, pa tek onda primer.</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52" name="Google Shape;25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spTree>
      <p:nvGrpSpPr>
        <p:cNvPr id="10" name="Shape 10"/>
        <p:cNvGrpSpPr/>
        <p:nvPr/>
      </p:nvGrpSpPr>
      <p:grpSpPr>
        <a:xfrm>
          <a:off x="0" y="0"/>
          <a:ext cx="0" cy="0"/>
          <a:chOff x="0" y="0"/>
          <a:chExt cx="0" cy="0"/>
        </a:xfrm>
      </p:grpSpPr>
      <p:sp>
        <p:nvSpPr>
          <p:cNvPr id="11" name="Google Shape;11;p2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master">
  <p:cSld name="Slide 10 master">
    <p:spTree>
      <p:nvGrpSpPr>
        <p:cNvPr id="37" name="Shape 37"/>
        <p:cNvGrpSpPr/>
        <p:nvPr/>
      </p:nvGrpSpPr>
      <p:grpSpPr>
        <a:xfrm>
          <a:off x="0" y="0"/>
          <a:ext cx="0" cy="0"/>
          <a:chOff x="0" y="0"/>
          <a:chExt cx="0" cy="0"/>
        </a:xfrm>
      </p:grpSpPr>
      <p:sp>
        <p:nvSpPr>
          <p:cNvPr id="38" name="Google Shape;38;p2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master">
  <p:cSld name="Slide 11 master">
    <p:spTree>
      <p:nvGrpSpPr>
        <p:cNvPr id="40" name="Shape 40"/>
        <p:cNvGrpSpPr/>
        <p:nvPr/>
      </p:nvGrpSpPr>
      <p:grpSpPr>
        <a:xfrm>
          <a:off x="0" y="0"/>
          <a:ext cx="0" cy="0"/>
          <a:chOff x="0" y="0"/>
          <a:chExt cx="0" cy="0"/>
        </a:xfrm>
      </p:grpSpPr>
      <p:sp>
        <p:nvSpPr>
          <p:cNvPr id="41" name="Google Shape;41;p3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0"/>
          <p:cNvSpPr/>
          <p:nvPr/>
        </p:nvSpPr>
        <p:spPr>
          <a:xfrm>
            <a:off x="0" y="0"/>
            <a:ext cx="14630400" cy="8229600"/>
          </a:xfrm>
          <a:prstGeom prst="rect">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master">
  <p:cSld name="Slide 12 master">
    <p:spTree>
      <p:nvGrpSpPr>
        <p:cNvPr id="43" name="Shape 43"/>
        <p:cNvGrpSpPr/>
        <p:nvPr/>
      </p:nvGrpSpPr>
      <p:grpSpPr>
        <a:xfrm>
          <a:off x="0" y="0"/>
          <a:ext cx="0" cy="0"/>
          <a:chOff x="0" y="0"/>
          <a:chExt cx="0" cy="0"/>
        </a:xfrm>
      </p:grpSpPr>
      <p:sp>
        <p:nvSpPr>
          <p:cNvPr id="44" name="Google Shape;44;p3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master">
  <p:cSld name="Slide 13 master">
    <p:spTree>
      <p:nvGrpSpPr>
        <p:cNvPr id="46" name="Shape 46"/>
        <p:cNvGrpSpPr/>
        <p:nvPr/>
      </p:nvGrpSpPr>
      <p:grpSpPr>
        <a:xfrm>
          <a:off x="0" y="0"/>
          <a:ext cx="0" cy="0"/>
          <a:chOff x="0" y="0"/>
          <a:chExt cx="0" cy="0"/>
        </a:xfrm>
      </p:grpSpPr>
      <p:sp>
        <p:nvSpPr>
          <p:cNvPr id="47" name="Google Shape;47;p3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4 master">
  <p:cSld name="Slide 14 master">
    <p:spTree>
      <p:nvGrpSpPr>
        <p:cNvPr id="49" name="Shape 49"/>
        <p:cNvGrpSpPr/>
        <p:nvPr/>
      </p:nvGrpSpPr>
      <p:grpSpPr>
        <a:xfrm>
          <a:off x="0" y="0"/>
          <a:ext cx="0" cy="0"/>
          <a:chOff x="0" y="0"/>
          <a:chExt cx="0" cy="0"/>
        </a:xfrm>
      </p:grpSpPr>
      <p:sp>
        <p:nvSpPr>
          <p:cNvPr id="50" name="Google Shape;50;p3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5 master">
  <p:cSld name="Slide 15 master">
    <p:spTree>
      <p:nvGrpSpPr>
        <p:cNvPr id="52" name="Shape 52"/>
        <p:cNvGrpSpPr/>
        <p:nvPr/>
      </p:nvGrpSpPr>
      <p:grpSpPr>
        <a:xfrm>
          <a:off x="0" y="0"/>
          <a:ext cx="0" cy="0"/>
          <a:chOff x="0" y="0"/>
          <a:chExt cx="0" cy="0"/>
        </a:xfrm>
      </p:grpSpPr>
      <p:sp>
        <p:nvSpPr>
          <p:cNvPr id="53" name="Google Shape;53;p3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6 master">
  <p:cSld name="Slide 16 master">
    <p:spTree>
      <p:nvGrpSpPr>
        <p:cNvPr id="55" name="Shape 55"/>
        <p:cNvGrpSpPr/>
        <p:nvPr/>
      </p:nvGrpSpPr>
      <p:grpSpPr>
        <a:xfrm>
          <a:off x="0" y="0"/>
          <a:ext cx="0" cy="0"/>
          <a:chOff x="0" y="0"/>
          <a:chExt cx="0" cy="0"/>
        </a:xfrm>
      </p:grpSpPr>
      <p:sp>
        <p:nvSpPr>
          <p:cNvPr id="56" name="Google Shape;56;p3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7 master">
  <p:cSld name="Slide 17 master">
    <p:spTree>
      <p:nvGrpSpPr>
        <p:cNvPr id="58" name="Shape 58"/>
        <p:cNvGrpSpPr/>
        <p:nvPr/>
      </p:nvGrpSpPr>
      <p:grpSpPr>
        <a:xfrm>
          <a:off x="0" y="0"/>
          <a:ext cx="0" cy="0"/>
          <a:chOff x="0" y="0"/>
          <a:chExt cx="0" cy="0"/>
        </a:xfrm>
      </p:grpSpPr>
      <p:sp>
        <p:nvSpPr>
          <p:cNvPr id="59" name="Google Shape;59;p3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8 master">
  <p:cSld name="Slide 18 master">
    <p:spTree>
      <p:nvGrpSpPr>
        <p:cNvPr id="61" name="Shape 61"/>
        <p:cNvGrpSpPr/>
        <p:nvPr/>
      </p:nvGrpSpPr>
      <p:grpSpPr>
        <a:xfrm>
          <a:off x="0" y="0"/>
          <a:ext cx="0" cy="0"/>
          <a:chOff x="0" y="0"/>
          <a:chExt cx="0" cy="0"/>
        </a:xfrm>
      </p:grpSpPr>
      <p:sp>
        <p:nvSpPr>
          <p:cNvPr id="62" name="Google Shape;62;p3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4"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spTree>
      <p:nvGrpSpPr>
        <p:cNvPr id="13" name="Shape 13"/>
        <p:cNvGrpSpPr/>
        <p:nvPr/>
      </p:nvGrpSpPr>
      <p:grpSpPr>
        <a:xfrm>
          <a:off x="0" y="0"/>
          <a:ext cx="0" cy="0"/>
          <a:chOff x="0" y="0"/>
          <a:chExt cx="0" cy="0"/>
        </a:xfrm>
      </p:grpSpPr>
      <p:sp>
        <p:nvSpPr>
          <p:cNvPr id="14" name="Google Shape;14;p2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bg>
      <p:bgPr>
        <a:solidFill>
          <a:srgbClr val="000000"/>
        </a:solidFill>
      </p:bgPr>
    </p:bg>
    <p:spTree>
      <p:nvGrpSpPr>
        <p:cNvPr id="66" name="Shape 66"/>
        <p:cNvGrpSpPr/>
        <p:nvPr/>
      </p:nvGrpSpPr>
      <p:grpSpPr>
        <a:xfrm>
          <a:off x="0" y="0"/>
          <a:ext cx="0" cy="0"/>
          <a:chOff x="0" y="0"/>
          <a:chExt cx="0" cy="0"/>
        </a:xfrm>
      </p:grpSpPr>
      <p:sp>
        <p:nvSpPr>
          <p:cNvPr id="67" name="Google Shape;67;g377f72b6838_0_247"/>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77f72b6838_0_24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9" name="Shape 6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spTree>
      <p:nvGrpSpPr>
        <p:cNvPr id="16" name="Shape 16"/>
        <p:cNvGrpSpPr/>
        <p:nvPr/>
      </p:nvGrpSpPr>
      <p:grpSpPr>
        <a:xfrm>
          <a:off x="0" y="0"/>
          <a:ext cx="0" cy="0"/>
          <a:chOff x="0" y="0"/>
          <a:chExt cx="0" cy="0"/>
        </a:xfrm>
      </p:grpSpPr>
      <p:sp>
        <p:nvSpPr>
          <p:cNvPr id="17" name="Google Shape;17;p2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spTree>
      <p:nvGrpSpPr>
        <p:cNvPr id="19" name="Shape 19"/>
        <p:cNvGrpSpPr/>
        <p:nvPr/>
      </p:nvGrpSpPr>
      <p:grpSpPr>
        <a:xfrm>
          <a:off x="0" y="0"/>
          <a:ext cx="0" cy="0"/>
          <a:chOff x="0" y="0"/>
          <a:chExt cx="0" cy="0"/>
        </a:xfrm>
      </p:grpSpPr>
      <p:sp>
        <p:nvSpPr>
          <p:cNvPr id="20" name="Google Shape;20;p2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spTree>
      <p:nvGrpSpPr>
        <p:cNvPr id="22" name="Shape 22"/>
        <p:cNvGrpSpPr/>
        <p:nvPr/>
      </p:nvGrpSpPr>
      <p:grpSpPr>
        <a:xfrm>
          <a:off x="0" y="0"/>
          <a:ext cx="0" cy="0"/>
          <a:chOff x="0" y="0"/>
          <a:chExt cx="0" cy="0"/>
        </a:xfrm>
      </p:grpSpPr>
      <p:sp>
        <p:nvSpPr>
          <p:cNvPr id="23" name="Google Shape;23;p2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spTree>
      <p:nvGrpSpPr>
        <p:cNvPr id="25" name="Shape 25"/>
        <p:cNvGrpSpPr/>
        <p:nvPr/>
      </p:nvGrpSpPr>
      <p:grpSpPr>
        <a:xfrm>
          <a:off x="0" y="0"/>
          <a:ext cx="0" cy="0"/>
          <a:chOff x="0" y="0"/>
          <a:chExt cx="0" cy="0"/>
        </a:xfrm>
      </p:grpSpPr>
      <p:sp>
        <p:nvSpPr>
          <p:cNvPr id="26" name="Google Shape;26;p2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spTree>
      <p:nvGrpSpPr>
        <p:cNvPr id="28" name="Shape 28"/>
        <p:cNvGrpSpPr/>
        <p:nvPr/>
      </p:nvGrpSpPr>
      <p:grpSpPr>
        <a:xfrm>
          <a:off x="0" y="0"/>
          <a:ext cx="0" cy="0"/>
          <a:chOff x="0" y="0"/>
          <a:chExt cx="0" cy="0"/>
        </a:xfrm>
      </p:grpSpPr>
      <p:sp>
        <p:nvSpPr>
          <p:cNvPr id="29" name="Google Shape;29;p2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6"/>
          <p:cNvSpPr/>
          <p:nvPr/>
        </p:nvSpPr>
        <p:spPr>
          <a:xfrm>
            <a:off x="0" y="0"/>
            <a:ext cx="14630400" cy="8229600"/>
          </a:xfrm>
          <a:prstGeom prst="rect">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spTree>
      <p:nvGrpSpPr>
        <p:cNvPr id="31" name="Shape 31"/>
        <p:cNvGrpSpPr/>
        <p:nvPr/>
      </p:nvGrpSpPr>
      <p:grpSpPr>
        <a:xfrm>
          <a:off x="0" y="0"/>
          <a:ext cx="0" cy="0"/>
          <a:chOff x="0" y="0"/>
          <a:chExt cx="0" cy="0"/>
        </a:xfrm>
      </p:grpSpPr>
      <p:sp>
        <p:nvSpPr>
          <p:cNvPr id="32" name="Google Shape;32;p2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master">
  <p:cSld name="Slide 9 master">
    <p:spTree>
      <p:nvGrpSpPr>
        <p:cNvPr id="34" name="Shape 34"/>
        <p:cNvGrpSpPr/>
        <p:nvPr/>
      </p:nvGrpSpPr>
      <p:grpSpPr>
        <a:xfrm>
          <a:off x="0" y="0"/>
          <a:ext cx="0" cy="0"/>
          <a:chOff x="0" y="0"/>
          <a:chExt cx="0" cy="0"/>
        </a:xfrm>
      </p:grpSpPr>
      <p:sp>
        <p:nvSpPr>
          <p:cNvPr id="35" name="Google Shape;35;p28"/>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8"/>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9" r:id="rId1"/>
    <p:sldLayoutId id="214748367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hyperlink" Target="https://drive.google.com/file/d/1CCyNpdcIAVowg4Yg1qd3ein2fOgkXuJQ/view?usp=drive_lin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hyperlink" Target="https://drive.google.com/file/d/1IbyVtE3JUY6C4Nc4YKsYXEwUxnTtr9eR/view?usp=drive_lin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hyperlink" Target="https://drive.google.com/file/d/177RFcddGXOSkikR4Lc3OrDi0ATDxQ39A/view?usp=drive_lin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descr="preencoded.png" id="75" name="Google Shape;75;p1"/>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76" name="Google Shape;76;p1"/>
          <p:cNvSpPr/>
          <p:nvPr/>
        </p:nvSpPr>
        <p:spPr>
          <a:xfrm>
            <a:off x="6280190" y="3187065"/>
            <a:ext cx="7556421" cy="1240155"/>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Goethe-Prüfung C1: Schriftlicher Ausdruck</a:t>
            </a:r>
            <a:endParaRPr b="0" i="0" sz="3900" u="none" cap="none" strike="noStrike"/>
          </a:p>
        </p:txBody>
      </p:sp>
      <p:sp>
        <p:nvSpPr>
          <p:cNvPr id="77" name="Google Shape;77;p1"/>
          <p:cNvSpPr/>
          <p:nvPr/>
        </p:nvSpPr>
        <p:spPr>
          <a:xfrm>
            <a:off x="6280190" y="4724876"/>
            <a:ext cx="75564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Strategije i saveti za uspešno polaganje</a:t>
            </a:r>
            <a:endParaRPr b="0" i="0" sz="1550" u="none" cap="none" strike="noStrike"/>
          </a:p>
        </p:txBody>
      </p:sp>
      <p:sp>
        <p:nvSpPr>
          <p:cNvPr id="78" name="Google Shape;78;p1"/>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descr="preencoded.png" id="268" name="Google Shape;268;p8"/>
          <p:cNvPicPr preferRelativeResize="0"/>
          <p:nvPr/>
        </p:nvPicPr>
        <p:blipFill rotWithShape="1">
          <a:blip r:embed="rId3">
            <a:alphaModFix/>
          </a:blip>
          <a:srcRect b="0" l="0" r="0" t="0"/>
          <a:stretch/>
        </p:blipFill>
        <p:spPr>
          <a:xfrm>
            <a:off x="8595360" y="0"/>
            <a:ext cx="6035040" cy="8229600"/>
          </a:xfrm>
          <a:prstGeom prst="rect">
            <a:avLst/>
          </a:prstGeom>
          <a:noFill/>
          <a:ln>
            <a:noFill/>
          </a:ln>
        </p:spPr>
      </p:pic>
      <p:sp>
        <p:nvSpPr>
          <p:cNvPr id="269" name="Google Shape;269;p8"/>
          <p:cNvSpPr/>
          <p:nvPr/>
        </p:nvSpPr>
        <p:spPr>
          <a:xfrm>
            <a:off x="793790" y="1176814"/>
            <a:ext cx="496181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Teil 2 - Nachricht</a:t>
            </a:r>
            <a:endParaRPr b="0" i="0" sz="3900" u="none" cap="none" strike="noStrike"/>
          </a:p>
        </p:txBody>
      </p:sp>
      <p:sp>
        <p:nvSpPr>
          <p:cNvPr id="270" name="Google Shape;270;p8"/>
          <p:cNvSpPr/>
          <p:nvPr/>
        </p:nvSpPr>
        <p:spPr>
          <a:xfrm>
            <a:off x="793790" y="2094547"/>
            <a:ext cx="3679031" cy="2697480"/>
          </a:xfrm>
          <a:prstGeom prst="roundRect">
            <a:avLst>
              <a:gd fmla="val 33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8"/>
          <p:cNvSpPr/>
          <p:nvPr/>
        </p:nvSpPr>
        <p:spPr>
          <a:xfrm>
            <a:off x="1015008" y="2315766"/>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Format i obim</a:t>
            </a:r>
            <a:endParaRPr b="0" i="0" sz="1950" u="none" cap="none" strike="noStrike"/>
          </a:p>
        </p:txBody>
      </p:sp>
      <p:sp>
        <p:nvSpPr>
          <p:cNvPr id="272" name="Google Shape;272;p8"/>
          <p:cNvSpPr/>
          <p:nvPr/>
        </p:nvSpPr>
        <p:spPr>
          <a:xfrm>
            <a:off x="1015008" y="2744986"/>
            <a:ext cx="3236595" cy="95261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Formalna pisana poruka (mejl)</a:t>
            </a:r>
            <a:r>
              <a:rPr b="0" i="0" lang="en-US" sz="1550" u="none" cap="none" strike="noStrike">
                <a:solidFill>
                  <a:srgbClr val="000000"/>
                </a:solidFill>
                <a:latin typeface="Roboto"/>
                <a:ea typeface="Roboto"/>
                <a:cs typeface="Roboto"/>
                <a:sym typeface="Roboto"/>
              </a:rPr>
              <a:t> </a:t>
            </a:r>
            <a:endParaRPr b="0" i="0" sz="1550" u="none" cap="none" strike="noStrike"/>
          </a:p>
        </p:txBody>
      </p:sp>
      <p:sp>
        <p:nvSpPr>
          <p:cNvPr id="273" name="Google Shape;273;p8"/>
          <p:cNvSpPr/>
          <p:nvPr/>
        </p:nvSpPr>
        <p:spPr>
          <a:xfrm>
            <a:off x="1015008" y="3144793"/>
            <a:ext cx="32367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Obim: približno </a:t>
            </a:r>
            <a:r>
              <a:rPr lang="en-US" sz="1550">
                <a:latin typeface="Roboto"/>
                <a:ea typeface="Roboto"/>
                <a:cs typeface="Roboto"/>
                <a:sym typeface="Roboto"/>
              </a:rPr>
              <a:t>120</a:t>
            </a:r>
            <a:r>
              <a:rPr b="0" i="0" lang="en-US" sz="1550" u="none" cap="none" strike="noStrike">
                <a:solidFill>
                  <a:srgbClr val="000000"/>
                </a:solidFill>
                <a:latin typeface="Roboto"/>
                <a:ea typeface="Roboto"/>
                <a:cs typeface="Roboto"/>
                <a:sym typeface="Roboto"/>
              </a:rPr>
              <a:t> reči</a:t>
            </a:r>
            <a:endParaRPr b="0" i="0" sz="1550" u="none" cap="none" strike="noStrike"/>
          </a:p>
        </p:txBody>
      </p:sp>
      <p:sp>
        <p:nvSpPr>
          <p:cNvPr id="274" name="Google Shape;274;p8"/>
          <p:cNvSpPr/>
          <p:nvPr/>
        </p:nvSpPr>
        <p:spPr>
          <a:xfrm>
            <a:off x="1015058" y="3560095"/>
            <a:ext cx="32367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Vreme: 25 minuta</a:t>
            </a:r>
            <a:endParaRPr b="0" i="0" sz="1550" u="none" cap="none" strike="noStrike">
              <a:solidFill>
                <a:srgbClr val="000000"/>
              </a:solidFill>
              <a:latin typeface="Roboto"/>
              <a:ea typeface="Roboto"/>
              <a:cs typeface="Roboto"/>
              <a:sym typeface="Roboto"/>
            </a:endParaRPr>
          </a:p>
          <a:p>
            <a:pPr indent="0" lvl="0" marL="0" marR="0" rtl="0" algn="l">
              <a:lnSpc>
                <a:spcPct val="161290"/>
              </a:lnSpc>
              <a:spcBef>
                <a:spcPts val="0"/>
              </a:spcBef>
              <a:spcAft>
                <a:spcPts val="0"/>
              </a:spcAft>
              <a:buClr>
                <a:srgbClr val="000000"/>
              </a:buClr>
              <a:buSzPts val="1550"/>
              <a:buFont typeface="Roboto"/>
              <a:buNone/>
            </a:pPr>
            <a:r>
              <a:rPr lang="en-US" sz="1550">
                <a:latin typeface="Roboto"/>
                <a:ea typeface="Roboto"/>
                <a:cs typeface="Roboto"/>
                <a:sym typeface="Roboto"/>
              </a:rPr>
              <a:t>40 poena</a:t>
            </a:r>
            <a:endParaRPr sz="1550">
              <a:latin typeface="Roboto"/>
              <a:ea typeface="Roboto"/>
              <a:cs typeface="Roboto"/>
              <a:sym typeface="Roboto"/>
            </a:endParaRPr>
          </a:p>
        </p:txBody>
      </p:sp>
      <p:sp>
        <p:nvSpPr>
          <p:cNvPr id="275" name="Google Shape;275;p8"/>
          <p:cNvSpPr/>
          <p:nvPr/>
        </p:nvSpPr>
        <p:spPr>
          <a:xfrm>
            <a:off x="4671179" y="2094547"/>
            <a:ext cx="3679031" cy="2697480"/>
          </a:xfrm>
          <a:prstGeom prst="roundRect">
            <a:avLst>
              <a:gd fmla="val 33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8"/>
          <p:cNvSpPr/>
          <p:nvPr/>
        </p:nvSpPr>
        <p:spPr>
          <a:xfrm>
            <a:off x="4892397" y="2315766"/>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Sadržaj</a:t>
            </a:r>
            <a:endParaRPr b="0" i="0" sz="1950" u="none" cap="none" strike="noStrike"/>
          </a:p>
        </p:txBody>
      </p:sp>
      <p:sp>
        <p:nvSpPr>
          <p:cNvPr id="277" name="Google Shape;277;p8"/>
          <p:cNvSpPr/>
          <p:nvPr/>
        </p:nvSpPr>
        <p:spPr>
          <a:xfrm>
            <a:off x="4892397" y="2744986"/>
            <a:ext cx="3236595"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Potrebno je obraditi 4 tematska težišta </a:t>
            </a:r>
            <a:r>
              <a:rPr b="1" i="0" lang="en-US" sz="1550" u="none" cap="none" strike="noStrike">
                <a:solidFill>
                  <a:srgbClr val="000000"/>
                </a:solidFill>
                <a:latin typeface="Roboto"/>
                <a:ea typeface="Roboto"/>
                <a:cs typeface="Roboto"/>
                <a:sym typeface="Roboto"/>
              </a:rPr>
              <a:t>logičnim redosledom</a:t>
            </a:r>
            <a:endParaRPr b="0" i="0" sz="1550" u="none" cap="none" strike="noStrike"/>
          </a:p>
        </p:txBody>
      </p:sp>
      <p:sp>
        <p:nvSpPr>
          <p:cNvPr id="278" name="Google Shape;278;p8"/>
          <p:cNvSpPr/>
          <p:nvPr/>
        </p:nvSpPr>
        <p:spPr>
          <a:xfrm>
            <a:off x="4892397" y="3499128"/>
            <a:ext cx="3236595" cy="95261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Često uključuje: izvinjenje, molbu, objašnjenje problema, razjašnjenje nesporazuma, davanje predloga</a:t>
            </a:r>
            <a:endParaRPr b="0" i="0" sz="1550" u="none" cap="none" strike="noStrike"/>
          </a:p>
        </p:txBody>
      </p:sp>
      <p:sp>
        <p:nvSpPr>
          <p:cNvPr id="279" name="Google Shape;279;p8"/>
          <p:cNvSpPr/>
          <p:nvPr/>
        </p:nvSpPr>
        <p:spPr>
          <a:xfrm>
            <a:off x="1015008" y="5211604"/>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t/>
            </a:r>
            <a:endParaRPr b="0" i="0" sz="1950" u="none" cap="none" strike="noStrike"/>
          </a:p>
        </p:txBody>
      </p:sp>
      <p:sp>
        <p:nvSpPr>
          <p:cNvPr id="280" name="Google Shape;280;p8"/>
          <p:cNvSpPr/>
          <p:nvPr/>
        </p:nvSpPr>
        <p:spPr>
          <a:xfrm>
            <a:off x="1015008" y="5640824"/>
            <a:ext cx="711398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81" name="Google Shape;281;p8"/>
          <p:cNvSpPr/>
          <p:nvPr/>
        </p:nvSpPr>
        <p:spPr>
          <a:xfrm>
            <a:off x="1015008" y="6077426"/>
            <a:ext cx="711398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82" name="Google Shape;282;p8"/>
          <p:cNvSpPr/>
          <p:nvPr/>
        </p:nvSpPr>
        <p:spPr>
          <a:xfrm>
            <a:off x="1015008" y="6514028"/>
            <a:ext cx="711398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83" name="Google Shape;283;p8"/>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0"/>
          <p:cNvSpPr/>
          <p:nvPr/>
        </p:nvSpPr>
        <p:spPr>
          <a:xfrm>
            <a:off x="793790" y="597218"/>
            <a:ext cx="6940034"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000000"/>
              </a:buClr>
              <a:buSzPts val="3900"/>
              <a:buFont typeface="Oswald"/>
              <a:buNone/>
            </a:pPr>
            <a:r>
              <a:rPr b="1" i="0" lang="en-US" sz="3900" u="none" cap="none" strike="noStrike">
                <a:solidFill>
                  <a:srgbClr val="000000"/>
                </a:solidFill>
                <a:latin typeface="Oswald"/>
                <a:ea typeface="Oswald"/>
                <a:cs typeface="Oswald"/>
                <a:sym typeface="Oswald"/>
              </a:rPr>
              <a:t>Beispielaufgabe: Teil 2 - Nachricht</a:t>
            </a:r>
            <a:endParaRPr b="0" i="0" sz="3900" u="none" cap="none" strike="noStrike"/>
          </a:p>
        </p:txBody>
      </p:sp>
      <p:sp>
        <p:nvSpPr>
          <p:cNvPr id="290" name="Google Shape;290;p10"/>
          <p:cNvSpPr/>
          <p:nvPr/>
        </p:nvSpPr>
        <p:spPr>
          <a:xfrm>
            <a:off x="793790" y="1514951"/>
            <a:ext cx="1304282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Während Ihres Urlaubs ist Ihre Firma in ein anderes Gebäude umgezogen. Bei Ihrer Rückkehr stellen Sie überrascht fest, dass Sie nicht mehr allein, sondern zusammen mit sechs Kolleginnen und Kollegen in einem Raum sitzen.</a:t>
            </a:r>
            <a:endParaRPr b="0" i="0" sz="1550" u="none" cap="none" strike="noStrike"/>
          </a:p>
        </p:txBody>
      </p:sp>
      <p:sp>
        <p:nvSpPr>
          <p:cNvPr id="291" name="Google Shape;291;p10"/>
          <p:cNvSpPr/>
          <p:nvPr/>
        </p:nvSpPr>
        <p:spPr>
          <a:xfrm>
            <a:off x="793790" y="2373273"/>
            <a:ext cx="130428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Schreiben Sie eine Beschwerde an Ihre Vorgesetzte, Frau Grimm, in der Sie die folgenden Punkte beachten:</a:t>
            </a:r>
            <a:endParaRPr b="0" i="0" sz="1550" u="none" cap="none" strike="noStrike"/>
          </a:p>
        </p:txBody>
      </p:sp>
      <p:sp>
        <p:nvSpPr>
          <p:cNvPr id="292" name="Google Shape;292;p10"/>
          <p:cNvSpPr/>
          <p:nvPr/>
        </p:nvSpPr>
        <p:spPr>
          <a:xfrm>
            <a:off x="793790" y="3019485"/>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0"/>
          <p:cNvSpPr/>
          <p:nvPr/>
        </p:nvSpPr>
        <p:spPr>
          <a:xfrm>
            <a:off x="1091327" y="2914055"/>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t/>
            </a:r>
            <a:endParaRPr b="0" i="0" sz="1950" u="none" cap="none" strike="noStrike"/>
          </a:p>
        </p:txBody>
      </p:sp>
      <p:sp>
        <p:nvSpPr>
          <p:cNvPr id="294" name="Google Shape;294;p10"/>
          <p:cNvSpPr/>
          <p:nvPr/>
        </p:nvSpPr>
        <p:spPr>
          <a:xfrm>
            <a:off x="1091327" y="2907750"/>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Zeigen Sie Verständnis für die Sachzwänge des Umzugs.</a:t>
            </a:r>
            <a:endParaRPr b="0" i="0" sz="1550" u="none" cap="none" strike="noStrike"/>
          </a:p>
        </p:txBody>
      </p:sp>
      <p:sp>
        <p:nvSpPr>
          <p:cNvPr id="295" name="Google Shape;295;p10"/>
          <p:cNvSpPr/>
          <p:nvPr/>
        </p:nvSpPr>
        <p:spPr>
          <a:xfrm>
            <a:off x="793790" y="3447330"/>
            <a:ext cx="99300" cy="99300"/>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0"/>
          <p:cNvSpPr/>
          <p:nvPr/>
        </p:nvSpPr>
        <p:spPr>
          <a:xfrm>
            <a:off x="1091327" y="4057650"/>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t/>
            </a:r>
            <a:endParaRPr b="0" i="0" sz="1950" u="none" cap="none" strike="noStrike"/>
          </a:p>
        </p:txBody>
      </p:sp>
      <p:sp>
        <p:nvSpPr>
          <p:cNvPr id="297" name="Google Shape;297;p10"/>
          <p:cNvSpPr/>
          <p:nvPr/>
        </p:nvSpPr>
        <p:spPr>
          <a:xfrm>
            <a:off x="1091327" y="3338270"/>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Nennen Sie konkrete Tätigkeiten, die durch den neuen Platz erschwert werden.</a:t>
            </a:r>
            <a:endParaRPr b="0" i="0" sz="1550" u="none" cap="none" strike="noStrike"/>
          </a:p>
        </p:txBody>
      </p:sp>
      <p:sp>
        <p:nvSpPr>
          <p:cNvPr id="298" name="Google Shape;298;p10"/>
          <p:cNvSpPr/>
          <p:nvPr/>
        </p:nvSpPr>
        <p:spPr>
          <a:xfrm>
            <a:off x="793840" y="3805288"/>
            <a:ext cx="99300" cy="99300"/>
          </a:xfrm>
          <a:prstGeom prst="roundRect">
            <a:avLst>
              <a:gd fmla="val 5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0"/>
          <p:cNvSpPr/>
          <p:nvPr/>
        </p:nvSpPr>
        <p:spPr>
          <a:xfrm>
            <a:off x="1091377" y="3699857"/>
            <a:ext cx="2494500" cy="310200"/>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t/>
            </a:r>
            <a:endParaRPr b="0" i="0" sz="1950" u="none" cap="none" strike="noStrike"/>
          </a:p>
        </p:txBody>
      </p:sp>
      <p:sp>
        <p:nvSpPr>
          <p:cNvPr id="300" name="Google Shape;300;p10"/>
          <p:cNvSpPr/>
          <p:nvPr/>
        </p:nvSpPr>
        <p:spPr>
          <a:xfrm>
            <a:off x="1091340" y="3697954"/>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Beschreiben Sie Arbeitsbedingungen, die für Sie akzeptabel wären.</a:t>
            </a:r>
            <a:endParaRPr b="0" i="0" sz="1550" u="none" cap="none" strike="noStrike"/>
          </a:p>
        </p:txBody>
      </p:sp>
      <p:sp>
        <p:nvSpPr>
          <p:cNvPr id="301" name="Google Shape;301;p10"/>
          <p:cNvSpPr/>
          <p:nvPr/>
        </p:nvSpPr>
        <p:spPr>
          <a:xfrm>
            <a:off x="793790" y="4212920"/>
            <a:ext cx="99300" cy="99300"/>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0"/>
          <p:cNvSpPr/>
          <p:nvPr/>
        </p:nvSpPr>
        <p:spPr>
          <a:xfrm>
            <a:off x="1091327" y="4107491"/>
            <a:ext cx="2481000" cy="310200"/>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t/>
            </a:r>
            <a:endParaRPr b="0" i="0" sz="1950" u="none" cap="none" strike="noStrike"/>
          </a:p>
        </p:txBody>
      </p:sp>
      <p:sp>
        <p:nvSpPr>
          <p:cNvPr id="303" name="Google Shape;303;p10"/>
          <p:cNvSpPr/>
          <p:nvPr/>
        </p:nvSpPr>
        <p:spPr>
          <a:xfrm>
            <a:off x="1091290" y="4107386"/>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Machen Sie einen konkreten Kompromissvorschlag zur Lösung der Situation.</a:t>
            </a:r>
            <a:endParaRPr b="0" i="0" sz="1550" u="none" cap="none" strike="noStrike"/>
          </a:p>
        </p:txBody>
      </p:sp>
      <p:sp>
        <p:nvSpPr>
          <p:cNvPr id="304" name="Google Shape;304;p10"/>
          <p:cNvSpPr/>
          <p:nvPr/>
        </p:nvSpPr>
        <p:spPr>
          <a:xfrm>
            <a:off x="892965" y="4685118"/>
            <a:ext cx="130428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Schreiben Sie circa 120 Wörter. Empfohlene Arbeitszeit: 25 Minuten.</a:t>
            </a:r>
            <a:endParaRPr b="0" i="0" sz="1550" u="none" cap="none" strike="noStrike"/>
          </a:p>
        </p:txBody>
      </p:sp>
      <p:sp>
        <p:nvSpPr>
          <p:cNvPr id="305" name="Google Shape;305;p10"/>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9"/>
          <p:cNvSpPr/>
          <p:nvPr/>
        </p:nvSpPr>
        <p:spPr>
          <a:xfrm>
            <a:off x="793790" y="1836301"/>
            <a:ext cx="6535103"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Saveti: </a:t>
            </a:r>
            <a:r>
              <a:rPr b="1" lang="en-US" sz="3900">
                <a:solidFill>
                  <a:srgbClr val="2187AB"/>
                </a:solidFill>
                <a:latin typeface="Oswald"/>
                <a:ea typeface="Oswald"/>
                <a:cs typeface="Oswald"/>
                <a:sym typeface="Oswald"/>
              </a:rPr>
              <a:t>Zadatak</a:t>
            </a:r>
            <a:r>
              <a:rPr b="1" i="0" lang="en-US" sz="3900" u="none" cap="none" strike="noStrike">
                <a:solidFill>
                  <a:srgbClr val="2187AB"/>
                </a:solidFill>
                <a:latin typeface="Oswald"/>
                <a:ea typeface="Oswald"/>
                <a:cs typeface="Oswald"/>
                <a:sym typeface="Oswald"/>
              </a:rPr>
              <a:t> 2</a:t>
            </a:r>
            <a:endParaRPr b="0" i="0" sz="3900" u="none" cap="none" strike="noStrike"/>
          </a:p>
        </p:txBody>
      </p:sp>
      <p:pic>
        <p:nvPicPr>
          <p:cNvPr descr="preencoded.png" id="312" name="Google Shape;312;p9"/>
          <p:cNvPicPr preferRelativeResize="0"/>
          <p:nvPr/>
        </p:nvPicPr>
        <p:blipFill rotWithShape="1">
          <a:blip r:embed="rId3">
            <a:alphaModFix/>
          </a:blip>
          <a:srcRect b="0" l="0" r="0" t="0"/>
          <a:stretch/>
        </p:blipFill>
        <p:spPr>
          <a:xfrm>
            <a:off x="793790" y="2853214"/>
            <a:ext cx="496133" cy="496133"/>
          </a:xfrm>
          <a:prstGeom prst="rect">
            <a:avLst/>
          </a:prstGeom>
          <a:noFill/>
          <a:ln>
            <a:noFill/>
          </a:ln>
        </p:spPr>
      </p:pic>
      <p:sp>
        <p:nvSpPr>
          <p:cNvPr id="313" name="Google Shape;313;p9"/>
          <p:cNvSpPr/>
          <p:nvPr/>
        </p:nvSpPr>
        <p:spPr>
          <a:xfrm>
            <a:off x="793806" y="3597350"/>
            <a:ext cx="3972000" cy="310200"/>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Pravilno obraćanje i završetak</a:t>
            </a:r>
            <a:endParaRPr b="0" i="0" sz="1950" u="none" cap="none" strike="noStrike"/>
          </a:p>
        </p:txBody>
      </p:sp>
      <p:sp>
        <p:nvSpPr>
          <p:cNvPr id="314" name="Google Shape;314;p9"/>
          <p:cNvSpPr/>
          <p:nvPr/>
        </p:nvSpPr>
        <p:spPr>
          <a:xfrm>
            <a:off x="793790" y="4026575"/>
            <a:ext cx="4182189"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Za formalni mejl: "Sehr geehrte Frau [prezime]" / "Sehr geehrter Herr [prezime]", </a:t>
            </a:r>
            <a:r>
              <a:rPr lang="en-US" sz="1550">
                <a:solidFill>
                  <a:schemeClr val="dk1"/>
                </a:solidFill>
                <a:latin typeface="Roboto"/>
                <a:ea typeface="Roboto"/>
                <a:cs typeface="Roboto"/>
                <a:sym typeface="Roboto"/>
              </a:rPr>
              <a:t>"</a:t>
            </a:r>
            <a:r>
              <a:rPr b="0" i="0" lang="en-US" sz="1550" u="none" cap="none" strike="noStrike">
                <a:solidFill>
                  <a:srgbClr val="000000"/>
                </a:solidFill>
                <a:latin typeface="Roboto"/>
                <a:ea typeface="Roboto"/>
                <a:cs typeface="Roboto"/>
                <a:sym typeface="Roboto"/>
              </a:rPr>
              <a:t>Sehr geehrte Damen und Herren</a:t>
            </a:r>
            <a:r>
              <a:rPr lang="en-US" sz="1550">
                <a:solidFill>
                  <a:schemeClr val="dk1"/>
                </a:solidFill>
                <a:latin typeface="Roboto"/>
                <a:ea typeface="Roboto"/>
                <a:cs typeface="Roboto"/>
                <a:sym typeface="Roboto"/>
              </a:rPr>
              <a:t>"</a:t>
            </a:r>
            <a:endParaRPr b="0" i="0" sz="1550" u="none" cap="none" strike="noStrike"/>
          </a:p>
        </p:txBody>
      </p:sp>
      <p:sp>
        <p:nvSpPr>
          <p:cNvPr id="315" name="Google Shape;315;p9"/>
          <p:cNvSpPr/>
          <p:nvPr/>
        </p:nvSpPr>
        <p:spPr>
          <a:xfrm>
            <a:off x="793790" y="5338867"/>
            <a:ext cx="4182300" cy="952500"/>
          </a:xfrm>
          <a:prstGeom prst="rect">
            <a:avLst/>
          </a:prstGeom>
          <a:noFill/>
          <a:ln>
            <a:noFill/>
          </a:ln>
        </p:spPr>
        <p:txBody>
          <a:bodyPr anchorCtr="0" anchor="t" bIns="0" lIns="0" spcFirstLastPara="1" rIns="0" wrap="square" tIns="0">
            <a:noAutofit/>
          </a:bodyPr>
          <a:lstStyle/>
          <a:p>
            <a:pPr indent="0" lvl="0" marL="0" rtl="0" algn="l">
              <a:lnSpc>
                <a:spcPct val="161290"/>
              </a:lnSpc>
              <a:spcBef>
                <a:spcPts val="0"/>
              </a:spcBef>
              <a:spcAft>
                <a:spcPts val="0"/>
              </a:spcAft>
              <a:buClr>
                <a:schemeClr val="dk1"/>
              </a:buClr>
              <a:buSzPts val="1550"/>
              <a:buFont typeface="Roboto"/>
              <a:buNone/>
            </a:pPr>
            <a:r>
              <a:rPr lang="en-US" sz="1550">
                <a:solidFill>
                  <a:schemeClr val="dk1"/>
                </a:solidFill>
                <a:latin typeface="Roboto"/>
                <a:ea typeface="Roboto"/>
                <a:cs typeface="Roboto"/>
                <a:sym typeface="Roboto"/>
              </a:rPr>
              <a:t>Za formalni mejl: "Mit freundlichen Grüßen"</a:t>
            </a:r>
            <a:endParaRPr sz="1550">
              <a:solidFill>
                <a:schemeClr val="dk1"/>
              </a:solidFill>
              <a:latin typeface="Roboto"/>
              <a:ea typeface="Roboto"/>
              <a:cs typeface="Roboto"/>
              <a:sym typeface="Roboto"/>
            </a:endParaRPr>
          </a:p>
          <a:p>
            <a:pPr indent="0" lvl="0" marL="0" rtl="0" algn="l">
              <a:lnSpc>
                <a:spcPct val="161290"/>
              </a:lnSpc>
              <a:spcBef>
                <a:spcPts val="0"/>
              </a:spcBef>
              <a:spcAft>
                <a:spcPts val="0"/>
              </a:spcAft>
              <a:buClr>
                <a:schemeClr val="dk1"/>
              </a:buClr>
              <a:buSzPts val="1550"/>
              <a:buFont typeface="Roboto"/>
              <a:buNone/>
            </a:pPr>
            <a:r>
              <a:rPr lang="en-US" sz="1550">
                <a:solidFill>
                  <a:schemeClr val="dk1"/>
                </a:solidFill>
                <a:latin typeface="Roboto"/>
                <a:ea typeface="Roboto"/>
                <a:cs typeface="Roboto"/>
                <a:sym typeface="Roboto"/>
              </a:rPr>
              <a:t>Uvek potpišite svoje puno ime na kraju</a:t>
            </a:r>
            <a:endParaRPr sz="1550">
              <a:solidFill>
                <a:schemeClr val="dk1"/>
              </a:solidFill>
            </a:endParaRPr>
          </a:p>
          <a:p>
            <a:pPr indent="0" lvl="0" marL="0" rtl="0" algn="l">
              <a:lnSpc>
                <a:spcPct val="161290"/>
              </a:lnSpc>
              <a:spcBef>
                <a:spcPts val="0"/>
              </a:spcBef>
              <a:spcAft>
                <a:spcPts val="0"/>
              </a:spcAft>
              <a:buClr>
                <a:schemeClr val="dk1"/>
              </a:buClr>
              <a:buSzPts val="1550"/>
              <a:buFont typeface="Roboto"/>
              <a:buNone/>
            </a:pPr>
            <a:r>
              <a:t/>
            </a:r>
            <a:endParaRPr sz="1550">
              <a:solidFill>
                <a:schemeClr val="dk1"/>
              </a:solidFill>
              <a:latin typeface="Roboto"/>
              <a:ea typeface="Roboto"/>
              <a:cs typeface="Roboto"/>
              <a:sym typeface="Roboto"/>
            </a:endParaRPr>
          </a:p>
        </p:txBody>
      </p:sp>
      <p:pic>
        <p:nvPicPr>
          <p:cNvPr descr="preencoded.png" id="316" name="Google Shape;316;p9"/>
          <p:cNvPicPr preferRelativeResize="0"/>
          <p:nvPr/>
        </p:nvPicPr>
        <p:blipFill rotWithShape="1">
          <a:blip r:embed="rId4">
            <a:alphaModFix/>
          </a:blip>
          <a:srcRect b="0" l="0" r="0" t="0"/>
          <a:stretch/>
        </p:blipFill>
        <p:spPr>
          <a:xfrm>
            <a:off x="5223986" y="2853214"/>
            <a:ext cx="496133" cy="496133"/>
          </a:xfrm>
          <a:prstGeom prst="rect">
            <a:avLst/>
          </a:prstGeom>
          <a:noFill/>
          <a:ln>
            <a:noFill/>
          </a:ln>
        </p:spPr>
      </p:pic>
      <p:sp>
        <p:nvSpPr>
          <p:cNvPr id="317" name="Google Shape;317;p9"/>
          <p:cNvSpPr/>
          <p:nvPr/>
        </p:nvSpPr>
        <p:spPr>
          <a:xfrm>
            <a:off x="5223986" y="3597354"/>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Jasna struktura</a:t>
            </a:r>
            <a:endParaRPr b="0" i="0" sz="1950" u="none" cap="none" strike="noStrike"/>
          </a:p>
        </p:txBody>
      </p:sp>
      <p:sp>
        <p:nvSpPr>
          <p:cNvPr id="318" name="Google Shape;318;p9"/>
          <p:cNvSpPr/>
          <p:nvPr/>
        </p:nvSpPr>
        <p:spPr>
          <a:xfrm>
            <a:off x="5223986" y="4026575"/>
            <a:ext cx="4182308"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Prvi pasus: povod za pisanje</a:t>
            </a:r>
            <a:endParaRPr b="0" i="0" sz="1550" u="none" cap="none" strike="noStrike"/>
          </a:p>
        </p:txBody>
      </p:sp>
      <p:sp>
        <p:nvSpPr>
          <p:cNvPr id="319" name="Google Shape;319;p9"/>
          <p:cNvSpPr/>
          <p:nvPr/>
        </p:nvSpPr>
        <p:spPr>
          <a:xfrm>
            <a:off x="5223986" y="4463177"/>
            <a:ext cx="4182308"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Glavni deo: detalji problema/situacije</a:t>
            </a:r>
            <a:endParaRPr b="0" i="0" sz="1550" u="none" cap="none" strike="noStrike"/>
          </a:p>
        </p:txBody>
      </p:sp>
      <p:sp>
        <p:nvSpPr>
          <p:cNvPr id="320" name="Google Shape;320;p9"/>
          <p:cNvSpPr/>
          <p:nvPr/>
        </p:nvSpPr>
        <p:spPr>
          <a:xfrm>
            <a:off x="5223986" y="4899779"/>
            <a:ext cx="4182308"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Poslednji pasus: konkretan predlog ili molba</a:t>
            </a:r>
            <a:endParaRPr b="0" i="0" sz="1550" u="none" cap="none" strike="noStrike"/>
          </a:p>
        </p:txBody>
      </p:sp>
      <p:pic>
        <p:nvPicPr>
          <p:cNvPr descr="preencoded.png" id="321" name="Google Shape;321;p9"/>
          <p:cNvPicPr preferRelativeResize="0"/>
          <p:nvPr/>
        </p:nvPicPr>
        <p:blipFill rotWithShape="1">
          <a:blip r:embed="rId5">
            <a:alphaModFix/>
          </a:blip>
          <a:srcRect b="0" l="0" r="0" t="0"/>
          <a:stretch/>
        </p:blipFill>
        <p:spPr>
          <a:xfrm>
            <a:off x="9654302" y="2853214"/>
            <a:ext cx="496133" cy="496133"/>
          </a:xfrm>
          <a:prstGeom prst="rect">
            <a:avLst/>
          </a:prstGeom>
          <a:noFill/>
          <a:ln>
            <a:noFill/>
          </a:ln>
        </p:spPr>
      </p:pic>
      <p:sp>
        <p:nvSpPr>
          <p:cNvPr id="322" name="Google Shape;322;p9"/>
          <p:cNvSpPr/>
          <p:nvPr/>
        </p:nvSpPr>
        <p:spPr>
          <a:xfrm>
            <a:off x="9654302" y="3597354"/>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lang="en-US" sz="1950">
                <a:latin typeface="Oswald"/>
                <a:ea typeface="Oswald"/>
                <a:cs typeface="Oswald"/>
                <a:sym typeface="Oswald"/>
              </a:rPr>
              <a:t>Retorička sredstva</a:t>
            </a:r>
            <a:endParaRPr b="0" i="0" sz="1950" u="none" cap="none" strike="noStrike"/>
          </a:p>
        </p:txBody>
      </p:sp>
      <p:sp>
        <p:nvSpPr>
          <p:cNvPr id="323" name="Google Shape;323;p9"/>
          <p:cNvSpPr/>
          <p:nvPr/>
        </p:nvSpPr>
        <p:spPr>
          <a:xfrm>
            <a:off x="9654302" y="4304413"/>
            <a:ext cx="4182300" cy="635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None/>
            </a:pPr>
            <a:r>
              <a:rPr lang="en-US" sz="1500">
                <a:solidFill>
                  <a:schemeClr val="dk1"/>
                </a:solidFill>
                <a:latin typeface="Roboto"/>
                <a:ea typeface="Roboto"/>
                <a:cs typeface="Roboto"/>
                <a:sym typeface="Roboto"/>
              </a:rPr>
              <a:t>Die derzeitige Situation stellt für mich eine erhebliche Belastung dar. </a:t>
            </a:r>
            <a:endParaRPr sz="15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t/>
            </a:r>
            <a:endParaRPr sz="1500">
              <a:solidFill>
                <a:schemeClr val="dk1"/>
              </a:solidFill>
              <a:latin typeface="Roboto"/>
              <a:ea typeface="Roboto"/>
              <a:cs typeface="Roboto"/>
              <a:sym typeface="Roboto"/>
            </a:endParaRPr>
          </a:p>
          <a:p>
            <a:pPr indent="0" lvl="0" marL="0" rtl="0" algn="l">
              <a:lnSpc>
                <a:spcPct val="115000"/>
              </a:lnSpc>
              <a:spcBef>
                <a:spcPts val="1200"/>
              </a:spcBef>
              <a:spcAft>
                <a:spcPts val="1200"/>
              </a:spcAft>
              <a:buNone/>
            </a:pPr>
            <a:r>
              <a:t/>
            </a:r>
            <a:endParaRPr sz="1500">
              <a:solidFill>
                <a:schemeClr val="dk1"/>
              </a:solidFill>
              <a:latin typeface="Roboto"/>
              <a:ea typeface="Roboto"/>
              <a:cs typeface="Roboto"/>
              <a:sym typeface="Roboto"/>
            </a:endParaRPr>
          </a:p>
        </p:txBody>
      </p:sp>
      <p:sp>
        <p:nvSpPr>
          <p:cNvPr id="324" name="Google Shape;324;p9"/>
          <p:cNvSpPr/>
          <p:nvPr/>
        </p:nvSpPr>
        <p:spPr>
          <a:xfrm>
            <a:off x="9654302" y="4780717"/>
            <a:ext cx="41823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25" name="Google Shape;325;p9"/>
          <p:cNvSpPr/>
          <p:nvPr/>
        </p:nvSpPr>
        <p:spPr>
          <a:xfrm>
            <a:off x="9654302" y="5534858"/>
            <a:ext cx="41823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26" name="Google Shape;326;p9"/>
          <p:cNvSpPr/>
          <p:nvPr/>
        </p:nvSpPr>
        <p:spPr>
          <a:xfrm>
            <a:off x="793790" y="6075640"/>
            <a:ext cx="130428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SzPts val="1550"/>
              <a:buFont typeface="Arial"/>
              <a:buNone/>
            </a:pPr>
            <a:r>
              <a:t/>
            </a:r>
            <a:endParaRPr b="0" i="0" sz="1550" u="none" cap="none" strike="noStrike"/>
          </a:p>
        </p:txBody>
      </p:sp>
      <p:sp>
        <p:nvSpPr>
          <p:cNvPr id="327" name="Google Shape;327;p9"/>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8" name="Google Shape;328;p9"/>
          <p:cNvSpPr/>
          <p:nvPr/>
        </p:nvSpPr>
        <p:spPr>
          <a:xfrm>
            <a:off x="9654302" y="4780717"/>
            <a:ext cx="41823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29" name="Google Shape;329;p9"/>
          <p:cNvSpPr/>
          <p:nvPr/>
        </p:nvSpPr>
        <p:spPr>
          <a:xfrm>
            <a:off x="9654302" y="5051092"/>
            <a:ext cx="4182300" cy="635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1200"/>
              </a:spcAft>
              <a:buNone/>
            </a:pPr>
            <a:r>
              <a:rPr lang="en-US" sz="1500">
                <a:solidFill>
                  <a:schemeClr val="dk1"/>
                </a:solidFill>
                <a:latin typeface="Roboto"/>
                <a:ea typeface="Roboto"/>
                <a:cs typeface="Roboto"/>
                <a:sym typeface="Roboto"/>
              </a:rPr>
              <a:t>Ich habe Verständnis dafür, dass nicht alle Anliegen sofort bearbeitet werden können.</a:t>
            </a:r>
            <a:endParaRPr i="0" sz="1500" u="none" cap="none" strike="noStrike">
              <a:latin typeface="Roboto"/>
              <a:ea typeface="Roboto"/>
              <a:cs typeface="Roboto"/>
              <a:sym typeface="Roboto"/>
            </a:endParaRPr>
          </a:p>
        </p:txBody>
      </p:sp>
      <p:sp>
        <p:nvSpPr>
          <p:cNvPr id="330" name="Google Shape;330;p9"/>
          <p:cNvSpPr txBox="1"/>
          <p:nvPr/>
        </p:nvSpPr>
        <p:spPr>
          <a:xfrm>
            <a:off x="9589675" y="3867863"/>
            <a:ext cx="2171400" cy="9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u="sng">
                <a:solidFill>
                  <a:schemeClr val="hlink"/>
                </a:solidFill>
                <a:latin typeface="Roboto"/>
                <a:ea typeface="Roboto"/>
                <a:cs typeface="Roboto"/>
                <a:sym typeface="Roboto"/>
                <a:hlinkClick r:id="rId7"/>
              </a:rPr>
              <a:t>Link</a:t>
            </a:r>
            <a:endParaRPr sz="150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2">
            <a:alpha val="84710"/>
          </a:srgbClr>
        </a:solidFill>
      </p:bgPr>
    </p:bg>
    <p:spTree>
      <p:nvGrpSpPr>
        <p:cNvPr id="335" name="Shape 335"/>
        <p:cNvGrpSpPr/>
        <p:nvPr/>
      </p:nvGrpSpPr>
      <p:grpSpPr>
        <a:xfrm>
          <a:off x="0" y="0"/>
          <a:ext cx="0" cy="0"/>
          <a:chOff x="0" y="0"/>
          <a:chExt cx="0" cy="0"/>
        </a:xfrm>
      </p:grpSpPr>
      <p:sp>
        <p:nvSpPr>
          <p:cNvPr id="336" name="Google Shape;336;p11"/>
          <p:cNvSpPr/>
          <p:nvPr/>
        </p:nvSpPr>
        <p:spPr>
          <a:xfrm>
            <a:off x="793790" y="1125617"/>
            <a:ext cx="663440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000000"/>
              </a:buClr>
              <a:buSzPts val="3900"/>
              <a:buFont typeface="Oswald"/>
              <a:buNone/>
            </a:pPr>
            <a:r>
              <a:rPr b="1" i="0" lang="en-US" sz="3900" u="none" cap="none" strike="noStrike">
                <a:solidFill>
                  <a:srgbClr val="000000"/>
                </a:solidFill>
                <a:latin typeface="Oswald"/>
                <a:ea typeface="Oswald"/>
                <a:cs typeface="Oswald"/>
                <a:sym typeface="Oswald"/>
              </a:rPr>
              <a:t>Primer </a:t>
            </a:r>
            <a:r>
              <a:rPr b="1" lang="en-US" sz="3900">
                <a:latin typeface="Oswald"/>
                <a:ea typeface="Oswald"/>
                <a:cs typeface="Oswald"/>
                <a:sym typeface="Oswald"/>
              </a:rPr>
              <a:t>teksta: </a:t>
            </a:r>
            <a:endParaRPr b="0" i="0" sz="3900" u="none" cap="none" strike="noStrike"/>
          </a:p>
        </p:txBody>
      </p:sp>
      <p:sp>
        <p:nvSpPr>
          <p:cNvPr id="337" name="Google Shape;337;p11"/>
          <p:cNvSpPr/>
          <p:nvPr/>
        </p:nvSpPr>
        <p:spPr>
          <a:xfrm>
            <a:off x="1091446" y="2365772"/>
            <a:ext cx="12745164" cy="31754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Sehr geehrte Frau Grimm,</a:t>
            </a:r>
            <a:endParaRPr sz="1550">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ich hoffe, es geht Ihnen gut. Ich verstehe, dass der Umzug unseres Büros während meines Urlaubs notwendig war, und ich schätze die logistische Leistung.</a:t>
            </a:r>
            <a:endParaRPr sz="1550">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Leider beeinträchtigt die neue Bürosituation, in der ich mir den Raum mit sechs Kollegen teile, meine Konzentration erheblich. Besonders bei Berichten oder Telefonaten ist die Lärmkulisse sehr störend, was meine Effizienz mindert.</a:t>
            </a:r>
            <a:endParaRPr sz="1550">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Um produktiv arbeiten zu können, wäre ein ruhigerer Arbeitsplatz ideal. Als Kompromiss schlage ich vor, die Möglichkeit zu erhalten, bei Bedarf ein bis zwei Tage pro Woche im Homeoffice zu arbeiten. Dies würde es mir ermöglichen, konzentrationsintensive Aufgaben in Ruhe zu erledigen.</a:t>
            </a:r>
            <a:endParaRPr sz="1550">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Vielen Dank für Ihr Verständnis.</a:t>
            </a:r>
            <a:endParaRPr sz="1550">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550">
                <a:latin typeface="Roboto"/>
                <a:ea typeface="Roboto"/>
                <a:cs typeface="Roboto"/>
                <a:sym typeface="Roboto"/>
              </a:rPr>
              <a:t>Mit freundlichen Grüßen,</a:t>
            </a:r>
            <a:endParaRPr sz="1550">
              <a:latin typeface="Roboto"/>
              <a:ea typeface="Roboto"/>
              <a:cs typeface="Roboto"/>
              <a:sym typeface="Roboto"/>
            </a:endParaRPr>
          </a:p>
          <a:p>
            <a:pPr indent="0" lvl="0" marL="0" marR="0" rtl="0" algn="l">
              <a:lnSpc>
                <a:spcPct val="161290"/>
              </a:lnSpc>
              <a:spcBef>
                <a:spcPts val="1200"/>
              </a:spcBef>
              <a:spcAft>
                <a:spcPts val="0"/>
              </a:spcAft>
              <a:buClr>
                <a:srgbClr val="000000"/>
              </a:buClr>
              <a:buSzPts val="1550"/>
              <a:buFont typeface="Roboto"/>
              <a:buNone/>
            </a:pPr>
            <a:r>
              <a:t/>
            </a:r>
            <a:endParaRPr sz="1550">
              <a:latin typeface="Roboto"/>
              <a:ea typeface="Roboto"/>
              <a:cs typeface="Roboto"/>
              <a:sym typeface="Roboto"/>
            </a:endParaRPr>
          </a:p>
        </p:txBody>
      </p:sp>
      <p:sp>
        <p:nvSpPr>
          <p:cNvPr id="338" name="Google Shape;338;p11"/>
          <p:cNvSpPr/>
          <p:nvPr/>
        </p:nvSpPr>
        <p:spPr>
          <a:xfrm>
            <a:off x="1091446" y="2906554"/>
            <a:ext cx="12745164"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39" name="Google Shape;339;p11"/>
          <p:cNvSpPr/>
          <p:nvPr/>
        </p:nvSpPr>
        <p:spPr>
          <a:xfrm>
            <a:off x="1091446" y="3764875"/>
            <a:ext cx="12745164"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40" name="Google Shape;340;p11"/>
          <p:cNvSpPr/>
          <p:nvPr/>
        </p:nvSpPr>
        <p:spPr>
          <a:xfrm>
            <a:off x="1091446" y="4623197"/>
            <a:ext cx="1274516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41" name="Google Shape;341;p11"/>
          <p:cNvSpPr/>
          <p:nvPr/>
        </p:nvSpPr>
        <p:spPr>
          <a:xfrm>
            <a:off x="1091446" y="5163979"/>
            <a:ext cx="1274516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42" name="Google Shape;342;p11"/>
          <p:cNvSpPr/>
          <p:nvPr/>
        </p:nvSpPr>
        <p:spPr>
          <a:xfrm>
            <a:off x="1091446" y="5704761"/>
            <a:ext cx="12745164"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Milan Petrović</a:t>
            </a:r>
            <a:endParaRPr b="0" i="0" sz="1550" u="none" cap="none" strike="noStrike"/>
          </a:p>
        </p:txBody>
      </p:sp>
      <p:sp>
        <p:nvSpPr>
          <p:cNvPr id="343" name="Google Shape;343;p11"/>
          <p:cNvSpPr/>
          <p:nvPr/>
        </p:nvSpPr>
        <p:spPr>
          <a:xfrm>
            <a:off x="793790" y="2142530"/>
            <a:ext cx="22860" cy="4103013"/>
          </a:xfrm>
          <a:prstGeom prst="rect">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p:nvPr/>
        </p:nvSpPr>
        <p:spPr>
          <a:xfrm>
            <a:off x="793790" y="6468785"/>
            <a:ext cx="1304282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345" name="Google Shape;345;p11"/>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descr="preencoded.png" id="351" name="Google Shape;351;p15"/>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352" name="Google Shape;352;p15"/>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793790" y="854393"/>
            <a:ext cx="496181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Kriterijumi ocenjivanja</a:t>
            </a:r>
            <a:endParaRPr b="0" i="0" sz="3900" u="none" cap="none" strike="noStrike"/>
          </a:p>
        </p:txBody>
      </p:sp>
      <p:sp>
        <p:nvSpPr>
          <p:cNvPr id="354" name="Google Shape;354;p15"/>
          <p:cNvSpPr/>
          <p:nvPr/>
        </p:nvSpPr>
        <p:spPr>
          <a:xfrm>
            <a:off x="793790" y="1772126"/>
            <a:ext cx="6422231" cy="3054548"/>
          </a:xfrm>
          <a:prstGeom prst="roundRect">
            <a:avLst>
              <a:gd fmla="val 2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5"/>
          <p:cNvSpPr/>
          <p:nvPr/>
        </p:nvSpPr>
        <p:spPr>
          <a:xfrm>
            <a:off x="793790" y="1772126"/>
            <a:ext cx="45720" cy="3054548"/>
          </a:xfrm>
          <a:prstGeom prst="roundRect">
            <a:avLst>
              <a:gd fmla="val 2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5"/>
          <p:cNvSpPr/>
          <p:nvPr/>
        </p:nvSpPr>
        <p:spPr>
          <a:xfrm>
            <a:off x="1060728" y="1993344"/>
            <a:ext cx="4541758"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1. Erfüllung der Aufgabe (Ispunjenje zadatka)</a:t>
            </a:r>
            <a:endParaRPr b="0" i="0" sz="1950" u="none" cap="none" strike="noStrike"/>
          </a:p>
        </p:txBody>
      </p:sp>
      <p:sp>
        <p:nvSpPr>
          <p:cNvPr id="357" name="Google Shape;357;p15"/>
          <p:cNvSpPr/>
          <p:nvPr/>
        </p:nvSpPr>
        <p:spPr>
          <a:xfrm>
            <a:off x="1060728" y="2422565"/>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Sadržaj odgovara postavljenim zahtevima</a:t>
            </a:r>
            <a:endParaRPr b="0" i="0" sz="1550" u="none" cap="none" strike="noStrike"/>
          </a:p>
        </p:txBody>
      </p:sp>
      <p:sp>
        <p:nvSpPr>
          <p:cNvPr id="358" name="Google Shape;358;p15"/>
          <p:cNvSpPr/>
          <p:nvPr/>
        </p:nvSpPr>
        <p:spPr>
          <a:xfrm>
            <a:off x="1060728" y="2809518"/>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Obrađene su sve zadate tačke</a:t>
            </a:r>
            <a:endParaRPr b="0" i="0" sz="1550" u="none" cap="none" strike="noStrike"/>
          </a:p>
        </p:txBody>
      </p:sp>
      <p:sp>
        <p:nvSpPr>
          <p:cNvPr id="359" name="Google Shape;359;p15"/>
          <p:cNvSpPr/>
          <p:nvPr/>
        </p:nvSpPr>
        <p:spPr>
          <a:xfrm>
            <a:off x="1060728" y="3196471"/>
            <a:ext cx="5934075" cy="635079"/>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Realizovane su sve zahtevane govorne činove (davanje mišljenja, molba, izvinjenje...)</a:t>
            </a:r>
            <a:endParaRPr b="0" i="0" sz="1550" u="none" cap="none" strike="noStrike"/>
          </a:p>
        </p:txBody>
      </p:sp>
      <p:sp>
        <p:nvSpPr>
          <p:cNvPr id="360" name="Google Shape;360;p15"/>
          <p:cNvSpPr/>
          <p:nvPr/>
        </p:nvSpPr>
        <p:spPr>
          <a:xfrm>
            <a:off x="1060728" y="3900964"/>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Adekvatan registar (neutralan za Teil 1, formalan za Teil 2)</a:t>
            </a:r>
            <a:endParaRPr b="0" i="0" sz="1550" u="none" cap="none" strike="noStrike"/>
          </a:p>
        </p:txBody>
      </p:sp>
      <p:sp>
        <p:nvSpPr>
          <p:cNvPr id="361" name="Google Shape;361;p15"/>
          <p:cNvSpPr/>
          <p:nvPr/>
        </p:nvSpPr>
        <p:spPr>
          <a:xfrm>
            <a:off x="1060728" y="4287917"/>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Sociokulturna adekvatnost (persiranje gde je potrebno)</a:t>
            </a:r>
            <a:endParaRPr b="0" i="0" sz="1550" u="none" cap="none" strike="noStrike"/>
          </a:p>
        </p:txBody>
      </p:sp>
      <p:sp>
        <p:nvSpPr>
          <p:cNvPr id="362" name="Google Shape;362;p15"/>
          <p:cNvSpPr/>
          <p:nvPr/>
        </p:nvSpPr>
        <p:spPr>
          <a:xfrm>
            <a:off x="7414379" y="1772126"/>
            <a:ext cx="6422231" cy="3054548"/>
          </a:xfrm>
          <a:prstGeom prst="roundRect">
            <a:avLst>
              <a:gd fmla="val 29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5"/>
          <p:cNvSpPr/>
          <p:nvPr/>
        </p:nvSpPr>
        <p:spPr>
          <a:xfrm>
            <a:off x="7414379" y="1772126"/>
            <a:ext cx="45720" cy="3054548"/>
          </a:xfrm>
          <a:prstGeom prst="roundRect">
            <a:avLst>
              <a:gd fmla="val 2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
          <p:cNvSpPr/>
          <p:nvPr/>
        </p:nvSpPr>
        <p:spPr>
          <a:xfrm>
            <a:off x="7681317" y="1993344"/>
            <a:ext cx="2610564"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2. Kohärenz (Koherencija)</a:t>
            </a:r>
            <a:endParaRPr b="0" i="0" sz="1950" u="none" cap="none" strike="noStrike"/>
          </a:p>
        </p:txBody>
      </p:sp>
      <p:sp>
        <p:nvSpPr>
          <p:cNvPr id="365" name="Google Shape;365;p15"/>
          <p:cNvSpPr/>
          <p:nvPr/>
        </p:nvSpPr>
        <p:spPr>
          <a:xfrm>
            <a:off x="7681317" y="2422565"/>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Jasna struktura teksta (uvod, glavni deo, zaključak)</a:t>
            </a:r>
            <a:endParaRPr b="0" i="0" sz="1550" u="none" cap="none" strike="noStrike"/>
          </a:p>
        </p:txBody>
      </p:sp>
      <p:sp>
        <p:nvSpPr>
          <p:cNvPr id="366" name="Google Shape;366;p15"/>
          <p:cNvSpPr/>
          <p:nvPr/>
        </p:nvSpPr>
        <p:spPr>
          <a:xfrm>
            <a:off x="7681317" y="2809518"/>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Logičan redosled tačaka</a:t>
            </a:r>
            <a:endParaRPr b="0" i="0" sz="1550" u="none" cap="none" strike="noStrike"/>
          </a:p>
        </p:txBody>
      </p:sp>
      <p:sp>
        <p:nvSpPr>
          <p:cNvPr id="367" name="Google Shape;367;p15"/>
          <p:cNvSpPr/>
          <p:nvPr/>
        </p:nvSpPr>
        <p:spPr>
          <a:xfrm>
            <a:off x="7681317" y="3196471"/>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Adekvatno povezivanje rečenica i delova rečenice </a:t>
            </a:r>
            <a:endParaRPr b="0" i="0" sz="1550" u="none" cap="none" strike="noStrike"/>
          </a:p>
        </p:txBody>
      </p:sp>
      <p:sp>
        <p:nvSpPr>
          <p:cNvPr id="368" name="Google Shape;368;p15"/>
          <p:cNvSpPr/>
          <p:nvPr/>
        </p:nvSpPr>
        <p:spPr>
          <a:xfrm>
            <a:off x="7681317" y="3583424"/>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Tekst je celovit i ima jasan tok misli</a:t>
            </a:r>
            <a:endParaRPr b="0" i="0" sz="1550" u="none" cap="none" strike="noStrike"/>
          </a:p>
        </p:txBody>
      </p:sp>
      <p:sp>
        <p:nvSpPr>
          <p:cNvPr id="369" name="Google Shape;369;p15"/>
          <p:cNvSpPr/>
          <p:nvPr/>
        </p:nvSpPr>
        <p:spPr>
          <a:xfrm>
            <a:off x="793790" y="5025033"/>
            <a:ext cx="6422231" cy="2350056"/>
          </a:xfrm>
          <a:prstGeom prst="roundRect">
            <a:avLst>
              <a:gd fmla="val 38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p:nvPr/>
        </p:nvSpPr>
        <p:spPr>
          <a:xfrm>
            <a:off x="793790" y="5025033"/>
            <a:ext cx="45720" cy="2350056"/>
          </a:xfrm>
          <a:prstGeom prst="roundRect">
            <a:avLst>
              <a:gd fmla="val 2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5"/>
          <p:cNvSpPr/>
          <p:nvPr/>
        </p:nvSpPr>
        <p:spPr>
          <a:xfrm>
            <a:off x="1060728" y="5246251"/>
            <a:ext cx="2606397"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3. Wortschatz (Vokabular)</a:t>
            </a:r>
            <a:endParaRPr b="0" i="0" sz="1950" u="none" cap="none" strike="noStrike"/>
          </a:p>
        </p:txBody>
      </p:sp>
      <p:sp>
        <p:nvSpPr>
          <p:cNvPr id="372" name="Google Shape;372;p15"/>
          <p:cNvSpPr/>
          <p:nvPr/>
        </p:nvSpPr>
        <p:spPr>
          <a:xfrm>
            <a:off x="1060728" y="5675471"/>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Širok spektar vokabulara</a:t>
            </a:r>
            <a:endParaRPr b="0" i="0" sz="1550" u="none" cap="none" strike="noStrike"/>
          </a:p>
        </p:txBody>
      </p:sp>
      <p:sp>
        <p:nvSpPr>
          <p:cNvPr id="373" name="Google Shape;373;p15"/>
          <p:cNvSpPr/>
          <p:nvPr/>
        </p:nvSpPr>
        <p:spPr>
          <a:xfrm>
            <a:off x="1060728" y="6062424"/>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Precizna upotreba reči i izraza</a:t>
            </a:r>
            <a:endParaRPr b="0" i="0" sz="1550" u="none" cap="none" strike="noStrike"/>
          </a:p>
        </p:txBody>
      </p:sp>
      <p:sp>
        <p:nvSpPr>
          <p:cNvPr id="374" name="Google Shape;374;p15"/>
          <p:cNvSpPr/>
          <p:nvPr/>
        </p:nvSpPr>
        <p:spPr>
          <a:xfrm>
            <a:off x="1060728" y="6449378"/>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Izbegavanje ponavljanja istih reči</a:t>
            </a:r>
            <a:endParaRPr b="0" i="0" sz="1550" u="none" cap="none" strike="noStrike"/>
          </a:p>
        </p:txBody>
      </p:sp>
      <p:sp>
        <p:nvSpPr>
          <p:cNvPr id="375" name="Google Shape;375;p15"/>
          <p:cNvSpPr/>
          <p:nvPr/>
        </p:nvSpPr>
        <p:spPr>
          <a:xfrm>
            <a:off x="1060728" y="6836331"/>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Tekst je razumljiv i bez leksičkih prepreka</a:t>
            </a:r>
            <a:endParaRPr b="0" i="0" sz="1550" u="none" cap="none" strike="noStrike"/>
          </a:p>
        </p:txBody>
      </p:sp>
      <p:sp>
        <p:nvSpPr>
          <p:cNvPr id="376" name="Google Shape;376;p15"/>
          <p:cNvSpPr/>
          <p:nvPr/>
        </p:nvSpPr>
        <p:spPr>
          <a:xfrm>
            <a:off x="7414379" y="5025033"/>
            <a:ext cx="6422231" cy="2350056"/>
          </a:xfrm>
          <a:prstGeom prst="roundRect">
            <a:avLst>
              <a:gd fmla="val 389"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5"/>
          <p:cNvSpPr/>
          <p:nvPr/>
        </p:nvSpPr>
        <p:spPr>
          <a:xfrm>
            <a:off x="7414379" y="5025033"/>
            <a:ext cx="45720" cy="2350056"/>
          </a:xfrm>
          <a:prstGeom prst="roundRect">
            <a:avLst>
              <a:gd fmla="val 2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5"/>
          <p:cNvSpPr/>
          <p:nvPr/>
        </p:nvSpPr>
        <p:spPr>
          <a:xfrm>
            <a:off x="7681317" y="5246251"/>
            <a:ext cx="3776186"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4. Strukturen (Gramatičke strukture)</a:t>
            </a:r>
            <a:endParaRPr b="0" i="0" sz="1950" u="none" cap="none" strike="noStrike"/>
          </a:p>
        </p:txBody>
      </p:sp>
      <p:sp>
        <p:nvSpPr>
          <p:cNvPr id="379" name="Google Shape;379;p15"/>
          <p:cNvSpPr/>
          <p:nvPr/>
        </p:nvSpPr>
        <p:spPr>
          <a:xfrm>
            <a:off x="7681317" y="5675471"/>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Tačni oblici glagola</a:t>
            </a:r>
            <a:endParaRPr b="0" i="0" sz="1550" u="none" cap="none" strike="noStrike"/>
          </a:p>
        </p:txBody>
      </p:sp>
      <p:sp>
        <p:nvSpPr>
          <p:cNvPr id="380" name="Google Shape;380;p15"/>
          <p:cNvSpPr/>
          <p:nvPr/>
        </p:nvSpPr>
        <p:spPr>
          <a:xfrm>
            <a:off x="7681317" y="6062424"/>
            <a:ext cx="5934075" cy="31754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Korišćenje</a:t>
            </a:r>
            <a:r>
              <a:rPr lang="en-US" sz="1550">
                <a:latin typeface="Roboto"/>
                <a:ea typeface="Roboto"/>
                <a:cs typeface="Roboto"/>
                <a:sym typeface="Roboto"/>
              </a:rPr>
              <a:t> različitih</a:t>
            </a:r>
            <a:r>
              <a:rPr b="0" i="0" lang="en-US" sz="1550" u="none" cap="none" strike="noStrike">
                <a:solidFill>
                  <a:srgbClr val="000000"/>
                </a:solidFill>
                <a:latin typeface="Roboto"/>
                <a:ea typeface="Roboto"/>
                <a:cs typeface="Roboto"/>
                <a:sym typeface="Roboto"/>
              </a:rPr>
              <a:t> složenih rečenica</a:t>
            </a:r>
            <a:endParaRPr b="0" i="0" sz="1550" u="none" cap="none" strike="noStrike"/>
          </a:p>
        </p:txBody>
      </p:sp>
      <p:sp>
        <p:nvSpPr>
          <p:cNvPr id="381" name="Google Shape;381;p15"/>
          <p:cNvSpPr/>
          <p:nvPr/>
        </p:nvSpPr>
        <p:spPr>
          <a:xfrm>
            <a:off x="7681317" y="6449378"/>
            <a:ext cx="5934075" cy="317540"/>
          </a:xfrm>
          <a:prstGeom prst="rect">
            <a:avLst/>
          </a:prstGeom>
          <a:noFill/>
          <a:ln>
            <a:noFill/>
          </a:ln>
        </p:spPr>
        <p:txBody>
          <a:bodyPr anchorCtr="0" anchor="t" bIns="0" lIns="0" spcFirstLastPara="1" rIns="0" wrap="square" tIns="0">
            <a:noAutofit/>
          </a:bodyPr>
          <a:lstStyle/>
          <a:p>
            <a:pPr indent="0" lvl="0" marL="457200" marR="0" rtl="0" algn="l">
              <a:lnSpc>
                <a:spcPct val="161290"/>
              </a:lnSpc>
              <a:spcBef>
                <a:spcPts val="0"/>
              </a:spcBef>
              <a:spcAft>
                <a:spcPts val="0"/>
              </a:spcAft>
              <a:buNone/>
            </a:pPr>
            <a:r>
              <a:t/>
            </a:r>
            <a:endParaRPr b="0" i="0" sz="1550" u="none" cap="none" strike="noStrike"/>
          </a:p>
        </p:txBody>
      </p:sp>
      <p:sp>
        <p:nvSpPr>
          <p:cNvPr id="382" name="Google Shape;382;p15"/>
          <p:cNvSpPr/>
          <p:nvPr/>
        </p:nvSpPr>
        <p:spPr>
          <a:xfrm>
            <a:off x="7681325" y="6449400"/>
            <a:ext cx="5911200" cy="317400"/>
          </a:xfrm>
          <a:prstGeom prst="rect">
            <a:avLst/>
          </a:prstGeom>
          <a:noFill/>
          <a:ln>
            <a:noFill/>
          </a:ln>
        </p:spPr>
        <p:txBody>
          <a:bodyPr anchorCtr="0" anchor="t" bIns="0" lIns="0" spcFirstLastPara="1" rIns="0" wrap="square" tIns="0">
            <a:noAutofit/>
          </a:bodyPr>
          <a:lstStyle/>
          <a:p>
            <a:pPr indent="-342900" lvl="0" marL="342900" marR="0" rtl="0" algn="l">
              <a:lnSpc>
                <a:spcPct val="161290"/>
              </a:lnSpc>
              <a:spcBef>
                <a:spcPts val="0"/>
              </a:spcBef>
              <a:spcAft>
                <a:spcPts val="0"/>
              </a:spcAft>
              <a:buClr>
                <a:srgbClr val="000000"/>
              </a:buClr>
              <a:buSzPts val="1550"/>
              <a:buFont typeface="Roboto"/>
              <a:buChar char="•"/>
            </a:pPr>
            <a:r>
              <a:rPr b="0" i="0" lang="en-US" sz="1550" u="none" cap="none" strike="noStrike">
                <a:solidFill>
                  <a:srgbClr val="000000"/>
                </a:solidFill>
                <a:latin typeface="Roboto"/>
                <a:ea typeface="Roboto"/>
                <a:cs typeface="Roboto"/>
                <a:sym typeface="Roboto"/>
              </a:rPr>
              <a:t>Pravopis i interpunkcija</a:t>
            </a:r>
            <a:endParaRPr b="0" i="0" sz="1550" u="none" cap="none" strike="noStrike"/>
          </a:p>
        </p:txBody>
      </p:sp>
      <p:sp>
        <p:nvSpPr>
          <p:cNvPr id="383" name="Google Shape;383;p15"/>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12"/>
          <p:cNvSpPr/>
          <p:nvPr/>
        </p:nvSpPr>
        <p:spPr>
          <a:xfrm flipH="1">
            <a:off x="5069888" y="567800"/>
            <a:ext cx="4471800" cy="54630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2187AB"/>
              </a:buClr>
              <a:buSzPts val="3400"/>
              <a:buFont typeface="Oswald"/>
              <a:buNone/>
            </a:pPr>
            <a:r>
              <a:rPr b="1" lang="en-US" sz="3400">
                <a:solidFill>
                  <a:srgbClr val="2187AB"/>
                </a:solidFill>
                <a:latin typeface="Oswald"/>
                <a:ea typeface="Oswald"/>
                <a:cs typeface="Oswald"/>
                <a:sym typeface="Oswald"/>
              </a:rPr>
              <a:t>Povezivanje rečenica</a:t>
            </a:r>
            <a:endParaRPr b="0" i="0" sz="3400" u="none" cap="none" strike="noStrike"/>
          </a:p>
        </p:txBody>
      </p:sp>
      <p:sp>
        <p:nvSpPr>
          <p:cNvPr id="390" name="Google Shape;390;p12"/>
          <p:cNvSpPr/>
          <p:nvPr/>
        </p:nvSpPr>
        <p:spPr>
          <a:xfrm>
            <a:off x="699254" y="1463635"/>
            <a:ext cx="4294108" cy="3223498"/>
          </a:xfrm>
          <a:prstGeom prst="roundRect">
            <a:avLst>
              <a:gd fmla="val 28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2"/>
          <p:cNvSpPr/>
          <p:nvPr/>
        </p:nvSpPr>
        <p:spPr>
          <a:xfrm>
            <a:off x="881658" y="1646039"/>
            <a:ext cx="2185273" cy="27301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Bedingung (Uslov)</a:t>
            </a:r>
            <a:endParaRPr b="0" i="0" sz="1700" u="none" cap="none" strike="noStrike"/>
          </a:p>
        </p:txBody>
      </p:sp>
      <p:sp>
        <p:nvSpPr>
          <p:cNvPr id="392" name="Google Shape;392;p12"/>
          <p:cNvSpPr/>
          <p:nvPr/>
        </p:nvSpPr>
        <p:spPr>
          <a:xfrm>
            <a:off x="881658" y="2023943"/>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Konjunktor:</a:t>
            </a:r>
            <a:r>
              <a:rPr b="0" i="0" lang="en-US" sz="1350" u="none" cap="none" strike="noStrike">
                <a:solidFill>
                  <a:srgbClr val="000000"/>
                </a:solidFill>
                <a:latin typeface="Roboto"/>
                <a:ea typeface="Roboto"/>
                <a:cs typeface="Roboto"/>
                <a:sym typeface="Roboto"/>
              </a:rPr>
              <a:t> vorausgesetzt</a:t>
            </a:r>
            <a:endParaRPr b="0" i="0" sz="1350" u="none" cap="none" strike="noStrike"/>
          </a:p>
        </p:txBody>
      </p:sp>
      <p:sp>
        <p:nvSpPr>
          <p:cNvPr id="393" name="Google Shape;393;p12"/>
          <p:cNvSpPr/>
          <p:nvPr/>
        </p:nvSpPr>
        <p:spPr>
          <a:xfrm>
            <a:off x="881658" y="2364581"/>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wenn, falls, sofern</a:t>
            </a:r>
            <a:endParaRPr b="0" i="0" sz="1350" u="none" cap="none" strike="noStrike"/>
          </a:p>
        </p:txBody>
      </p:sp>
      <p:sp>
        <p:nvSpPr>
          <p:cNvPr id="394" name="Google Shape;394;p12"/>
          <p:cNvSpPr/>
          <p:nvPr/>
        </p:nvSpPr>
        <p:spPr>
          <a:xfrm>
            <a:off x="881658" y="2705219"/>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andernfalls, sonst</a:t>
            </a:r>
            <a:endParaRPr b="0" i="0" sz="1350" u="none" cap="none" strike="noStrike"/>
          </a:p>
        </p:txBody>
      </p:sp>
      <p:sp>
        <p:nvSpPr>
          <p:cNvPr id="395" name="Google Shape;395;p12"/>
          <p:cNvSpPr/>
          <p:nvPr/>
        </p:nvSpPr>
        <p:spPr>
          <a:xfrm>
            <a:off x="881658" y="3045857"/>
            <a:ext cx="3929301" cy="1118235"/>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Wendung:</a:t>
            </a:r>
            <a:r>
              <a:rPr b="0" i="0" lang="en-US" sz="1350" u="none" cap="none" strike="noStrike">
                <a:solidFill>
                  <a:srgbClr val="000000"/>
                </a:solidFill>
                <a:latin typeface="Roboto"/>
                <a:ea typeface="Roboto"/>
                <a:cs typeface="Roboto"/>
                <a:sym typeface="Roboto"/>
              </a:rPr>
              <a:t> im Falle / für den Fall / unter der Bedingung / angenommen, dass; je nachdem, ob / wie; vorausgesetzt, dass; es sei denn, dass</a:t>
            </a:r>
            <a:endParaRPr b="0" i="0" sz="1350" u="none" cap="none" strike="noStrike"/>
          </a:p>
        </p:txBody>
      </p:sp>
      <p:sp>
        <p:nvSpPr>
          <p:cNvPr id="396" name="Google Shape;396;p12"/>
          <p:cNvSpPr/>
          <p:nvPr/>
        </p:nvSpPr>
        <p:spPr>
          <a:xfrm>
            <a:off x="881658" y="4063721"/>
            <a:ext cx="3929400" cy="279600"/>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bei, ohne, im Falle / im Falle von</a:t>
            </a:r>
            <a:endParaRPr b="0" i="0" sz="1350" u="none" cap="none" strike="noStrike"/>
          </a:p>
        </p:txBody>
      </p:sp>
      <p:sp>
        <p:nvSpPr>
          <p:cNvPr id="397" name="Google Shape;397;p12"/>
          <p:cNvSpPr/>
          <p:nvPr/>
        </p:nvSpPr>
        <p:spPr>
          <a:xfrm>
            <a:off x="5168146" y="1463635"/>
            <a:ext cx="4294108" cy="3223498"/>
          </a:xfrm>
          <a:prstGeom prst="roundRect">
            <a:avLst>
              <a:gd fmla="val 28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2"/>
          <p:cNvSpPr/>
          <p:nvPr/>
        </p:nvSpPr>
        <p:spPr>
          <a:xfrm>
            <a:off x="5350550" y="1646039"/>
            <a:ext cx="2569726" cy="27301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Einschränkung (Ograničenje)</a:t>
            </a:r>
            <a:endParaRPr b="0" i="0" sz="1700" u="none" cap="none" strike="noStrike"/>
          </a:p>
        </p:txBody>
      </p:sp>
      <p:sp>
        <p:nvSpPr>
          <p:cNvPr id="399" name="Google Shape;399;p12"/>
          <p:cNvSpPr/>
          <p:nvPr/>
        </p:nvSpPr>
        <p:spPr>
          <a:xfrm>
            <a:off x="5350550" y="2023943"/>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Konjunktor:</a:t>
            </a:r>
            <a:r>
              <a:rPr b="0" i="0" lang="en-US" sz="1350" u="none" cap="none" strike="noStrike">
                <a:solidFill>
                  <a:srgbClr val="000000"/>
                </a:solidFill>
                <a:latin typeface="Roboto"/>
                <a:ea typeface="Roboto"/>
                <a:cs typeface="Roboto"/>
                <a:sym typeface="Roboto"/>
              </a:rPr>
              <a:t> zwar ... aber / doch</a:t>
            </a:r>
            <a:endParaRPr b="0" i="0" sz="1350" u="none" cap="none" strike="noStrike"/>
          </a:p>
        </p:txBody>
      </p:sp>
      <p:sp>
        <p:nvSpPr>
          <p:cNvPr id="400" name="Google Shape;400;p12"/>
          <p:cNvSpPr/>
          <p:nvPr/>
        </p:nvSpPr>
        <p:spPr>
          <a:xfrm>
            <a:off x="5350550" y="2364581"/>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obwohl, obgleich, obschon, wenn auch, auch wenn, selbst wenn</a:t>
            </a:r>
            <a:endParaRPr b="0" i="0" sz="1350" u="none" cap="none" strike="noStrike"/>
          </a:p>
        </p:txBody>
      </p:sp>
      <p:sp>
        <p:nvSpPr>
          <p:cNvPr id="401" name="Google Shape;401;p12"/>
          <p:cNvSpPr/>
          <p:nvPr/>
        </p:nvSpPr>
        <p:spPr>
          <a:xfrm>
            <a:off x="5350550" y="2984778"/>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trotzdem, dennoch, allerdings, indessen</a:t>
            </a:r>
            <a:endParaRPr b="0" i="0" sz="1350" u="none" cap="none" strike="noStrike"/>
          </a:p>
        </p:txBody>
      </p:sp>
      <p:sp>
        <p:nvSpPr>
          <p:cNvPr id="402" name="Google Shape;402;p12"/>
          <p:cNvSpPr/>
          <p:nvPr/>
        </p:nvSpPr>
        <p:spPr>
          <a:xfrm>
            <a:off x="5350550" y="3604974"/>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Wendung:</a:t>
            </a:r>
            <a:r>
              <a:rPr b="0" i="0" lang="en-US" sz="1350" u="none" cap="none" strike="noStrike">
                <a:solidFill>
                  <a:srgbClr val="000000"/>
                </a:solidFill>
                <a:latin typeface="Roboto"/>
                <a:ea typeface="Roboto"/>
                <a:cs typeface="Roboto"/>
                <a:sym typeface="Roboto"/>
              </a:rPr>
              <a:t> ungeachtet der Tatsache, dass</a:t>
            </a:r>
            <a:endParaRPr b="0" i="0" sz="1350" u="none" cap="none" strike="noStrike"/>
          </a:p>
        </p:txBody>
      </p:sp>
      <p:sp>
        <p:nvSpPr>
          <p:cNvPr id="403" name="Google Shape;403;p12"/>
          <p:cNvSpPr/>
          <p:nvPr/>
        </p:nvSpPr>
        <p:spPr>
          <a:xfrm>
            <a:off x="5350550" y="3945612"/>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trotz, ungeachtet, auch bei / selbst bei</a:t>
            </a:r>
            <a:endParaRPr b="0" i="0" sz="1350" u="none" cap="none" strike="noStrike"/>
          </a:p>
        </p:txBody>
      </p:sp>
      <p:sp>
        <p:nvSpPr>
          <p:cNvPr id="404" name="Google Shape;404;p12"/>
          <p:cNvSpPr/>
          <p:nvPr/>
        </p:nvSpPr>
        <p:spPr>
          <a:xfrm>
            <a:off x="9637038" y="1463635"/>
            <a:ext cx="4294108" cy="3223498"/>
          </a:xfrm>
          <a:prstGeom prst="roundRect">
            <a:avLst>
              <a:gd fmla="val 28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2"/>
          <p:cNvSpPr/>
          <p:nvPr/>
        </p:nvSpPr>
        <p:spPr>
          <a:xfrm>
            <a:off x="9819442" y="1646039"/>
            <a:ext cx="2185273" cy="27301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Ziel und Zweck (Svrha)</a:t>
            </a:r>
            <a:endParaRPr b="0" i="0" sz="1700" u="none" cap="none" strike="noStrike"/>
          </a:p>
        </p:txBody>
      </p:sp>
      <p:sp>
        <p:nvSpPr>
          <p:cNvPr id="406" name="Google Shape;406;p12"/>
          <p:cNvSpPr/>
          <p:nvPr/>
        </p:nvSpPr>
        <p:spPr>
          <a:xfrm>
            <a:off x="9819442" y="2023943"/>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damit, um ... zu</a:t>
            </a:r>
            <a:endParaRPr b="0" i="0" sz="1350" u="none" cap="none" strike="noStrike"/>
          </a:p>
        </p:txBody>
      </p:sp>
      <p:sp>
        <p:nvSpPr>
          <p:cNvPr id="407" name="Google Shape;407;p12"/>
          <p:cNvSpPr/>
          <p:nvPr/>
        </p:nvSpPr>
        <p:spPr>
          <a:xfrm>
            <a:off x="9819442" y="2364581"/>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dazu, dafür</a:t>
            </a:r>
            <a:endParaRPr b="0" i="0" sz="1350" u="none" cap="none" strike="noStrike"/>
          </a:p>
        </p:txBody>
      </p:sp>
      <p:sp>
        <p:nvSpPr>
          <p:cNvPr id="408" name="Google Shape;408;p12"/>
          <p:cNvSpPr/>
          <p:nvPr/>
        </p:nvSpPr>
        <p:spPr>
          <a:xfrm>
            <a:off x="9819442" y="2705219"/>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Wendung:</a:t>
            </a:r>
            <a:r>
              <a:rPr b="0" i="0" lang="en-US" sz="1350" u="none" cap="none" strike="noStrike">
                <a:solidFill>
                  <a:srgbClr val="000000"/>
                </a:solidFill>
                <a:latin typeface="Roboto"/>
                <a:ea typeface="Roboto"/>
                <a:cs typeface="Roboto"/>
                <a:sym typeface="Roboto"/>
              </a:rPr>
              <a:t> mit dem Ziel, zu diesem Zweck</a:t>
            </a:r>
            <a:endParaRPr b="0" i="0" sz="1350" u="none" cap="none" strike="noStrike"/>
          </a:p>
        </p:txBody>
      </p:sp>
      <p:sp>
        <p:nvSpPr>
          <p:cNvPr id="409" name="Google Shape;409;p12"/>
          <p:cNvSpPr/>
          <p:nvPr/>
        </p:nvSpPr>
        <p:spPr>
          <a:xfrm>
            <a:off x="9819442" y="3045857"/>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für, zwecks, zu</a:t>
            </a:r>
            <a:endParaRPr b="0" i="0" sz="1350" u="none" cap="none" strike="noStrike"/>
          </a:p>
        </p:txBody>
      </p:sp>
      <p:sp>
        <p:nvSpPr>
          <p:cNvPr id="410" name="Google Shape;410;p12"/>
          <p:cNvSpPr/>
          <p:nvPr/>
        </p:nvSpPr>
        <p:spPr>
          <a:xfrm>
            <a:off x="699254" y="4861917"/>
            <a:ext cx="4294108" cy="2323743"/>
          </a:xfrm>
          <a:prstGeom prst="roundRect">
            <a:avLst>
              <a:gd fmla="val 39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2"/>
          <p:cNvSpPr/>
          <p:nvPr/>
        </p:nvSpPr>
        <p:spPr>
          <a:xfrm>
            <a:off x="881658" y="5044321"/>
            <a:ext cx="2185273" cy="27301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Mittel (Način)</a:t>
            </a:r>
            <a:endParaRPr b="0" i="0" sz="1700" u="none" cap="none" strike="noStrike"/>
          </a:p>
        </p:txBody>
      </p:sp>
      <p:sp>
        <p:nvSpPr>
          <p:cNvPr id="412" name="Google Shape;412;p12"/>
          <p:cNvSpPr/>
          <p:nvPr/>
        </p:nvSpPr>
        <p:spPr>
          <a:xfrm>
            <a:off x="881658" y="5422225"/>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dadurch, dass; indem; ohne dass / ohne zu</a:t>
            </a:r>
            <a:endParaRPr b="0" i="0" sz="1350" u="none" cap="none" strike="noStrike"/>
          </a:p>
        </p:txBody>
      </p:sp>
      <p:sp>
        <p:nvSpPr>
          <p:cNvPr id="413" name="Google Shape;413;p12"/>
          <p:cNvSpPr/>
          <p:nvPr/>
        </p:nvSpPr>
        <p:spPr>
          <a:xfrm>
            <a:off x="881658" y="6042422"/>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dadurch, damit</a:t>
            </a:r>
            <a:endParaRPr b="0" i="0" sz="1350" u="none" cap="none" strike="noStrike"/>
          </a:p>
        </p:txBody>
      </p:sp>
      <p:sp>
        <p:nvSpPr>
          <p:cNvPr id="414" name="Google Shape;414;p12"/>
          <p:cNvSpPr/>
          <p:nvPr/>
        </p:nvSpPr>
        <p:spPr>
          <a:xfrm>
            <a:off x="881658" y="6383060"/>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Wendung:</a:t>
            </a:r>
            <a:r>
              <a:rPr b="0" i="0" lang="en-US" sz="1350" u="none" cap="none" strike="noStrike">
                <a:solidFill>
                  <a:srgbClr val="000000"/>
                </a:solidFill>
                <a:latin typeface="Roboto"/>
                <a:ea typeface="Roboto"/>
                <a:cs typeface="Roboto"/>
                <a:sym typeface="Roboto"/>
              </a:rPr>
              <a:t> mithilfe</a:t>
            </a:r>
            <a:endParaRPr b="0" i="0" sz="1350" u="none" cap="none" strike="noStrike"/>
          </a:p>
        </p:txBody>
      </p:sp>
      <p:sp>
        <p:nvSpPr>
          <p:cNvPr id="415" name="Google Shape;415;p12"/>
          <p:cNvSpPr/>
          <p:nvPr/>
        </p:nvSpPr>
        <p:spPr>
          <a:xfrm>
            <a:off x="881658" y="6723697"/>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durch, mittels</a:t>
            </a:r>
            <a:endParaRPr b="0" i="0" sz="1350" u="none" cap="none" strike="noStrike"/>
          </a:p>
        </p:txBody>
      </p:sp>
      <p:sp>
        <p:nvSpPr>
          <p:cNvPr id="416" name="Google Shape;416;p12"/>
          <p:cNvSpPr/>
          <p:nvPr/>
        </p:nvSpPr>
        <p:spPr>
          <a:xfrm>
            <a:off x="5168146" y="4861917"/>
            <a:ext cx="4294108" cy="2323743"/>
          </a:xfrm>
          <a:prstGeom prst="roundRect">
            <a:avLst>
              <a:gd fmla="val 39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2"/>
          <p:cNvSpPr/>
          <p:nvPr/>
        </p:nvSpPr>
        <p:spPr>
          <a:xfrm>
            <a:off x="5350550" y="5044321"/>
            <a:ext cx="3452574" cy="273010"/>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Zeit, Gleichzeitig (Vreme, istovremeno)</a:t>
            </a:r>
            <a:endParaRPr b="0" i="0" sz="1700" u="none" cap="none" strike="noStrike"/>
          </a:p>
        </p:txBody>
      </p:sp>
      <p:sp>
        <p:nvSpPr>
          <p:cNvPr id="418" name="Google Shape;418;p12"/>
          <p:cNvSpPr/>
          <p:nvPr/>
        </p:nvSpPr>
        <p:spPr>
          <a:xfrm>
            <a:off x="5350550" y="5422225"/>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als, bis, (immer) wenn, seit / seitdem, seither, solange, sooft, während</a:t>
            </a:r>
            <a:endParaRPr b="0" i="0" sz="1350" u="none" cap="none" strike="noStrike"/>
          </a:p>
        </p:txBody>
      </p:sp>
      <p:sp>
        <p:nvSpPr>
          <p:cNvPr id="419" name="Google Shape;419;p12"/>
          <p:cNvSpPr/>
          <p:nvPr/>
        </p:nvSpPr>
        <p:spPr>
          <a:xfrm>
            <a:off x="5350550" y="6042422"/>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währenddessen</a:t>
            </a:r>
            <a:endParaRPr b="0" i="0" sz="1350" u="none" cap="none" strike="noStrike"/>
          </a:p>
        </p:txBody>
      </p:sp>
      <p:sp>
        <p:nvSpPr>
          <p:cNvPr id="420" name="Google Shape;420;p12"/>
          <p:cNvSpPr/>
          <p:nvPr/>
        </p:nvSpPr>
        <p:spPr>
          <a:xfrm>
            <a:off x="5350550" y="6383060"/>
            <a:ext cx="3929301" cy="559118"/>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bis / bis zu, seit, während, von ... an</a:t>
            </a:r>
            <a:endParaRPr b="0" i="0" sz="1350" u="none" cap="none" strike="noStrike"/>
          </a:p>
        </p:txBody>
      </p:sp>
      <p:sp>
        <p:nvSpPr>
          <p:cNvPr id="421" name="Google Shape;421;p12"/>
          <p:cNvSpPr/>
          <p:nvPr/>
        </p:nvSpPr>
        <p:spPr>
          <a:xfrm>
            <a:off x="9637038" y="4861917"/>
            <a:ext cx="4294108" cy="2323743"/>
          </a:xfrm>
          <a:prstGeom prst="roundRect">
            <a:avLst>
              <a:gd fmla="val 39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2"/>
          <p:cNvSpPr/>
          <p:nvPr/>
        </p:nvSpPr>
        <p:spPr>
          <a:xfrm>
            <a:off x="9819442" y="5044321"/>
            <a:ext cx="3929301" cy="546021"/>
          </a:xfrm>
          <a:prstGeom prst="rect">
            <a:avLst/>
          </a:prstGeom>
          <a:noFill/>
          <a:ln>
            <a:noFill/>
          </a:ln>
        </p:spPr>
        <p:txBody>
          <a:bodyPr anchorCtr="0" anchor="t" bIns="0" lIns="0" spcFirstLastPara="1" rIns="0" wrap="square" tIns="0">
            <a:noAutofit/>
          </a:bodyPr>
          <a:lstStyle/>
          <a:p>
            <a:pPr indent="0" lvl="0" marL="0" marR="0" rtl="0" algn="l">
              <a:lnSpc>
                <a:spcPct val="126470"/>
              </a:lnSpc>
              <a:spcBef>
                <a:spcPts val="0"/>
              </a:spcBef>
              <a:spcAft>
                <a:spcPts val="0"/>
              </a:spcAft>
              <a:buClr>
                <a:srgbClr val="000000"/>
              </a:buClr>
              <a:buSzPts val="1700"/>
              <a:buFont typeface="Oswald"/>
              <a:buNone/>
            </a:pPr>
            <a:r>
              <a:rPr b="1" i="0" lang="en-US" sz="1700" u="none" cap="none" strike="noStrike">
                <a:solidFill>
                  <a:srgbClr val="000000"/>
                </a:solidFill>
                <a:latin typeface="Oswald"/>
                <a:ea typeface="Oswald"/>
                <a:cs typeface="Oswald"/>
                <a:sym typeface="Oswald"/>
              </a:rPr>
              <a:t>Zeit, Neistovremeno (Vreme, neistovremeno)</a:t>
            </a:r>
            <a:endParaRPr b="0" i="0" sz="1700" u="none" cap="none" strike="noStrike"/>
          </a:p>
        </p:txBody>
      </p:sp>
      <p:sp>
        <p:nvSpPr>
          <p:cNvPr id="423" name="Google Shape;423;p12"/>
          <p:cNvSpPr/>
          <p:nvPr/>
        </p:nvSpPr>
        <p:spPr>
          <a:xfrm>
            <a:off x="9819442" y="5695236"/>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Subjunktor:</a:t>
            </a:r>
            <a:r>
              <a:rPr b="0" i="0" lang="en-US" sz="1350" u="none" cap="none" strike="noStrike">
                <a:solidFill>
                  <a:srgbClr val="000000"/>
                </a:solidFill>
                <a:latin typeface="Roboto"/>
                <a:ea typeface="Roboto"/>
                <a:cs typeface="Roboto"/>
                <a:sym typeface="Roboto"/>
              </a:rPr>
              <a:t> bevor, ehe, nachdem, sobald</a:t>
            </a:r>
            <a:endParaRPr b="0" i="0" sz="1350" u="none" cap="none" strike="noStrike"/>
          </a:p>
        </p:txBody>
      </p:sp>
      <p:sp>
        <p:nvSpPr>
          <p:cNvPr id="424" name="Google Shape;424;p12"/>
          <p:cNvSpPr/>
          <p:nvPr/>
        </p:nvSpPr>
        <p:spPr>
          <a:xfrm>
            <a:off x="9819442" y="6035873"/>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Adverb:</a:t>
            </a:r>
            <a:r>
              <a:rPr b="0" i="0" lang="en-US" sz="1350" u="none" cap="none" strike="noStrike">
                <a:solidFill>
                  <a:srgbClr val="000000"/>
                </a:solidFill>
                <a:latin typeface="Roboto"/>
                <a:ea typeface="Roboto"/>
                <a:cs typeface="Roboto"/>
                <a:sym typeface="Roboto"/>
              </a:rPr>
              <a:t> davor / vorher, danach, anschließend</a:t>
            </a:r>
            <a:endParaRPr b="0" i="0" sz="1350" u="none" cap="none" strike="noStrike"/>
          </a:p>
        </p:txBody>
      </p:sp>
      <p:sp>
        <p:nvSpPr>
          <p:cNvPr id="425" name="Google Shape;425;p12"/>
          <p:cNvSpPr/>
          <p:nvPr/>
        </p:nvSpPr>
        <p:spPr>
          <a:xfrm>
            <a:off x="9819442" y="6376511"/>
            <a:ext cx="3929301"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rPr b="1" i="0" lang="en-US" sz="1350" u="none" cap="none" strike="noStrike">
                <a:solidFill>
                  <a:srgbClr val="000000"/>
                </a:solidFill>
                <a:latin typeface="Roboto"/>
                <a:ea typeface="Roboto"/>
                <a:cs typeface="Roboto"/>
                <a:sym typeface="Roboto"/>
              </a:rPr>
              <a:t>Präposition:</a:t>
            </a:r>
            <a:r>
              <a:rPr b="0" i="0" lang="en-US" sz="1350" u="none" cap="none" strike="noStrike">
                <a:solidFill>
                  <a:srgbClr val="000000"/>
                </a:solidFill>
                <a:latin typeface="Roboto"/>
                <a:ea typeface="Roboto"/>
                <a:cs typeface="Roboto"/>
                <a:sym typeface="Roboto"/>
              </a:rPr>
              <a:t> nach / gleich nach, vor</a:t>
            </a:r>
            <a:endParaRPr b="0" i="0" sz="1350" u="none" cap="none" strike="noStrike"/>
          </a:p>
        </p:txBody>
      </p:sp>
      <p:sp>
        <p:nvSpPr>
          <p:cNvPr id="426" name="Google Shape;426;p12"/>
          <p:cNvSpPr/>
          <p:nvPr/>
        </p:nvSpPr>
        <p:spPr>
          <a:xfrm>
            <a:off x="699254" y="7382232"/>
            <a:ext cx="13231892" cy="279559"/>
          </a:xfrm>
          <a:prstGeom prst="rect">
            <a:avLst/>
          </a:prstGeom>
          <a:noFill/>
          <a:ln>
            <a:noFill/>
          </a:ln>
        </p:spPr>
        <p:txBody>
          <a:bodyPr anchorCtr="0" anchor="t" bIns="0" lIns="0" spcFirstLastPara="1" rIns="0" wrap="square" tIns="0">
            <a:noAutofit/>
          </a:bodyPr>
          <a:lstStyle/>
          <a:p>
            <a:pPr indent="0" lvl="0" marL="0" marR="0" rtl="0" algn="l">
              <a:lnSpc>
                <a:spcPct val="162962"/>
              </a:lnSpc>
              <a:spcBef>
                <a:spcPts val="0"/>
              </a:spcBef>
              <a:spcAft>
                <a:spcPts val="0"/>
              </a:spcAft>
              <a:buClr>
                <a:srgbClr val="000000"/>
              </a:buClr>
              <a:buSzPts val="1350"/>
              <a:buFont typeface="Roboto"/>
              <a:buNone/>
            </a:pPr>
            <a:r>
              <a:t/>
            </a:r>
            <a:endParaRPr b="0" i="0" sz="1350" u="none" cap="none" strike="noStrike"/>
          </a:p>
        </p:txBody>
      </p:sp>
      <p:sp>
        <p:nvSpPr>
          <p:cNvPr id="427" name="Google Shape;427;p12"/>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8" name="Google Shape;428;p12"/>
          <p:cNvSpPr txBox="1"/>
          <p:nvPr/>
        </p:nvSpPr>
        <p:spPr>
          <a:xfrm>
            <a:off x="823975" y="659800"/>
            <a:ext cx="1563900" cy="4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100" u="sng">
                <a:solidFill>
                  <a:schemeClr val="hlink"/>
                </a:solidFill>
                <a:latin typeface="Roboto"/>
                <a:ea typeface="Roboto"/>
                <a:cs typeface="Roboto"/>
                <a:sym typeface="Roboto"/>
                <a:hlinkClick r:id="rId4"/>
              </a:rPr>
              <a:t>Primeri</a:t>
            </a:r>
            <a:endParaRPr sz="2100">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13"/>
          <p:cNvSpPr/>
          <p:nvPr/>
        </p:nvSpPr>
        <p:spPr>
          <a:xfrm>
            <a:off x="793790" y="1665089"/>
            <a:ext cx="4961811" cy="620078"/>
          </a:xfrm>
          <a:prstGeom prst="rect">
            <a:avLst/>
          </a:prstGeom>
          <a:noFill/>
          <a:ln>
            <a:noFill/>
          </a:ln>
        </p:spPr>
        <p:txBody>
          <a:bodyPr anchorCtr="0" anchor="t" bIns="0" lIns="0" spcFirstLastPara="1" rIns="0" wrap="square" tIns="0">
            <a:noAutofit/>
          </a:bodyPr>
          <a:lstStyle/>
          <a:p>
            <a:pPr indent="0" lvl="0" marL="0" rtl="0" algn="l">
              <a:lnSpc>
                <a:spcPct val="126470"/>
              </a:lnSpc>
              <a:spcBef>
                <a:spcPts val="0"/>
              </a:spcBef>
              <a:spcAft>
                <a:spcPts val="0"/>
              </a:spcAft>
              <a:buClr>
                <a:srgbClr val="2187AB"/>
              </a:buClr>
              <a:buSzPts val="3400"/>
              <a:buFont typeface="Oswald"/>
              <a:buNone/>
            </a:pPr>
            <a:r>
              <a:rPr b="1" lang="en-US" sz="3400">
                <a:solidFill>
                  <a:srgbClr val="2187AB"/>
                </a:solidFill>
                <a:latin typeface="Oswald"/>
                <a:ea typeface="Oswald"/>
                <a:cs typeface="Oswald"/>
                <a:sym typeface="Oswald"/>
              </a:rPr>
              <a:t>Povezivanje rečenica</a:t>
            </a:r>
            <a:endParaRPr sz="3400">
              <a:solidFill>
                <a:schemeClr val="dk1"/>
              </a:solidFill>
            </a:endParaRPr>
          </a:p>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 </a:t>
            </a:r>
            <a:endParaRPr b="0" i="0" sz="3900" u="none" cap="none" strike="noStrike"/>
          </a:p>
        </p:txBody>
      </p:sp>
      <p:sp>
        <p:nvSpPr>
          <p:cNvPr id="435" name="Google Shape;435;p13"/>
          <p:cNvSpPr/>
          <p:nvPr/>
        </p:nvSpPr>
        <p:spPr>
          <a:xfrm>
            <a:off x="793790" y="2682002"/>
            <a:ext cx="4215289" cy="3341608"/>
          </a:xfrm>
          <a:prstGeom prst="roundRect">
            <a:avLst>
              <a:gd fmla="val 27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3"/>
          <p:cNvSpPr/>
          <p:nvPr/>
        </p:nvSpPr>
        <p:spPr>
          <a:xfrm>
            <a:off x="999768" y="2887980"/>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Grund ( razlog)</a:t>
            </a:r>
            <a:endParaRPr b="0" i="0" sz="1950" u="none" cap="none" strike="noStrike"/>
          </a:p>
        </p:txBody>
      </p:sp>
      <p:sp>
        <p:nvSpPr>
          <p:cNvPr id="437" name="Google Shape;437;p13"/>
          <p:cNvSpPr/>
          <p:nvPr/>
        </p:nvSpPr>
        <p:spPr>
          <a:xfrm>
            <a:off x="999768" y="3317200"/>
            <a:ext cx="380333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Konjunktor:</a:t>
            </a:r>
            <a:r>
              <a:rPr b="0" i="0" lang="en-US" sz="1550" u="none" cap="none" strike="noStrike">
                <a:solidFill>
                  <a:srgbClr val="000000"/>
                </a:solidFill>
                <a:latin typeface="Roboto"/>
                <a:ea typeface="Roboto"/>
                <a:cs typeface="Roboto"/>
                <a:sym typeface="Roboto"/>
              </a:rPr>
              <a:t> denn</a:t>
            </a:r>
            <a:endParaRPr b="0" i="0" sz="1550" u="none" cap="none" strike="noStrike"/>
          </a:p>
        </p:txBody>
      </p:sp>
      <p:sp>
        <p:nvSpPr>
          <p:cNvPr id="438" name="Google Shape;438;p13"/>
          <p:cNvSpPr/>
          <p:nvPr/>
        </p:nvSpPr>
        <p:spPr>
          <a:xfrm>
            <a:off x="999768" y="3704153"/>
            <a:ext cx="380333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Subjunktor:</a:t>
            </a:r>
            <a:r>
              <a:rPr b="0" i="0" lang="en-US" sz="1550" u="none" cap="none" strike="noStrike">
                <a:solidFill>
                  <a:srgbClr val="000000"/>
                </a:solidFill>
                <a:latin typeface="Roboto"/>
                <a:ea typeface="Roboto"/>
                <a:cs typeface="Roboto"/>
                <a:sym typeface="Roboto"/>
              </a:rPr>
              <a:t> da, weil</a:t>
            </a:r>
            <a:endParaRPr b="0" i="0" sz="1550" u="none" cap="none" strike="noStrike"/>
          </a:p>
        </p:txBody>
      </p:sp>
      <p:sp>
        <p:nvSpPr>
          <p:cNvPr id="439" name="Google Shape;439;p13"/>
          <p:cNvSpPr/>
          <p:nvPr/>
        </p:nvSpPr>
        <p:spPr>
          <a:xfrm>
            <a:off x="999768" y="4091107"/>
            <a:ext cx="380333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Adverb:</a:t>
            </a:r>
            <a:r>
              <a:rPr b="0" i="0" lang="en-US" sz="1550" u="none" cap="none" strike="noStrike">
                <a:solidFill>
                  <a:srgbClr val="000000"/>
                </a:solidFill>
                <a:latin typeface="Roboto"/>
                <a:ea typeface="Roboto"/>
                <a:cs typeface="Roboto"/>
                <a:sym typeface="Roboto"/>
              </a:rPr>
              <a:t> daher, deshalb, darum, deswegen, nämlich</a:t>
            </a:r>
            <a:endParaRPr b="0" i="0" sz="1550" u="none" cap="none" strike="noStrike"/>
          </a:p>
        </p:txBody>
      </p:sp>
      <p:sp>
        <p:nvSpPr>
          <p:cNvPr id="440" name="Google Shape;440;p13"/>
          <p:cNvSpPr/>
          <p:nvPr/>
        </p:nvSpPr>
        <p:spPr>
          <a:xfrm>
            <a:off x="999768" y="4795599"/>
            <a:ext cx="380333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Wendung:</a:t>
            </a:r>
            <a:r>
              <a:rPr b="0" i="0" lang="en-US" sz="1550" u="none" cap="none" strike="noStrike">
                <a:solidFill>
                  <a:srgbClr val="000000"/>
                </a:solidFill>
                <a:latin typeface="Roboto"/>
                <a:ea typeface="Roboto"/>
                <a:cs typeface="Roboto"/>
                <a:sym typeface="Roboto"/>
              </a:rPr>
              <a:t> aus diesem Grund</a:t>
            </a:r>
            <a:endParaRPr b="0" i="0" sz="1550" u="none" cap="none" strike="noStrike"/>
          </a:p>
        </p:txBody>
      </p:sp>
      <p:sp>
        <p:nvSpPr>
          <p:cNvPr id="441" name="Google Shape;441;p13"/>
          <p:cNvSpPr/>
          <p:nvPr/>
        </p:nvSpPr>
        <p:spPr>
          <a:xfrm>
            <a:off x="999768" y="5182553"/>
            <a:ext cx="380333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Präposition:</a:t>
            </a:r>
            <a:r>
              <a:rPr b="0" i="0" lang="en-US" sz="1550" u="none" cap="none" strike="noStrike">
                <a:solidFill>
                  <a:srgbClr val="000000"/>
                </a:solidFill>
                <a:latin typeface="Roboto"/>
                <a:ea typeface="Roboto"/>
                <a:cs typeface="Roboto"/>
                <a:sym typeface="Roboto"/>
              </a:rPr>
              <a:t> aufgrund, mangels, angesichts, dank, aus Gründen</a:t>
            </a:r>
            <a:endParaRPr b="0" i="0" sz="1550" u="none" cap="none" strike="noStrike"/>
          </a:p>
        </p:txBody>
      </p:sp>
      <p:sp>
        <p:nvSpPr>
          <p:cNvPr id="442" name="Google Shape;442;p13"/>
          <p:cNvSpPr/>
          <p:nvPr/>
        </p:nvSpPr>
        <p:spPr>
          <a:xfrm>
            <a:off x="5207437" y="2682002"/>
            <a:ext cx="4215408" cy="3341608"/>
          </a:xfrm>
          <a:prstGeom prst="roundRect">
            <a:avLst>
              <a:gd fmla="val 27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3"/>
          <p:cNvSpPr/>
          <p:nvPr/>
        </p:nvSpPr>
        <p:spPr>
          <a:xfrm>
            <a:off x="5413415" y="2887980"/>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Folge (Posledica)</a:t>
            </a:r>
            <a:endParaRPr b="0" i="0" sz="1950" u="none" cap="none" strike="noStrike"/>
          </a:p>
        </p:txBody>
      </p:sp>
      <p:sp>
        <p:nvSpPr>
          <p:cNvPr id="444" name="Google Shape;444;p13"/>
          <p:cNvSpPr/>
          <p:nvPr/>
        </p:nvSpPr>
        <p:spPr>
          <a:xfrm>
            <a:off x="5413415" y="3317200"/>
            <a:ext cx="3803452"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Subjunktor:</a:t>
            </a:r>
            <a:r>
              <a:rPr b="0" i="0" lang="en-US" sz="1550" u="none" cap="none" strike="noStrike">
                <a:solidFill>
                  <a:srgbClr val="000000"/>
                </a:solidFill>
                <a:latin typeface="Roboto"/>
                <a:ea typeface="Roboto"/>
                <a:cs typeface="Roboto"/>
                <a:sym typeface="Roboto"/>
              </a:rPr>
              <a:t> sodass, so ..., dass</a:t>
            </a:r>
            <a:endParaRPr b="0" i="0" sz="1550" u="none" cap="none" strike="noStrike"/>
          </a:p>
        </p:txBody>
      </p:sp>
      <p:sp>
        <p:nvSpPr>
          <p:cNvPr id="445" name="Google Shape;445;p13"/>
          <p:cNvSpPr/>
          <p:nvPr/>
        </p:nvSpPr>
        <p:spPr>
          <a:xfrm>
            <a:off x="5413415" y="3704153"/>
            <a:ext cx="3803452"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Adverb:</a:t>
            </a:r>
            <a:r>
              <a:rPr b="0" i="0" lang="en-US" sz="1550" u="none" cap="none" strike="noStrike">
                <a:solidFill>
                  <a:srgbClr val="000000"/>
                </a:solidFill>
                <a:latin typeface="Roboto"/>
                <a:ea typeface="Roboto"/>
                <a:cs typeface="Roboto"/>
                <a:sym typeface="Roboto"/>
              </a:rPr>
              <a:t> folglich, infolgedessen</a:t>
            </a:r>
            <a:endParaRPr b="0" i="0" sz="1550" u="none" cap="none" strike="noStrike"/>
          </a:p>
        </p:txBody>
      </p:sp>
      <p:sp>
        <p:nvSpPr>
          <p:cNvPr id="446" name="Google Shape;446;p13"/>
          <p:cNvSpPr/>
          <p:nvPr/>
        </p:nvSpPr>
        <p:spPr>
          <a:xfrm>
            <a:off x="5413415" y="4091107"/>
            <a:ext cx="3803452"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Wendung:</a:t>
            </a:r>
            <a:r>
              <a:rPr b="0" i="0" lang="en-US" sz="1550" u="none" cap="none" strike="noStrike">
                <a:solidFill>
                  <a:srgbClr val="000000"/>
                </a:solidFill>
                <a:latin typeface="Roboto"/>
                <a:ea typeface="Roboto"/>
                <a:cs typeface="Roboto"/>
                <a:sym typeface="Roboto"/>
              </a:rPr>
              <a:t> infolge</a:t>
            </a:r>
            <a:endParaRPr b="0" i="0" sz="1550" u="none" cap="none" strike="noStrike"/>
          </a:p>
        </p:txBody>
      </p:sp>
      <p:sp>
        <p:nvSpPr>
          <p:cNvPr id="447" name="Google Shape;447;p13"/>
          <p:cNvSpPr/>
          <p:nvPr/>
        </p:nvSpPr>
        <p:spPr>
          <a:xfrm>
            <a:off x="9621203" y="2682002"/>
            <a:ext cx="4215289" cy="3341608"/>
          </a:xfrm>
          <a:prstGeom prst="roundRect">
            <a:avLst>
              <a:gd fmla="val 27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3"/>
          <p:cNvSpPr/>
          <p:nvPr/>
        </p:nvSpPr>
        <p:spPr>
          <a:xfrm>
            <a:off x="9827181" y="2887980"/>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Gegensatz (Suprotnost)</a:t>
            </a:r>
            <a:endParaRPr b="0" i="0" sz="1950" u="none" cap="none" strike="noStrike"/>
          </a:p>
        </p:txBody>
      </p:sp>
      <p:sp>
        <p:nvSpPr>
          <p:cNvPr id="449" name="Google Shape;449;p13"/>
          <p:cNvSpPr/>
          <p:nvPr/>
        </p:nvSpPr>
        <p:spPr>
          <a:xfrm>
            <a:off x="9827181" y="3317200"/>
            <a:ext cx="380333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Konjunktor:</a:t>
            </a:r>
            <a:r>
              <a:rPr b="0" i="0" lang="en-US" sz="1550" u="none" cap="none" strike="noStrike">
                <a:solidFill>
                  <a:srgbClr val="000000"/>
                </a:solidFill>
                <a:latin typeface="Roboto"/>
                <a:ea typeface="Roboto"/>
                <a:cs typeface="Roboto"/>
                <a:sym typeface="Roboto"/>
              </a:rPr>
              <a:t> aber, doch</a:t>
            </a:r>
            <a:endParaRPr b="0" i="0" sz="1550" u="none" cap="none" strike="noStrike"/>
          </a:p>
        </p:txBody>
      </p:sp>
      <p:sp>
        <p:nvSpPr>
          <p:cNvPr id="450" name="Google Shape;450;p13"/>
          <p:cNvSpPr/>
          <p:nvPr/>
        </p:nvSpPr>
        <p:spPr>
          <a:xfrm>
            <a:off x="9827181" y="3704153"/>
            <a:ext cx="380333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Subjunktor:</a:t>
            </a:r>
            <a:r>
              <a:rPr b="0" i="0" lang="en-US" sz="1550" u="none" cap="none" strike="noStrike">
                <a:solidFill>
                  <a:srgbClr val="000000"/>
                </a:solidFill>
                <a:latin typeface="Roboto"/>
                <a:ea typeface="Roboto"/>
                <a:cs typeface="Roboto"/>
                <a:sym typeface="Roboto"/>
              </a:rPr>
              <a:t> während, anstatt dass / anstatt ... zu, wohingegen</a:t>
            </a:r>
            <a:endParaRPr b="0" i="0" sz="1550" u="none" cap="none" strike="noStrike"/>
          </a:p>
        </p:txBody>
      </p:sp>
      <p:sp>
        <p:nvSpPr>
          <p:cNvPr id="451" name="Google Shape;451;p13"/>
          <p:cNvSpPr/>
          <p:nvPr/>
        </p:nvSpPr>
        <p:spPr>
          <a:xfrm>
            <a:off x="9827181" y="4408646"/>
            <a:ext cx="380333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Adverb:</a:t>
            </a:r>
            <a:r>
              <a:rPr b="0" i="0" lang="en-US" sz="1550" u="none" cap="none" strike="noStrike">
                <a:solidFill>
                  <a:srgbClr val="000000"/>
                </a:solidFill>
                <a:latin typeface="Roboto"/>
                <a:ea typeface="Roboto"/>
                <a:cs typeface="Roboto"/>
                <a:sym typeface="Roboto"/>
              </a:rPr>
              <a:t> jedoch, dagegen, demgegenüber, stattdessen</a:t>
            </a:r>
            <a:endParaRPr b="0" i="0" sz="1550" u="none" cap="none" strike="noStrike"/>
          </a:p>
        </p:txBody>
      </p:sp>
      <p:sp>
        <p:nvSpPr>
          <p:cNvPr id="452" name="Google Shape;452;p13"/>
          <p:cNvSpPr/>
          <p:nvPr/>
        </p:nvSpPr>
        <p:spPr>
          <a:xfrm>
            <a:off x="9827181" y="5113139"/>
            <a:ext cx="380333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550" u="none" cap="none" strike="noStrike">
                <a:solidFill>
                  <a:srgbClr val="000000"/>
                </a:solidFill>
                <a:latin typeface="Roboto"/>
                <a:ea typeface="Roboto"/>
                <a:cs typeface="Roboto"/>
                <a:sym typeface="Roboto"/>
              </a:rPr>
              <a:t>Präposition:</a:t>
            </a:r>
            <a:r>
              <a:rPr b="0" i="0" lang="en-US" sz="1550" u="none" cap="none" strike="noStrike">
                <a:solidFill>
                  <a:srgbClr val="000000"/>
                </a:solidFill>
                <a:latin typeface="Roboto"/>
                <a:ea typeface="Roboto"/>
                <a:cs typeface="Roboto"/>
                <a:sym typeface="Roboto"/>
              </a:rPr>
              <a:t> im Gegensatz zu, im Unterschied zu, im Vergleich zu</a:t>
            </a:r>
            <a:endParaRPr b="0" i="0" sz="1550" u="none" cap="none" strike="noStrike"/>
          </a:p>
        </p:txBody>
      </p:sp>
      <p:sp>
        <p:nvSpPr>
          <p:cNvPr id="453" name="Google Shape;453;p13"/>
          <p:cNvSpPr/>
          <p:nvPr/>
        </p:nvSpPr>
        <p:spPr>
          <a:xfrm>
            <a:off x="793790" y="6246852"/>
            <a:ext cx="130428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SzPts val="1550"/>
              <a:buFont typeface="Arial"/>
              <a:buNone/>
            </a:pPr>
            <a:r>
              <a:t/>
            </a:r>
            <a:endParaRPr b="0" i="0" sz="1550" u="none" cap="none" strike="noStrike"/>
          </a:p>
        </p:txBody>
      </p:sp>
      <p:sp>
        <p:nvSpPr>
          <p:cNvPr id="454" name="Google Shape;454;p13"/>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377f72b6838_0_2"/>
          <p:cNvSpPr/>
          <p:nvPr/>
        </p:nvSpPr>
        <p:spPr>
          <a:xfrm>
            <a:off x="4290640" y="250803"/>
            <a:ext cx="56964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lang="en-US" sz="4450">
                <a:solidFill>
                  <a:srgbClr val="2187AB"/>
                </a:solidFill>
                <a:latin typeface="Oswald"/>
                <a:ea typeface="Oswald"/>
                <a:cs typeface="Oswald"/>
                <a:sym typeface="Oswald"/>
              </a:rPr>
              <a:t>Opšte informacije</a:t>
            </a:r>
            <a:endParaRPr b="0" i="0" sz="4450" u="none" cap="none" strike="noStrike"/>
          </a:p>
        </p:txBody>
      </p:sp>
      <p:sp>
        <p:nvSpPr>
          <p:cNvPr id="85" name="Google Shape;85;g377f72b6838_0_2"/>
          <p:cNvSpPr/>
          <p:nvPr/>
        </p:nvSpPr>
        <p:spPr>
          <a:xfrm>
            <a:off x="793790" y="3501033"/>
            <a:ext cx="4158600" cy="74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lang="en-US" sz="5850">
                <a:latin typeface="Oswald"/>
                <a:ea typeface="Oswald"/>
                <a:cs typeface="Oswald"/>
                <a:sym typeface="Oswald"/>
              </a:rPr>
              <a:t>75</a:t>
            </a:r>
            <a:endParaRPr b="0" i="0" sz="5850" u="none" cap="none" strike="noStrike"/>
          </a:p>
        </p:txBody>
      </p:sp>
      <p:sp>
        <p:nvSpPr>
          <p:cNvPr id="86" name="Google Shape;86;g377f72b6838_0_2"/>
          <p:cNvSpPr/>
          <p:nvPr/>
        </p:nvSpPr>
        <p:spPr>
          <a:xfrm>
            <a:off x="1455420" y="4532828"/>
            <a:ext cx="2835300" cy="3543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m</a:t>
            </a:r>
            <a:r>
              <a:rPr b="1" i="0" lang="en-US" sz="2200" u="none" cap="none" strike="noStrike">
                <a:solidFill>
                  <a:srgbClr val="000000"/>
                </a:solidFill>
                <a:latin typeface="Oswald"/>
                <a:ea typeface="Oswald"/>
                <a:cs typeface="Oswald"/>
                <a:sym typeface="Oswald"/>
              </a:rPr>
              <a:t>inuta</a:t>
            </a:r>
            <a:endParaRPr b="0" i="0" sz="2200" u="none" cap="none" strike="noStrike"/>
          </a:p>
        </p:txBody>
      </p:sp>
      <p:sp>
        <p:nvSpPr>
          <p:cNvPr id="87" name="Google Shape;87;g377f72b6838_0_2"/>
          <p:cNvSpPr/>
          <p:nvPr/>
        </p:nvSpPr>
        <p:spPr>
          <a:xfrm>
            <a:off x="793790" y="5023247"/>
            <a:ext cx="4158600" cy="363000"/>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88" name="Google Shape;88;g377f72b6838_0_2"/>
          <p:cNvSpPr/>
          <p:nvPr/>
        </p:nvSpPr>
        <p:spPr>
          <a:xfrm>
            <a:off x="5235893" y="3501033"/>
            <a:ext cx="4158600" cy="74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lang="en-US" sz="5850">
                <a:latin typeface="Oswald"/>
                <a:ea typeface="Oswald"/>
                <a:cs typeface="Oswald"/>
                <a:sym typeface="Oswald"/>
              </a:rPr>
              <a:t>2</a:t>
            </a:r>
            <a:endParaRPr b="0" i="0" sz="5850" u="none" cap="none" strike="noStrike"/>
          </a:p>
        </p:txBody>
      </p:sp>
      <p:sp>
        <p:nvSpPr>
          <p:cNvPr id="89" name="Google Shape;89;g377f72b6838_0_2"/>
          <p:cNvSpPr/>
          <p:nvPr/>
        </p:nvSpPr>
        <p:spPr>
          <a:xfrm>
            <a:off x="5897523" y="4532828"/>
            <a:ext cx="2835300" cy="3543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z</a:t>
            </a:r>
            <a:r>
              <a:rPr b="1" lang="en-US" sz="2200">
                <a:latin typeface="Oswald"/>
                <a:ea typeface="Oswald"/>
                <a:cs typeface="Oswald"/>
                <a:sym typeface="Oswald"/>
              </a:rPr>
              <a:t>adatka</a:t>
            </a:r>
            <a:endParaRPr b="0" i="0" sz="2200" u="none" cap="none" strike="noStrike"/>
          </a:p>
        </p:txBody>
      </p:sp>
      <p:sp>
        <p:nvSpPr>
          <p:cNvPr id="90" name="Google Shape;90;g377f72b6838_0_2"/>
          <p:cNvSpPr/>
          <p:nvPr/>
        </p:nvSpPr>
        <p:spPr>
          <a:xfrm>
            <a:off x="5235893" y="5023247"/>
            <a:ext cx="4158600" cy="363000"/>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91" name="Google Shape;91;g377f72b6838_0_2"/>
          <p:cNvSpPr/>
          <p:nvPr/>
        </p:nvSpPr>
        <p:spPr>
          <a:xfrm>
            <a:off x="9677995" y="3501033"/>
            <a:ext cx="4158600" cy="748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lang="en-US" sz="5850">
                <a:latin typeface="Oswald"/>
                <a:ea typeface="Oswald"/>
                <a:cs typeface="Oswald"/>
                <a:sym typeface="Oswald"/>
              </a:rPr>
              <a:t>100</a:t>
            </a:r>
            <a:endParaRPr b="0" i="0" sz="5850" u="none" cap="none" strike="noStrike"/>
          </a:p>
        </p:txBody>
      </p:sp>
      <p:sp>
        <p:nvSpPr>
          <p:cNvPr id="92" name="Google Shape;92;g377f72b6838_0_2"/>
          <p:cNvSpPr/>
          <p:nvPr/>
        </p:nvSpPr>
        <p:spPr>
          <a:xfrm>
            <a:off x="10339626" y="4532828"/>
            <a:ext cx="2835300" cy="3543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poena</a:t>
            </a:r>
            <a:endParaRPr b="0" i="0" sz="2200" u="none" cap="none" strike="noStrike"/>
          </a:p>
        </p:txBody>
      </p:sp>
      <p:sp>
        <p:nvSpPr>
          <p:cNvPr id="93" name="Google Shape;93;g377f72b6838_0_2"/>
          <p:cNvSpPr/>
          <p:nvPr/>
        </p:nvSpPr>
        <p:spPr>
          <a:xfrm>
            <a:off x="9677995" y="5023247"/>
            <a:ext cx="4158600" cy="363000"/>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94" name="Google Shape;94;g377f72b6838_0_2"/>
          <p:cNvSpPr/>
          <p:nvPr/>
        </p:nvSpPr>
        <p:spPr>
          <a:xfrm>
            <a:off x="793790" y="5641300"/>
            <a:ext cx="130428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95" name="Google Shape;95;g377f72b6838_0_2"/>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preencoded.png" id="101" name="Google Shape;101;p3"/>
          <p:cNvPicPr preferRelativeResize="0"/>
          <p:nvPr/>
        </p:nvPicPr>
        <p:blipFill rotWithShape="1">
          <a:blip r:embed="rId3">
            <a:alphaModFix/>
          </a:blip>
          <a:srcRect b="0" l="0" r="0" t="0"/>
          <a:stretch/>
        </p:blipFill>
        <p:spPr>
          <a:xfrm>
            <a:off x="0" y="0"/>
            <a:ext cx="14630397" cy="8229601"/>
          </a:xfrm>
          <a:prstGeom prst="rect">
            <a:avLst/>
          </a:prstGeom>
          <a:noFill/>
          <a:ln>
            <a:noFill/>
          </a:ln>
        </p:spPr>
      </p:pic>
      <p:sp>
        <p:nvSpPr>
          <p:cNvPr id="102" name="Google Shape;102;p3"/>
          <p:cNvSpPr/>
          <p:nvPr/>
        </p:nvSpPr>
        <p:spPr>
          <a:xfrm>
            <a:off x="0" y="0"/>
            <a:ext cx="14630400" cy="8229600"/>
          </a:xfrm>
          <a:prstGeom prst="rect">
            <a:avLst/>
          </a:prstGeom>
          <a:solidFill>
            <a:srgbClr val="FFE2E2">
              <a:alpha val="84710"/>
            </a:srgbClr>
          </a:solidFill>
          <a:ln>
            <a:noFill/>
          </a:ln>
        </p:spPr>
        <p:txBody>
          <a:bodyPr anchorCtr="0" anchor="ctr" bIns="91425" lIns="91425" spcFirstLastPara="1" rIns="91425" wrap="square" tIns="91425">
            <a:noAutofit/>
          </a:bodyPr>
          <a:lstStyle/>
          <a:p>
            <a:pPr indent="0" lvl="0" marL="0" rtl="0" algn="l">
              <a:lnSpc>
                <a:spcPct val="161290"/>
              </a:lnSpc>
              <a:spcBef>
                <a:spcPts val="0"/>
              </a:spcBef>
              <a:spcAft>
                <a:spcPts val="0"/>
              </a:spcAft>
              <a:buClr>
                <a:schemeClr val="dk1"/>
              </a:buClr>
              <a:buSzPts val="1550"/>
              <a:buFont typeface="Roboto"/>
              <a:buNone/>
            </a:pPr>
            <a:r>
              <a:t/>
            </a:r>
            <a:endParaRPr sz="1550">
              <a:solidFill>
                <a:schemeClr val="dk1"/>
              </a:solidFill>
            </a:endParaRPr>
          </a:p>
        </p:txBody>
      </p:sp>
      <p:sp>
        <p:nvSpPr>
          <p:cNvPr id="103" name="Google Shape;103;p3"/>
          <p:cNvSpPr/>
          <p:nvPr/>
        </p:nvSpPr>
        <p:spPr>
          <a:xfrm>
            <a:off x="793790" y="2587943"/>
            <a:ext cx="496181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Teil 1 - Forumsbeitrag</a:t>
            </a:r>
            <a:endParaRPr b="0" i="0" sz="3900" u="none" cap="none" strike="noStrike"/>
          </a:p>
        </p:txBody>
      </p:sp>
      <p:sp>
        <p:nvSpPr>
          <p:cNvPr id="104" name="Google Shape;104;p3"/>
          <p:cNvSpPr/>
          <p:nvPr/>
        </p:nvSpPr>
        <p:spPr>
          <a:xfrm>
            <a:off x="793790" y="3611106"/>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1091327" y="3505676"/>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Format i obim</a:t>
            </a:r>
            <a:endParaRPr b="0" i="0" sz="1950" u="none" cap="none" strike="noStrike"/>
          </a:p>
        </p:txBody>
      </p:sp>
      <p:sp>
        <p:nvSpPr>
          <p:cNvPr id="106" name="Google Shape;106;p3"/>
          <p:cNvSpPr/>
          <p:nvPr/>
        </p:nvSpPr>
        <p:spPr>
          <a:xfrm>
            <a:off x="1091327" y="3934897"/>
            <a:ext cx="3884652"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Komentar za internet forum neutralnog registra </a:t>
            </a:r>
            <a:r>
              <a:rPr lang="en-US" sz="1550">
                <a:latin typeface="Roboto"/>
                <a:ea typeface="Roboto"/>
                <a:cs typeface="Roboto"/>
                <a:sym typeface="Roboto"/>
              </a:rPr>
              <a:t>o nekoj aktuelnoj temi</a:t>
            </a:r>
            <a:endParaRPr b="0" i="0" sz="1550" u="none" cap="none" strike="noStrike"/>
          </a:p>
        </p:txBody>
      </p:sp>
      <p:sp>
        <p:nvSpPr>
          <p:cNvPr id="107" name="Google Shape;107;p3"/>
          <p:cNvSpPr/>
          <p:nvPr/>
        </p:nvSpPr>
        <p:spPr>
          <a:xfrm>
            <a:off x="1091327" y="4689038"/>
            <a:ext cx="3884652"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Obim: približno 230 reči</a:t>
            </a:r>
            <a:endParaRPr b="0" i="0" sz="1550" u="none" cap="none" strike="noStrike"/>
          </a:p>
        </p:txBody>
      </p:sp>
      <p:sp>
        <p:nvSpPr>
          <p:cNvPr id="108" name="Google Shape;108;p3"/>
          <p:cNvSpPr/>
          <p:nvPr/>
        </p:nvSpPr>
        <p:spPr>
          <a:xfrm>
            <a:off x="1091327" y="5125641"/>
            <a:ext cx="3884652"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Vreme: 50 minuta</a:t>
            </a:r>
            <a:endParaRPr b="0" i="0" sz="1550" u="none" cap="none" strike="noStrike">
              <a:solidFill>
                <a:srgbClr val="000000"/>
              </a:solidFill>
              <a:latin typeface="Roboto"/>
              <a:ea typeface="Roboto"/>
              <a:cs typeface="Roboto"/>
              <a:sym typeface="Roboto"/>
            </a:endParaRPr>
          </a:p>
          <a:p>
            <a:pPr indent="0" lvl="0" marL="0" marR="0" rtl="0" algn="l">
              <a:lnSpc>
                <a:spcPct val="161290"/>
              </a:lnSpc>
              <a:spcBef>
                <a:spcPts val="0"/>
              </a:spcBef>
              <a:spcAft>
                <a:spcPts val="0"/>
              </a:spcAft>
              <a:buClr>
                <a:srgbClr val="000000"/>
              </a:buClr>
              <a:buSzPts val="1550"/>
              <a:buFont typeface="Roboto"/>
              <a:buNone/>
            </a:pPr>
            <a:r>
              <a:rPr lang="en-US" sz="1550">
                <a:latin typeface="Roboto"/>
                <a:ea typeface="Roboto"/>
                <a:cs typeface="Roboto"/>
                <a:sym typeface="Roboto"/>
              </a:rPr>
              <a:t>60 poena</a:t>
            </a:r>
            <a:endParaRPr sz="1550">
              <a:latin typeface="Roboto"/>
              <a:ea typeface="Roboto"/>
              <a:cs typeface="Roboto"/>
              <a:sym typeface="Roboto"/>
            </a:endParaRPr>
          </a:p>
        </p:txBody>
      </p:sp>
      <p:sp>
        <p:nvSpPr>
          <p:cNvPr id="109" name="Google Shape;109;p3"/>
          <p:cNvSpPr/>
          <p:nvPr/>
        </p:nvSpPr>
        <p:spPr>
          <a:xfrm>
            <a:off x="5223986" y="3611106"/>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
          <p:cNvSpPr/>
          <p:nvPr/>
        </p:nvSpPr>
        <p:spPr>
          <a:xfrm>
            <a:off x="5521523" y="3505676"/>
            <a:ext cx="2480905" cy="310158"/>
          </a:xfrm>
          <a:prstGeom prst="rect">
            <a:avLst/>
          </a:prstGeom>
          <a:noFill/>
          <a:ln>
            <a:noFill/>
          </a:ln>
        </p:spPr>
        <p:txBody>
          <a:bodyPr anchorCtr="0" anchor="t" bIns="0" lIns="0" spcFirstLastPara="1" rIns="0" wrap="square" tIns="0">
            <a:noAutofit/>
          </a:bodyPr>
          <a:lstStyle/>
          <a:p>
            <a:pPr indent="0" lvl="0" marL="0" marR="0" rtl="0" algn="l">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Sadržaj</a:t>
            </a:r>
            <a:endParaRPr b="0" i="0" sz="1950" u="none" cap="none" strike="noStrike"/>
          </a:p>
        </p:txBody>
      </p:sp>
      <p:sp>
        <p:nvSpPr>
          <p:cNvPr id="111" name="Google Shape;111;p3"/>
          <p:cNvSpPr/>
          <p:nvPr/>
        </p:nvSpPr>
        <p:spPr>
          <a:xfrm>
            <a:off x="5521523" y="3934897"/>
            <a:ext cx="388477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Potrebno je obraditi 4 tematska težišta navedena u zadatku</a:t>
            </a:r>
            <a:endParaRPr b="0" i="0" sz="1550" u="none" cap="none" strike="noStrike"/>
          </a:p>
        </p:txBody>
      </p:sp>
      <p:sp>
        <p:nvSpPr>
          <p:cNvPr id="112" name="Google Shape;112;p3"/>
          <p:cNvSpPr/>
          <p:nvPr/>
        </p:nvSpPr>
        <p:spPr>
          <a:xfrm>
            <a:off x="5521523" y="4689038"/>
            <a:ext cx="3884771" cy="95261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Izraziti mišljenje, navesti razloge, izneti iskustva, prednosti/mane, alternative i predloge</a:t>
            </a:r>
            <a:endParaRPr b="0" i="0" sz="1550" u="none" cap="none" strike="noStrike"/>
          </a:p>
        </p:txBody>
      </p:sp>
      <p:sp>
        <p:nvSpPr>
          <p:cNvPr id="113" name="Google Shape;113;p3"/>
          <p:cNvSpPr/>
          <p:nvPr/>
        </p:nvSpPr>
        <p:spPr>
          <a:xfrm>
            <a:off x="9951839" y="3934897"/>
            <a:ext cx="38847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114" name="Google Shape;114;p3"/>
          <p:cNvSpPr/>
          <p:nvPr/>
        </p:nvSpPr>
        <p:spPr>
          <a:xfrm>
            <a:off x="9951839" y="4371499"/>
            <a:ext cx="38847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115" name="Google Shape;115;p3"/>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descr="preencoded.png" id="121" name="Google Shape;121;p6"/>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22" name="Google Shape;122;p6"/>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793790" y="1726049"/>
            <a:ext cx="769858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Primer zadatka: Teil 1 - Forumsbeitrag</a:t>
            </a:r>
            <a:endParaRPr b="0" i="0" sz="3900" u="none" cap="none" strike="noStrike"/>
          </a:p>
        </p:txBody>
      </p:sp>
      <p:sp>
        <p:nvSpPr>
          <p:cNvPr id="124" name="Google Shape;124;p6"/>
          <p:cNvSpPr/>
          <p:nvPr/>
        </p:nvSpPr>
        <p:spPr>
          <a:xfrm>
            <a:off x="793790" y="2643783"/>
            <a:ext cx="1304282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Für das Internetforum Karriere &amp; Beruf verfassen Sie einen Diskussionsbeitrag zu diesem Thema: Studieren - aber was? Für welches Studienfach sollte man sich entscheiden?</a:t>
            </a:r>
            <a:endParaRPr b="0" i="0" sz="1550" u="none" cap="none" strike="noStrike"/>
          </a:p>
        </p:txBody>
      </p:sp>
      <p:sp>
        <p:nvSpPr>
          <p:cNvPr id="125" name="Google Shape;125;p6"/>
          <p:cNvSpPr/>
          <p:nvPr/>
        </p:nvSpPr>
        <p:spPr>
          <a:xfrm>
            <a:off x="793790" y="3611225"/>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1091327" y="3502104"/>
            <a:ext cx="1274528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Erklären Sie, nach welchen Kriterien sich die Wahl des Studienfachs richten sollte.</a:t>
            </a:r>
            <a:endParaRPr b="0" i="0" sz="1550" u="none" cap="none" strike="noStrike"/>
          </a:p>
        </p:txBody>
      </p:sp>
      <p:sp>
        <p:nvSpPr>
          <p:cNvPr id="127" name="Google Shape;127;p6"/>
          <p:cNvSpPr/>
          <p:nvPr/>
        </p:nvSpPr>
        <p:spPr>
          <a:xfrm>
            <a:off x="793790" y="4325600"/>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1091327" y="4216479"/>
            <a:ext cx="1274528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Argumentieren Sie anhand eines Beispiels für ein Studienfach.</a:t>
            </a:r>
            <a:endParaRPr b="0" i="0" sz="1550" u="none" cap="none" strike="noStrike"/>
          </a:p>
        </p:txBody>
      </p:sp>
      <p:sp>
        <p:nvSpPr>
          <p:cNvPr id="129" name="Google Shape;129;p6"/>
          <p:cNvSpPr/>
          <p:nvPr/>
        </p:nvSpPr>
        <p:spPr>
          <a:xfrm>
            <a:off x="793790" y="5039975"/>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1091327" y="4930854"/>
            <a:ext cx="1274528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Nennen Sie Gründe, die gegen ein Studium sprechen könnten.</a:t>
            </a:r>
            <a:endParaRPr b="0" i="0" sz="1550" u="none" cap="none" strike="noStrike"/>
          </a:p>
        </p:txBody>
      </p:sp>
      <p:sp>
        <p:nvSpPr>
          <p:cNvPr id="131" name="Google Shape;131;p6"/>
          <p:cNvSpPr/>
          <p:nvPr/>
        </p:nvSpPr>
        <p:spPr>
          <a:xfrm>
            <a:off x="793790" y="5754350"/>
            <a:ext cx="99179" cy="99179"/>
          </a:xfrm>
          <a:prstGeom prst="roundRect">
            <a:avLst>
              <a:gd fmla="val 460985"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091327" y="5645229"/>
            <a:ext cx="1274528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Erläutern Sie eine Alternative zum Studium.</a:t>
            </a:r>
            <a:endParaRPr b="0" i="0" sz="1550" u="none" cap="none" strike="noStrike"/>
          </a:p>
        </p:txBody>
      </p:sp>
      <p:sp>
        <p:nvSpPr>
          <p:cNvPr id="133" name="Google Shape;133;p6"/>
          <p:cNvSpPr/>
          <p:nvPr/>
        </p:nvSpPr>
        <p:spPr>
          <a:xfrm>
            <a:off x="793790" y="6186011"/>
            <a:ext cx="130428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Schreiben Sie circa 230 Wörter.</a:t>
            </a:r>
            <a:endParaRPr b="0" i="0" sz="1550" u="none" cap="none" strike="noStrike"/>
          </a:p>
        </p:txBody>
      </p:sp>
      <p:sp>
        <p:nvSpPr>
          <p:cNvPr id="134" name="Google Shape;134;p6"/>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4"/>
          <p:cNvSpPr/>
          <p:nvPr/>
        </p:nvSpPr>
        <p:spPr>
          <a:xfrm>
            <a:off x="775216" y="532924"/>
            <a:ext cx="4845129" cy="605552"/>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3800"/>
              <a:buFont typeface="Oswald"/>
              <a:buNone/>
            </a:pPr>
            <a:r>
              <a:rPr b="1" i="0" lang="en-US" sz="3800" u="none" cap="none" strike="noStrike">
                <a:solidFill>
                  <a:srgbClr val="2187AB"/>
                </a:solidFill>
                <a:latin typeface="Oswald"/>
                <a:ea typeface="Oswald"/>
                <a:cs typeface="Oswald"/>
                <a:sym typeface="Oswald"/>
              </a:rPr>
              <a:t>Sadržaj</a:t>
            </a:r>
            <a:endParaRPr b="0" i="0" sz="3800" u="none" cap="none" strike="noStrike"/>
          </a:p>
        </p:txBody>
      </p:sp>
      <p:pic>
        <p:nvPicPr>
          <p:cNvPr descr="preencoded.png" id="141" name="Google Shape;141;p4"/>
          <p:cNvPicPr preferRelativeResize="0"/>
          <p:nvPr/>
        </p:nvPicPr>
        <p:blipFill rotWithShape="1">
          <a:blip r:embed="rId3">
            <a:alphaModFix/>
          </a:blip>
          <a:srcRect b="0" l="0" r="0" t="0"/>
          <a:stretch/>
        </p:blipFill>
        <p:spPr>
          <a:xfrm>
            <a:off x="775225" y="1402425"/>
            <a:ext cx="4081150" cy="2522326"/>
          </a:xfrm>
          <a:prstGeom prst="rect">
            <a:avLst/>
          </a:prstGeom>
          <a:noFill/>
          <a:ln>
            <a:noFill/>
          </a:ln>
        </p:spPr>
      </p:pic>
      <p:sp>
        <p:nvSpPr>
          <p:cNvPr id="142" name="Google Shape;142;p4"/>
          <p:cNvSpPr/>
          <p:nvPr/>
        </p:nvSpPr>
        <p:spPr>
          <a:xfrm>
            <a:off x="775225" y="4188700"/>
            <a:ext cx="2190900" cy="366600"/>
          </a:xfrm>
          <a:prstGeom prst="rect">
            <a:avLst/>
          </a:prstGeom>
          <a:noFill/>
          <a:ln>
            <a:noFill/>
          </a:ln>
        </p:spPr>
        <p:txBody>
          <a:bodyPr anchorCtr="0" anchor="t" bIns="0" lIns="0" spcFirstLastPara="1" rIns="0" wrap="square" tIns="0">
            <a:noAutofit/>
          </a:bodyPr>
          <a:lstStyle/>
          <a:p>
            <a:pPr indent="0" lvl="0" marL="0" marR="0" rtl="0" algn="l">
              <a:lnSpc>
                <a:spcPct val="123684"/>
              </a:lnSpc>
              <a:spcBef>
                <a:spcPts val="0"/>
              </a:spcBef>
              <a:spcAft>
                <a:spcPts val="0"/>
              </a:spcAft>
              <a:buClr>
                <a:srgbClr val="000000"/>
              </a:buClr>
              <a:buSzPts val="2301"/>
              <a:buFont typeface="Oswald"/>
              <a:buNone/>
            </a:pPr>
            <a:r>
              <a:rPr b="1" i="0" lang="en-US" sz="2300" u="none" cap="none" strike="noStrike">
                <a:solidFill>
                  <a:srgbClr val="000000"/>
                </a:solidFill>
                <a:latin typeface="Oswald"/>
                <a:ea typeface="Oswald"/>
                <a:cs typeface="Oswald"/>
                <a:sym typeface="Oswald"/>
              </a:rPr>
              <a:t>Uvod</a:t>
            </a:r>
            <a:endParaRPr b="0" i="0" sz="2300" u="none" cap="none" strike="noStrike"/>
          </a:p>
        </p:txBody>
      </p:sp>
      <p:sp>
        <p:nvSpPr>
          <p:cNvPr id="143" name="Google Shape;143;p4"/>
          <p:cNvSpPr/>
          <p:nvPr/>
        </p:nvSpPr>
        <p:spPr>
          <a:xfrm>
            <a:off x="775225" y="4696048"/>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Predstaviti temu</a:t>
            </a:r>
            <a:endParaRPr i="0" sz="1716" u="none" cap="none" strike="noStrike">
              <a:latin typeface="Roboto"/>
              <a:ea typeface="Roboto"/>
              <a:cs typeface="Roboto"/>
              <a:sym typeface="Roboto"/>
            </a:endParaRPr>
          </a:p>
        </p:txBody>
      </p:sp>
      <p:sp>
        <p:nvSpPr>
          <p:cNvPr id="144" name="Google Shape;144;p4"/>
          <p:cNvSpPr/>
          <p:nvPr/>
        </p:nvSpPr>
        <p:spPr>
          <a:xfrm>
            <a:off x="775225" y="5153508"/>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Pokazati relevantnost teme</a:t>
            </a:r>
            <a:endParaRPr i="0" sz="1716" u="none" cap="none" strike="noStrike">
              <a:latin typeface="Roboto"/>
              <a:ea typeface="Roboto"/>
              <a:cs typeface="Roboto"/>
              <a:sym typeface="Roboto"/>
            </a:endParaRPr>
          </a:p>
        </p:txBody>
      </p:sp>
      <p:sp>
        <p:nvSpPr>
          <p:cNvPr id="145" name="Google Shape;145;p4"/>
          <p:cNvSpPr/>
          <p:nvPr/>
        </p:nvSpPr>
        <p:spPr>
          <a:xfrm>
            <a:off x="775225" y="5610968"/>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Navesti aktuelne primere u vezi sa temom</a:t>
            </a:r>
            <a:endParaRPr i="0" sz="1716" u="none" cap="none" strike="noStrike">
              <a:latin typeface="Roboto"/>
              <a:ea typeface="Roboto"/>
              <a:cs typeface="Roboto"/>
              <a:sym typeface="Roboto"/>
            </a:endParaRPr>
          </a:p>
        </p:txBody>
      </p:sp>
      <p:sp>
        <p:nvSpPr>
          <p:cNvPr id="146" name="Google Shape;146;p4"/>
          <p:cNvSpPr/>
          <p:nvPr/>
        </p:nvSpPr>
        <p:spPr>
          <a:xfrm>
            <a:off x="775225" y="6452255"/>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Opisati ličnu povezanost sa temom</a:t>
            </a:r>
            <a:endParaRPr i="0" sz="1716" u="none" cap="none" strike="noStrike">
              <a:latin typeface="Roboto"/>
              <a:ea typeface="Roboto"/>
              <a:cs typeface="Roboto"/>
              <a:sym typeface="Roboto"/>
            </a:endParaRPr>
          </a:p>
        </p:txBody>
      </p:sp>
      <p:sp>
        <p:nvSpPr>
          <p:cNvPr id="147" name="Google Shape;147;p4"/>
          <p:cNvSpPr/>
          <p:nvPr/>
        </p:nvSpPr>
        <p:spPr>
          <a:xfrm>
            <a:off x="775225" y="7176715"/>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Objasniti važne pojmove</a:t>
            </a:r>
            <a:endParaRPr i="0" sz="1716" u="none" cap="none" strike="noStrike">
              <a:latin typeface="Roboto"/>
              <a:ea typeface="Roboto"/>
              <a:cs typeface="Roboto"/>
              <a:sym typeface="Roboto"/>
            </a:endParaRPr>
          </a:p>
        </p:txBody>
      </p:sp>
      <p:sp>
        <p:nvSpPr>
          <p:cNvPr id="148" name="Google Shape;148;p4"/>
          <p:cNvSpPr/>
          <p:nvPr/>
        </p:nvSpPr>
        <p:spPr>
          <a:xfrm>
            <a:off x="775225" y="7552025"/>
            <a:ext cx="3796800" cy="375300"/>
          </a:xfrm>
          <a:prstGeom prst="rect">
            <a:avLst/>
          </a:prstGeom>
          <a:noFill/>
          <a:ln>
            <a:noFill/>
          </a:ln>
        </p:spPr>
        <p:txBody>
          <a:bodyPr anchorCtr="0" anchor="t" bIns="0" lIns="0" spcFirstLastPara="1" rIns="0" wrap="square" tIns="0">
            <a:noAutofit/>
          </a:bodyPr>
          <a:lstStyle/>
          <a:p>
            <a:pPr indent="-408865" lvl="0" marL="415215" marR="0" rtl="0" algn="l">
              <a:lnSpc>
                <a:spcPct val="160000"/>
              </a:lnSpc>
              <a:spcBef>
                <a:spcPts val="0"/>
              </a:spcBef>
              <a:spcAft>
                <a:spcPts val="0"/>
              </a:spcAft>
              <a:buClr>
                <a:srgbClr val="000000"/>
              </a:buClr>
              <a:buSzPts val="1716"/>
              <a:buFont typeface="Roboto"/>
              <a:buChar char="•"/>
            </a:pPr>
            <a:r>
              <a:rPr i="0" lang="en-US" sz="1716" u="none" cap="none" strike="noStrike">
                <a:solidFill>
                  <a:srgbClr val="000000"/>
                </a:solidFill>
                <a:latin typeface="Roboto"/>
                <a:ea typeface="Roboto"/>
                <a:cs typeface="Roboto"/>
                <a:sym typeface="Roboto"/>
              </a:rPr>
              <a:t>Formulisati centralno pitanje za tekst</a:t>
            </a:r>
            <a:endParaRPr i="0" sz="1716" u="none" cap="none" strike="noStrike">
              <a:latin typeface="Roboto"/>
              <a:ea typeface="Roboto"/>
              <a:cs typeface="Roboto"/>
              <a:sym typeface="Roboto"/>
            </a:endParaRPr>
          </a:p>
        </p:txBody>
      </p:sp>
      <p:sp>
        <p:nvSpPr>
          <p:cNvPr id="149" name="Google Shape;149;p4"/>
          <p:cNvSpPr/>
          <p:nvPr/>
        </p:nvSpPr>
        <p:spPr>
          <a:xfrm>
            <a:off x="4758783" y="4188700"/>
            <a:ext cx="2387700" cy="385800"/>
          </a:xfrm>
          <a:prstGeom prst="rect">
            <a:avLst/>
          </a:prstGeom>
          <a:noFill/>
          <a:ln>
            <a:noFill/>
          </a:ln>
        </p:spPr>
        <p:txBody>
          <a:bodyPr anchorCtr="0" anchor="t" bIns="0" lIns="0" spcFirstLastPara="1" rIns="0" wrap="square" tIns="0">
            <a:noAutofit/>
          </a:bodyPr>
          <a:lstStyle/>
          <a:p>
            <a:pPr indent="0" lvl="0" marL="0" marR="0" rtl="0" algn="l">
              <a:lnSpc>
                <a:spcPct val="123684"/>
              </a:lnSpc>
              <a:spcBef>
                <a:spcPts val="0"/>
              </a:spcBef>
              <a:spcAft>
                <a:spcPts val="0"/>
              </a:spcAft>
              <a:buClr>
                <a:srgbClr val="000000"/>
              </a:buClr>
              <a:buSzPts val="2421"/>
              <a:buFont typeface="Oswald"/>
              <a:buNone/>
            </a:pPr>
            <a:r>
              <a:t/>
            </a:r>
            <a:endParaRPr b="0" i="0" sz="2220" u="none" cap="none" strike="noStrike"/>
          </a:p>
        </p:txBody>
      </p:sp>
      <p:sp>
        <p:nvSpPr>
          <p:cNvPr id="150" name="Google Shape;150;p4"/>
          <p:cNvSpPr/>
          <p:nvPr/>
        </p:nvSpPr>
        <p:spPr>
          <a:xfrm>
            <a:off x="4758783" y="4722543"/>
            <a:ext cx="4137900" cy="394800"/>
          </a:xfrm>
          <a:prstGeom prst="rect">
            <a:avLst/>
          </a:prstGeom>
          <a:noFill/>
          <a:ln>
            <a:noFill/>
          </a:ln>
        </p:spPr>
        <p:txBody>
          <a:bodyPr anchorCtr="0" anchor="t" bIns="0" lIns="0" spcFirstLastPara="1" rIns="0" wrap="square" tIns="0">
            <a:noAutofit/>
          </a:bodyPr>
          <a:lstStyle/>
          <a:p>
            <a:pPr indent="0" lvl="0" marL="582537" marR="0" rtl="0" algn="l">
              <a:lnSpc>
                <a:spcPct val="160000"/>
              </a:lnSpc>
              <a:spcBef>
                <a:spcPts val="0"/>
              </a:spcBef>
              <a:spcAft>
                <a:spcPts val="0"/>
              </a:spcAft>
              <a:buNone/>
            </a:pPr>
            <a:r>
              <a:t/>
            </a:r>
            <a:endParaRPr i="0" sz="1611" u="none" cap="none" strike="noStrike">
              <a:latin typeface="Roboto"/>
              <a:ea typeface="Roboto"/>
              <a:cs typeface="Roboto"/>
              <a:sym typeface="Roboto"/>
            </a:endParaRPr>
          </a:p>
        </p:txBody>
      </p:sp>
      <p:sp>
        <p:nvSpPr>
          <p:cNvPr id="151" name="Google Shape;151;p4"/>
          <p:cNvSpPr/>
          <p:nvPr/>
        </p:nvSpPr>
        <p:spPr>
          <a:xfrm>
            <a:off x="4758783" y="5203897"/>
            <a:ext cx="4137900" cy="790200"/>
          </a:xfrm>
          <a:prstGeom prst="rect">
            <a:avLst/>
          </a:prstGeom>
          <a:noFill/>
          <a:ln>
            <a:noFill/>
          </a:ln>
        </p:spPr>
        <p:txBody>
          <a:bodyPr anchorCtr="0" anchor="t" bIns="0" lIns="0" spcFirstLastPara="1" rIns="0" wrap="square" tIns="0">
            <a:noAutofit/>
          </a:bodyPr>
          <a:lstStyle/>
          <a:p>
            <a:pPr indent="0" lvl="0" marL="582537" marR="0" rtl="0" algn="l">
              <a:lnSpc>
                <a:spcPct val="160000"/>
              </a:lnSpc>
              <a:spcBef>
                <a:spcPts val="0"/>
              </a:spcBef>
              <a:spcAft>
                <a:spcPts val="0"/>
              </a:spcAft>
              <a:buNone/>
            </a:pPr>
            <a:r>
              <a:t/>
            </a:r>
            <a:endParaRPr i="0" sz="1611" u="none" cap="none" strike="noStrike">
              <a:latin typeface="Roboto"/>
              <a:ea typeface="Roboto"/>
              <a:cs typeface="Roboto"/>
              <a:sym typeface="Roboto"/>
            </a:endParaRPr>
          </a:p>
        </p:txBody>
      </p:sp>
      <p:sp>
        <p:nvSpPr>
          <p:cNvPr id="152" name="Google Shape;152;p4"/>
          <p:cNvSpPr/>
          <p:nvPr/>
        </p:nvSpPr>
        <p:spPr>
          <a:xfrm>
            <a:off x="4758783" y="6080286"/>
            <a:ext cx="4137900" cy="394800"/>
          </a:xfrm>
          <a:prstGeom prst="rect">
            <a:avLst/>
          </a:prstGeom>
          <a:noFill/>
          <a:ln>
            <a:noFill/>
          </a:ln>
        </p:spPr>
        <p:txBody>
          <a:bodyPr anchorCtr="0" anchor="t" bIns="0" lIns="0" spcFirstLastPara="1" rIns="0" wrap="square" tIns="0">
            <a:noAutofit/>
          </a:bodyPr>
          <a:lstStyle/>
          <a:p>
            <a:pPr indent="0" lvl="0" marL="582537" marR="0" rtl="0" algn="l">
              <a:lnSpc>
                <a:spcPct val="160000"/>
              </a:lnSpc>
              <a:spcBef>
                <a:spcPts val="0"/>
              </a:spcBef>
              <a:spcAft>
                <a:spcPts val="0"/>
              </a:spcAft>
              <a:buNone/>
            </a:pPr>
            <a:r>
              <a:t/>
            </a:r>
            <a:endParaRPr i="0" sz="1611" u="none" cap="none" strike="noStrike">
              <a:latin typeface="Roboto"/>
              <a:ea typeface="Roboto"/>
              <a:cs typeface="Roboto"/>
              <a:sym typeface="Roboto"/>
            </a:endParaRPr>
          </a:p>
        </p:txBody>
      </p:sp>
      <p:pic>
        <p:nvPicPr>
          <p:cNvPr descr="preencoded.png" id="153" name="Google Shape;153;p4"/>
          <p:cNvPicPr preferRelativeResize="0"/>
          <p:nvPr/>
        </p:nvPicPr>
        <p:blipFill rotWithShape="1">
          <a:blip r:embed="rId4">
            <a:alphaModFix/>
          </a:blip>
          <a:srcRect b="0" l="0" r="0" t="0"/>
          <a:stretch/>
        </p:blipFill>
        <p:spPr>
          <a:xfrm>
            <a:off x="5214275" y="1419700"/>
            <a:ext cx="4081150" cy="2522319"/>
          </a:xfrm>
          <a:prstGeom prst="rect">
            <a:avLst/>
          </a:prstGeom>
          <a:noFill/>
          <a:ln>
            <a:noFill/>
          </a:ln>
        </p:spPr>
      </p:pic>
      <p:sp>
        <p:nvSpPr>
          <p:cNvPr id="154" name="Google Shape;154;p4"/>
          <p:cNvSpPr/>
          <p:nvPr/>
        </p:nvSpPr>
        <p:spPr>
          <a:xfrm>
            <a:off x="5097302" y="4250432"/>
            <a:ext cx="2387700" cy="385800"/>
          </a:xfrm>
          <a:prstGeom prst="rect">
            <a:avLst/>
          </a:prstGeom>
          <a:noFill/>
          <a:ln>
            <a:noFill/>
          </a:ln>
        </p:spPr>
        <p:txBody>
          <a:bodyPr anchorCtr="0" anchor="t" bIns="0" lIns="0" spcFirstLastPara="1" rIns="0" wrap="square" tIns="0">
            <a:noAutofit/>
          </a:bodyPr>
          <a:lstStyle/>
          <a:p>
            <a:pPr indent="0" lvl="0" marL="0" marR="0" rtl="0" algn="l">
              <a:lnSpc>
                <a:spcPct val="123684"/>
              </a:lnSpc>
              <a:spcBef>
                <a:spcPts val="0"/>
              </a:spcBef>
              <a:spcAft>
                <a:spcPts val="0"/>
              </a:spcAft>
              <a:buClr>
                <a:srgbClr val="000000"/>
              </a:buClr>
              <a:buSzPts val="2421"/>
              <a:buFont typeface="Oswald"/>
              <a:buNone/>
            </a:pPr>
            <a:r>
              <a:rPr b="1" i="0" lang="en-US" sz="2220" u="none" cap="none" strike="noStrike">
                <a:solidFill>
                  <a:srgbClr val="000000"/>
                </a:solidFill>
                <a:latin typeface="Oswald"/>
                <a:ea typeface="Oswald"/>
                <a:cs typeface="Oswald"/>
                <a:sym typeface="Oswald"/>
              </a:rPr>
              <a:t>Zaključak</a:t>
            </a:r>
            <a:endParaRPr b="0" i="0" sz="2220" u="none" cap="none" strike="noStrike"/>
          </a:p>
        </p:txBody>
      </p:sp>
      <p:sp>
        <p:nvSpPr>
          <p:cNvPr id="155" name="Google Shape;155;p4"/>
          <p:cNvSpPr/>
          <p:nvPr/>
        </p:nvSpPr>
        <p:spPr>
          <a:xfrm>
            <a:off x="5157397" y="4944627"/>
            <a:ext cx="4137900" cy="394800"/>
          </a:xfrm>
          <a:prstGeom prst="rect">
            <a:avLst/>
          </a:prstGeom>
          <a:noFill/>
          <a:ln>
            <a:noFill/>
          </a:ln>
        </p:spPr>
        <p:txBody>
          <a:bodyPr anchorCtr="0" anchor="t" bIns="0" lIns="0" spcFirstLastPara="1" rIns="0" wrap="square" tIns="0">
            <a:noAutofit/>
          </a:bodyPr>
          <a:lstStyle/>
          <a:p>
            <a:pPr indent="-417853" lvl="0" marL="436904" marR="0" rtl="0" algn="l">
              <a:lnSpc>
                <a:spcPct val="160000"/>
              </a:lnSpc>
              <a:spcBef>
                <a:spcPts val="0"/>
              </a:spcBef>
              <a:spcAft>
                <a:spcPts val="0"/>
              </a:spcAft>
              <a:buClr>
                <a:srgbClr val="000000"/>
              </a:buClr>
              <a:buSzPts val="1611"/>
              <a:buFont typeface="Roboto"/>
              <a:buChar char="•"/>
            </a:pPr>
            <a:r>
              <a:rPr i="0" lang="en-US" sz="1611" u="none" cap="none" strike="noStrike">
                <a:solidFill>
                  <a:srgbClr val="000000"/>
                </a:solidFill>
                <a:latin typeface="Roboto"/>
                <a:ea typeface="Roboto"/>
                <a:cs typeface="Roboto"/>
                <a:sym typeface="Roboto"/>
              </a:rPr>
              <a:t>Izvući zaključak</a:t>
            </a:r>
            <a:endParaRPr i="0" sz="1611" u="none" cap="none" strike="noStrike">
              <a:latin typeface="Roboto"/>
              <a:ea typeface="Roboto"/>
              <a:cs typeface="Roboto"/>
              <a:sym typeface="Roboto"/>
            </a:endParaRPr>
          </a:p>
        </p:txBody>
      </p:sp>
      <p:sp>
        <p:nvSpPr>
          <p:cNvPr id="156" name="Google Shape;156;p4"/>
          <p:cNvSpPr/>
          <p:nvPr/>
        </p:nvSpPr>
        <p:spPr>
          <a:xfrm>
            <a:off x="5157397" y="5425981"/>
            <a:ext cx="4137900" cy="394800"/>
          </a:xfrm>
          <a:prstGeom prst="rect">
            <a:avLst/>
          </a:prstGeom>
          <a:noFill/>
          <a:ln>
            <a:noFill/>
          </a:ln>
        </p:spPr>
        <p:txBody>
          <a:bodyPr anchorCtr="0" anchor="t" bIns="0" lIns="0" spcFirstLastPara="1" rIns="0" wrap="square" tIns="0">
            <a:noAutofit/>
          </a:bodyPr>
          <a:lstStyle/>
          <a:p>
            <a:pPr indent="-417853" lvl="0" marL="436904" marR="0" rtl="0" algn="l">
              <a:lnSpc>
                <a:spcPct val="160000"/>
              </a:lnSpc>
              <a:spcBef>
                <a:spcPts val="0"/>
              </a:spcBef>
              <a:spcAft>
                <a:spcPts val="0"/>
              </a:spcAft>
              <a:buClr>
                <a:srgbClr val="000000"/>
              </a:buClr>
              <a:buSzPts val="1611"/>
              <a:buFont typeface="Roboto"/>
              <a:buChar char="•"/>
            </a:pPr>
            <a:r>
              <a:rPr i="0" lang="en-US" sz="1611" u="none" cap="none" strike="noStrike">
                <a:solidFill>
                  <a:srgbClr val="000000"/>
                </a:solidFill>
                <a:latin typeface="Roboto"/>
                <a:ea typeface="Roboto"/>
                <a:cs typeface="Roboto"/>
                <a:sym typeface="Roboto"/>
              </a:rPr>
              <a:t>Izložiti i obrazložiti sopstveni stav</a:t>
            </a:r>
            <a:endParaRPr i="0" sz="1611" u="none" cap="none" strike="noStrike">
              <a:latin typeface="Roboto"/>
              <a:ea typeface="Roboto"/>
              <a:cs typeface="Roboto"/>
              <a:sym typeface="Roboto"/>
            </a:endParaRPr>
          </a:p>
        </p:txBody>
      </p:sp>
      <p:sp>
        <p:nvSpPr>
          <p:cNvPr id="157" name="Google Shape;157;p4"/>
          <p:cNvSpPr/>
          <p:nvPr/>
        </p:nvSpPr>
        <p:spPr>
          <a:xfrm>
            <a:off x="5157397" y="5907334"/>
            <a:ext cx="4137900" cy="394800"/>
          </a:xfrm>
          <a:prstGeom prst="rect">
            <a:avLst/>
          </a:prstGeom>
          <a:noFill/>
          <a:ln>
            <a:noFill/>
          </a:ln>
        </p:spPr>
        <p:txBody>
          <a:bodyPr anchorCtr="0" anchor="t" bIns="0" lIns="0" spcFirstLastPara="1" rIns="0" wrap="square" tIns="0">
            <a:noAutofit/>
          </a:bodyPr>
          <a:lstStyle/>
          <a:p>
            <a:pPr indent="-417853" lvl="0" marL="436904" marR="0" rtl="0" algn="l">
              <a:lnSpc>
                <a:spcPct val="160000"/>
              </a:lnSpc>
              <a:spcBef>
                <a:spcPts val="0"/>
              </a:spcBef>
              <a:spcAft>
                <a:spcPts val="0"/>
              </a:spcAft>
              <a:buClr>
                <a:srgbClr val="000000"/>
              </a:buClr>
              <a:buSzPts val="1611"/>
              <a:buFont typeface="Roboto"/>
              <a:buChar char="•"/>
            </a:pPr>
            <a:r>
              <a:rPr i="0" lang="en-US" sz="1611" u="none" cap="none" strike="noStrike">
                <a:solidFill>
                  <a:srgbClr val="000000"/>
                </a:solidFill>
                <a:latin typeface="Roboto"/>
                <a:ea typeface="Roboto"/>
                <a:cs typeface="Roboto"/>
                <a:sym typeface="Roboto"/>
              </a:rPr>
              <a:t>Dati pogled u budućnost</a:t>
            </a:r>
            <a:endParaRPr i="0" sz="1611" u="none" cap="none" strike="noStrike">
              <a:latin typeface="Roboto"/>
              <a:ea typeface="Roboto"/>
              <a:cs typeface="Roboto"/>
              <a:sym typeface="Roboto"/>
            </a:endParaRPr>
          </a:p>
        </p:txBody>
      </p:sp>
      <p:sp>
        <p:nvSpPr>
          <p:cNvPr id="158" name="Google Shape;158;p4"/>
          <p:cNvSpPr/>
          <p:nvPr/>
        </p:nvSpPr>
        <p:spPr>
          <a:xfrm>
            <a:off x="5157397" y="6388689"/>
            <a:ext cx="4137900" cy="394800"/>
          </a:xfrm>
          <a:prstGeom prst="rect">
            <a:avLst/>
          </a:prstGeom>
          <a:noFill/>
          <a:ln>
            <a:noFill/>
          </a:ln>
        </p:spPr>
        <p:txBody>
          <a:bodyPr anchorCtr="0" anchor="t" bIns="0" lIns="0" spcFirstLastPara="1" rIns="0" wrap="square" tIns="0">
            <a:noAutofit/>
          </a:bodyPr>
          <a:lstStyle/>
          <a:p>
            <a:pPr indent="-417853" lvl="0" marL="436904" marR="0" rtl="0" algn="l">
              <a:lnSpc>
                <a:spcPct val="160000"/>
              </a:lnSpc>
              <a:spcBef>
                <a:spcPts val="0"/>
              </a:spcBef>
              <a:spcAft>
                <a:spcPts val="0"/>
              </a:spcAft>
              <a:buClr>
                <a:srgbClr val="000000"/>
              </a:buClr>
              <a:buSzPts val="1611"/>
              <a:buFont typeface="Roboto"/>
              <a:buChar char="•"/>
            </a:pPr>
            <a:r>
              <a:rPr i="0" lang="en-US" sz="1611" u="none" cap="none" strike="noStrike">
                <a:solidFill>
                  <a:srgbClr val="000000"/>
                </a:solidFill>
                <a:latin typeface="Roboto"/>
                <a:ea typeface="Roboto"/>
                <a:cs typeface="Roboto"/>
                <a:sym typeface="Roboto"/>
              </a:rPr>
              <a:t>Predložiti rešenje</a:t>
            </a:r>
            <a:endParaRPr i="0" sz="1611" u="none" cap="none" strike="noStrike">
              <a:latin typeface="Roboto"/>
              <a:ea typeface="Roboto"/>
              <a:cs typeface="Roboto"/>
              <a:sym typeface="Roboto"/>
            </a:endParaRPr>
          </a:p>
        </p:txBody>
      </p:sp>
      <p:sp>
        <p:nvSpPr>
          <p:cNvPr id="159" name="Google Shape;159;p4"/>
          <p:cNvSpPr/>
          <p:nvPr/>
        </p:nvSpPr>
        <p:spPr>
          <a:xfrm>
            <a:off x="12957900" y="29475"/>
            <a:ext cx="1672500" cy="473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0" name="Google Shape;160;p4"/>
          <p:cNvSpPr/>
          <p:nvPr/>
        </p:nvSpPr>
        <p:spPr>
          <a:xfrm>
            <a:off x="9573775" y="1402425"/>
            <a:ext cx="2597700" cy="1234800"/>
          </a:xfrm>
          <a:prstGeom prst="wedgeRoundRectCallout">
            <a:avLst>
              <a:gd fmla="val -20833" name="adj1"/>
              <a:gd fmla="val 62500" name="adj2"/>
              <a:gd fmla="val 0" name="adj3"/>
            </a:avLst>
          </a:prstGeom>
          <a:solidFill>
            <a:srgbClr val="D4EEF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US">
                <a:solidFill>
                  <a:schemeClr val="dk1"/>
                </a:solidFill>
                <a:latin typeface="Roboto"/>
                <a:ea typeface="Roboto"/>
                <a:cs typeface="Roboto"/>
                <a:sym typeface="Roboto"/>
              </a:rPr>
              <a:t>Dazu bin ich geteilter Meinung: Einerseits..., andererseits…</a:t>
            </a:r>
            <a:endParaRPr sz="2300">
              <a:latin typeface="Roboto"/>
              <a:ea typeface="Roboto"/>
              <a:cs typeface="Roboto"/>
              <a:sym typeface="Roboto"/>
            </a:endParaRPr>
          </a:p>
        </p:txBody>
      </p:sp>
      <p:sp>
        <p:nvSpPr>
          <p:cNvPr id="161" name="Google Shape;161;p4"/>
          <p:cNvSpPr txBox="1"/>
          <p:nvPr/>
        </p:nvSpPr>
        <p:spPr>
          <a:xfrm>
            <a:off x="10013725" y="4180075"/>
            <a:ext cx="3000000" cy="1303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US" sz="2300">
                <a:solidFill>
                  <a:schemeClr val="dk1"/>
                </a:solidFill>
                <a:latin typeface="Oswald"/>
                <a:ea typeface="Oswald"/>
                <a:cs typeface="Oswald"/>
                <a:sym typeface="Oswald"/>
              </a:rPr>
              <a:t>Retorička sredstva</a:t>
            </a:r>
            <a:endParaRPr b="1" sz="2300">
              <a:solidFill>
                <a:schemeClr val="dk1"/>
              </a:solidFill>
              <a:latin typeface="Oswald"/>
              <a:ea typeface="Oswald"/>
              <a:cs typeface="Oswald"/>
              <a:sym typeface="Oswald"/>
            </a:endParaRPr>
          </a:p>
          <a:p>
            <a:pPr indent="0" lvl="0" marL="0" rtl="0" algn="l">
              <a:lnSpc>
                <a:spcPct val="123684"/>
              </a:lnSpc>
              <a:spcBef>
                <a:spcPts val="0"/>
              </a:spcBef>
              <a:spcAft>
                <a:spcPts val="0"/>
              </a:spcAft>
              <a:buNone/>
            </a:pPr>
            <a:r>
              <a:t/>
            </a:r>
            <a:endParaRPr b="1" sz="2220">
              <a:solidFill>
                <a:schemeClr val="dk1"/>
              </a:solidFill>
              <a:latin typeface="Oswald"/>
              <a:ea typeface="Oswald"/>
              <a:cs typeface="Oswald"/>
              <a:sym typeface="Oswald"/>
            </a:endParaRPr>
          </a:p>
          <a:p>
            <a:pPr indent="0" lvl="0" marL="0" rtl="0" algn="l">
              <a:lnSpc>
                <a:spcPct val="123684"/>
              </a:lnSpc>
              <a:spcBef>
                <a:spcPts val="0"/>
              </a:spcBef>
              <a:spcAft>
                <a:spcPts val="0"/>
              </a:spcAft>
              <a:buNone/>
            </a:pPr>
            <a:r>
              <a:t/>
            </a:r>
            <a:endParaRPr b="1" sz="2220">
              <a:solidFill>
                <a:schemeClr val="dk1"/>
              </a:solidFill>
              <a:latin typeface="Oswald"/>
              <a:ea typeface="Oswald"/>
              <a:cs typeface="Oswald"/>
              <a:sym typeface="Oswald"/>
            </a:endParaRPr>
          </a:p>
        </p:txBody>
      </p:sp>
      <p:sp>
        <p:nvSpPr>
          <p:cNvPr id="162" name="Google Shape;162;p4"/>
          <p:cNvSpPr/>
          <p:nvPr/>
        </p:nvSpPr>
        <p:spPr>
          <a:xfrm>
            <a:off x="12236100" y="1682225"/>
            <a:ext cx="2307300" cy="1318200"/>
          </a:xfrm>
          <a:prstGeom prst="wedgeRectCallout">
            <a:avLst>
              <a:gd fmla="val 35336" name="adj1"/>
              <a:gd fmla="val 75499" name="adj2"/>
            </a:avLst>
          </a:prstGeom>
          <a:solidFill>
            <a:srgbClr val="FFAFA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US">
                <a:solidFill>
                  <a:schemeClr val="dk1"/>
                </a:solidFill>
                <a:latin typeface="Roboto"/>
                <a:ea typeface="Roboto"/>
                <a:cs typeface="Roboto"/>
                <a:sym typeface="Roboto"/>
              </a:rPr>
              <a:t>Ich stehe auf dem Standpunkt, dass...</a:t>
            </a:r>
            <a:endParaRPr>
              <a:latin typeface="Roboto"/>
              <a:ea typeface="Roboto"/>
              <a:cs typeface="Roboto"/>
              <a:sym typeface="Roboto"/>
            </a:endParaRPr>
          </a:p>
        </p:txBody>
      </p:sp>
      <p:sp>
        <p:nvSpPr>
          <p:cNvPr id="163" name="Google Shape;163;p4"/>
          <p:cNvSpPr txBox="1"/>
          <p:nvPr/>
        </p:nvSpPr>
        <p:spPr>
          <a:xfrm>
            <a:off x="9755225" y="4925725"/>
            <a:ext cx="3000000" cy="432600"/>
          </a:xfrm>
          <a:prstGeom prst="rect">
            <a:avLst/>
          </a:prstGeom>
          <a:noFill/>
          <a:ln>
            <a:noFill/>
          </a:ln>
        </p:spPr>
        <p:txBody>
          <a:bodyPr anchorCtr="0" anchor="t" bIns="91425" lIns="91425" spcFirstLastPara="1" rIns="91425" wrap="square" tIns="91425">
            <a:spAutoFit/>
          </a:bodyPr>
          <a:lstStyle/>
          <a:p>
            <a:pPr indent="-417853" lvl="0" marL="436904" rtl="0" algn="l">
              <a:lnSpc>
                <a:spcPct val="160000"/>
              </a:lnSpc>
              <a:spcBef>
                <a:spcPts val="0"/>
              </a:spcBef>
              <a:spcAft>
                <a:spcPts val="0"/>
              </a:spcAft>
              <a:buClr>
                <a:schemeClr val="dk1"/>
              </a:buClr>
              <a:buSzPts val="1611"/>
              <a:buFont typeface="Roboto"/>
              <a:buChar char="•"/>
            </a:pPr>
            <a:r>
              <a:rPr lang="en-US" sz="1611" u="sng">
                <a:solidFill>
                  <a:schemeClr val="hlink"/>
                </a:solidFill>
                <a:latin typeface="Roboto"/>
                <a:ea typeface="Roboto"/>
                <a:cs typeface="Roboto"/>
                <a:sym typeface="Roboto"/>
                <a:hlinkClick r:id="rId6"/>
              </a:rPr>
              <a:t>Link</a:t>
            </a:r>
            <a:endParaRPr sz="1611">
              <a:solidFill>
                <a:schemeClr val="dk1"/>
              </a:solidFill>
              <a:latin typeface="Roboto"/>
              <a:ea typeface="Roboto"/>
              <a:cs typeface="Roboto"/>
              <a:sym typeface="Roboto"/>
            </a:endParaRPr>
          </a:p>
        </p:txBody>
      </p:sp>
      <p:sp>
        <p:nvSpPr>
          <p:cNvPr id="164" name="Google Shape;164;p4"/>
          <p:cNvSpPr/>
          <p:nvPr/>
        </p:nvSpPr>
        <p:spPr>
          <a:xfrm>
            <a:off x="9819350" y="3115425"/>
            <a:ext cx="3954900" cy="972300"/>
          </a:xfrm>
          <a:prstGeom prst="wedgeRectCallout">
            <a:avLst>
              <a:gd fmla="val -20833" name="adj1"/>
              <a:gd fmla="val 62500" name="adj2"/>
            </a:avLst>
          </a:prstGeom>
          <a:solidFill>
            <a:srgbClr val="FFE2E2">
              <a:alpha val="847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17500" lvl="0" marL="457200" rtl="0" algn="l">
              <a:lnSpc>
                <a:spcPct val="115000"/>
              </a:lnSpc>
              <a:spcBef>
                <a:spcPts val="1200"/>
              </a:spcBef>
              <a:spcAft>
                <a:spcPts val="0"/>
              </a:spcAft>
              <a:buClr>
                <a:schemeClr val="dk1"/>
              </a:buClr>
              <a:buSzPts val="1400"/>
              <a:buFont typeface="Roboto"/>
              <a:buChar char="●"/>
            </a:pPr>
            <a:r>
              <a:rPr b="1" lang="en-US">
                <a:solidFill>
                  <a:schemeClr val="dk1"/>
                </a:solidFill>
                <a:latin typeface="Roboto"/>
                <a:ea typeface="Roboto"/>
                <a:cs typeface="Roboto"/>
                <a:sym typeface="Roboto"/>
              </a:rPr>
              <a:t>Das lässt sich anhand des folgenden Beispiels darstellen</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7"/>
          <p:cNvSpPr/>
          <p:nvPr/>
        </p:nvSpPr>
        <p:spPr>
          <a:xfrm>
            <a:off x="793790" y="1817846"/>
            <a:ext cx="5263515"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Ideje: Prednosti (Vorteile)</a:t>
            </a:r>
            <a:endParaRPr b="0" i="0" sz="3900" u="none" cap="none" strike="noStrike"/>
          </a:p>
        </p:txBody>
      </p:sp>
      <p:sp>
        <p:nvSpPr>
          <p:cNvPr id="171" name="Google Shape;171;p17"/>
          <p:cNvSpPr/>
          <p:nvPr/>
        </p:nvSpPr>
        <p:spPr>
          <a:xfrm>
            <a:off x="793790" y="2914174"/>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štedi vreme (</a:t>
            </a:r>
            <a:r>
              <a:rPr b="0" i="1" lang="en-US" sz="1550" u="none" cap="none" strike="noStrike">
                <a:solidFill>
                  <a:srgbClr val="000000"/>
                </a:solidFill>
                <a:latin typeface="Roboto"/>
                <a:ea typeface="Roboto"/>
                <a:cs typeface="Roboto"/>
                <a:sym typeface="Roboto"/>
              </a:rPr>
              <a:t>spart Zeit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2" name="Google Shape;172;p17"/>
          <p:cNvSpPr/>
          <p:nvPr/>
        </p:nvSpPr>
        <p:spPr>
          <a:xfrm>
            <a:off x="793790" y="3301127"/>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omogućava bolju organizaciju (</a:t>
            </a:r>
            <a:r>
              <a:rPr b="0" i="1" lang="en-US" sz="1550" u="none" cap="none" strike="noStrike">
                <a:solidFill>
                  <a:srgbClr val="000000"/>
                </a:solidFill>
                <a:latin typeface="Roboto"/>
                <a:ea typeface="Roboto"/>
                <a:cs typeface="Roboto"/>
                <a:sym typeface="Roboto"/>
              </a:rPr>
              <a:t>ermöglicht bessere Organisation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3" name="Google Shape;173;p17"/>
          <p:cNvSpPr/>
          <p:nvPr/>
        </p:nvSpPr>
        <p:spPr>
          <a:xfrm>
            <a:off x="793790" y="4005620"/>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štedi novac (</a:t>
            </a:r>
            <a:r>
              <a:rPr b="0" i="1" lang="en-US" sz="1550" u="none" cap="none" strike="noStrike">
                <a:solidFill>
                  <a:srgbClr val="000000"/>
                </a:solidFill>
                <a:latin typeface="Roboto"/>
                <a:ea typeface="Roboto"/>
                <a:cs typeface="Roboto"/>
                <a:sym typeface="Roboto"/>
              </a:rPr>
              <a:t>spart Geld</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4" name="Google Shape;174;p17"/>
          <p:cNvSpPr/>
          <p:nvPr/>
        </p:nvSpPr>
        <p:spPr>
          <a:xfrm>
            <a:off x="793790" y="4392573"/>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donosi dodatnu zaradu (</a:t>
            </a:r>
            <a:r>
              <a:rPr b="0" i="1" lang="en-US" sz="1550" u="none" cap="none" strike="noStrike">
                <a:solidFill>
                  <a:srgbClr val="000000"/>
                </a:solidFill>
                <a:latin typeface="Roboto"/>
                <a:ea typeface="Roboto"/>
                <a:cs typeface="Roboto"/>
                <a:sym typeface="Roboto"/>
              </a:rPr>
              <a:t>bringt zusätzliches Einkommen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5" name="Google Shape;175;p17"/>
          <p:cNvSpPr/>
          <p:nvPr/>
        </p:nvSpPr>
        <p:spPr>
          <a:xfrm>
            <a:off x="793790" y="5097066"/>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dobro za zdravlje (</a:t>
            </a:r>
            <a:r>
              <a:rPr b="0" i="1" lang="en-US" sz="1550" u="none" cap="none" strike="noStrike">
                <a:solidFill>
                  <a:srgbClr val="000000"/>
                </a:solidFill>
                <a:latin typeface="Roboto"/>
                <a:ea typeface="Roboto"/>
                <a:cs typeface="Roboto"/>
                <a:sym typeface="Roboto"/>
              </a:rPr>
              <a:t>gut für die Gesundheit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6" name="Google Shape;176;p17"/>
          <p:cNvSpPr/>
          <p:nvPr/>
        </p:nvSpPr>
        <p:spPr>
          <a:xfrm>
            <a:off x="5309830" y="2914174"/>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dobro za psihičko blagostanje (</a:t>
            </a:r>
            <a:r>
              <a:rPr b="0" i="1" lang="en-US" sz="1550" u="none" cap="none" strike="noStrike">
                <a:solidFill>
                  <a:srgbClr val="000000"/>
                </a:solidFill>
                <a:latin typeface="Roboto"/>
                <a:ea typeface="Roboto"/>
                <a:cs typeface="Roboto"/>
                <a:sym typeface="Roboto"/>
              </a:rPr>
              <a:t>gut für das Wohlbefinden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7" name="Google Shape;177;p17"/>
          <p:cNvSpPr/>
          <p:nvPr/>
        </p:nvSpPr>
        <p:spPr>
          <a:xfrm>
            <a:off x="5309830" y="3618667"/>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omogućava slobodu (</a:t>
            </a:r>
            <a:r>
              <a:rPr b="0" i="1" lang="en-US" sz="1550" u="none" cap="none" strike="noStrike">
                <a:solidFill>
                  <a:srgbClr val="000000"/>
                </a:solidFill>
                <a:latin typeface="Roboto"/>
                <a:ea typeface="Roboto"/>
                <a:cs typeface="Roboto"/>
                <a:sym typeface="Roboto"/>
              </a:rPr>
              <a:t>ermöglicht Freiheit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8" name="Google Shape;178;p17"/>
          <p:cNvSpPr/>
          <p:nvPr/>
        </p:nvSpPr>
        <p:spPr>
          <a:xfrm>
            <a:off x="5309830" y="4005620"/>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lako prilagođavanje (</a:t>
            </a:r>
            <a:r>
              <a:rPr b="0" i="1" lang="en-US" sz="1550" u="none" cap="none" strike="noStrike">
                <a:solidFill>
                  <a:srgbClr val="000000"/>
                </a:solidFill>
                <a:latin typeface="Roboto"/>
                <a:ea typeface="Roboto"/>
                <a:cs typeface="Roboto"/>
                <a:sym typeface="Roboto"/>
              </a:rPr>
              <a:t>erleichtert Anpassung</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79" name="Google Shape;179;p17"/>
          <p:cNvSpPr/>
          <p:nvPr/>
        </p:nvSpPr>
        <p:spPr>
          <a:xfrm>
            <a:off x="5309830" y="4323138"/>
            <a:ext cx="4024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uvek dostupno (</a:t>
            </a:r>
            <a:r>
              <a:rPr b="0" i="1" lang="en-US" sz="1550" u="none" cap="none" strike="noStrike">
                <a:solidFill>
                  <a:srgbClr val="000000"/>
                </a:solidFill>
                <a:latin typeface="Roboto"/>
                <a:ea typeface="Roboto"/>
                <a:cs typeface="Roboto"/>
                <a:sym typeface="Roboto"/>
              </a:rPr>
              <a:t>immer verfügbar</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0" name="Google Shape;180;p17"/>
          <p:cNvSpPr/>
          <p:nvPr/>
        </p:nvSpPr>
        <p:spPr>
          <a:xfrm>
            <a:off x="5309830" y="4697666"/>
            <a:ext cx="40242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lako dostupno svima (</a:t>
            </a:r>
            <a:r>
              <a:rPr b="0" i="1" lang="en-US" sz="1550" u="none" cap="none" strike="noStrike">
                <a:solidFill>
                  <a:srgbClr val="000000"/>
                </a:solidFill>
                <a:latin typeface="Roboto"/>
                <a:ea typeface="Roboto"/>
                <a:cs typeface="Roboto"/>
                <a:sym typeface="Roboto"/>
              </a:rPr>
              <a:t>leicht zugänglich für alle</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1" name="Google Shape;181;p17"/>
          <p:cNvSpPr/>
          <p:nvPr/>
        </p:nvSpPr>
        <p:spPr>
          <a:xfrm>
            <a:off x="9825871" y="2914174"/>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pruža nove informacije (</a:t>
            </a:r>
            <a:r>
              <a:rPr b="0" i="1" lang="en-US" sz="1550" u="none" cap="none" strike="noStrike">
                <a:solidFill>
                  <a:srgbClr val="000000"/>
                </a:solidFill>
                <a:latin typeface="Roboto"/>
                <a:ea typeface="Roboto"/>
                <a:cs typeface="Roboto"/>
                <a:sym typeface="Roboto"/>
              </a:rPr>
              <a:t>vermittelt neue Informationen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2" name="Google Shape;182;p17"/>
          <p:cNvSpPr/>
          <p:nvPr/>
        </p:nvSpPr>
        <p:spPr>
          <a:xfrm>
            <a:off x="9825871" y="3618667"/>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razvija veštine (</a:t>
            </a:r>
            <a:r>
              <a:rPr b="0" i="1" lang="en-US" sz="1550" u="none" cap="none" strike="noStrike">
                <a:solidFill>
                  <a:srgbClr val="000000"/>
                </a:solidFill>
                <a:latin typeface="Roboto"/>
                <a:ea typeface="Roboto"/>
                <a:cs typeface="Roboto"/>
                <a:sym typeface="Roboto"/>
              </a:rPr>
              <a:t>entwickelt Fähigkeiten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3" name="Google Shape;183;p17"/>
          <p:cNvSpPr/>
          <p:nvPr/>
        </p:nvSpPr>
        <p:spPr>
          <a:xfrm>
            <a:off x="9825871" y="4005620"/>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olakšava život (</a:t>
            </a:r>
            <a:r>
              <a:rPr b="0" i="1" lang="en-US" sz="1550" u="none" cap="none" strike="noStrike">
                <a:solidFill>
                  <a:srgbClr val="000000"/>
                </a:solidFill>
                <a:latin typeface="Roboto"/>
                <a:ea typeface="Roboto"/>
                <a:cs typeface="Roboto"/>
                <a:sym typeface="Roboto"/>
              </a:rPr>
              <a:t>erleichtert das Leben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4" name="Google Shape;184;p17"/>
          <p:cNvSpPr/>
          <p:nvPr/>
        </p:nvSpPr>
        <p:spPr>
          <a:xfrm>
            <a:off x="9825871" y="4392573"/>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donosi udobnost (</a:t>
            </a:r>
            <a:r>
              <a:rPr b="0" i="1" lang="en-US" sz="1550" u="none" cap="none" strike="noStrike">
                <a:solidFill>
                  <a:srgbClr val="000000"/>
                </a:solidFill>
                <a:latin typeface="Roboto"/>
                <a:ea typeface="Roboto"/>
                <a:cs typeface="Roboto"/>
                <a:sym typeface="Roboto"/>
              </a:rPr>
              <a:t>bringt Bequemlichkeit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5" name="Google Shape;185;p17"/>
          <p:cNvSpPr/>
          <p:nvPr/>
        </p:nvSpPr>
        <p:spPr>
          <a:xfrm>
            <a:off x="9825871" y="4779526"/>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povećava zaštitu (</a:t>
            </a:r>
            <a:r>
              <a:rPr b="0" i="1" lang="en-US" sz="1550" u="none" cap="none" strike="noStrike">
                <a:solidFill>
                  <a:srgbClr val="000000"/>
                </a:solidFill>
                <a:latin typeface="Roboto"/>
                <a:ea typeface="Roboto"/>
                <a:cs typeface="Roboto"/>
                <a:sym typeface="Roboto"/>
              </a:rPr>
              <a:t>erhöht den Schutz</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6" name="Google Shape;186;p17"/>
          <p:cNvSpPr/>
          <p:nvPr/>
        </p:nvSpPr>
        <p:spPr>
          <a:xfrm>
            <a:off x="9825871" y="5166479"/>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daje osećaj sigurnosti (</a:t>
            </a:r>
            <a:r>
              <a:rPr b="0" i="1" lang="en-US" sz="1550" u="none" cap="none" strike="noStrike">
                <a:solidFill>
                  <a:srgbClr val="000000"/>
                </a:solidFill>
                <a:latin typeface="Roboto"/>
                <a:ea typeface="Roboto"/>
                <a:cs typeface="Roboto"/>
                <a:sym typeface="Roboto"/>
              </a:rPr>
              <a:t>vermittelt ein Gefühl von Sicherheit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87" name="Google Shape;187;p17"/>
          <p:cNvSpPr/>
          <p:nvPr/>
        </p:nvSpPr>
        <p:spPr>
          <a:xfrm>
            <a:off x="793790" y="6094214"/>
            <a:ext cx="1304282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SzPts val="1550"/>
              <a:buFont typeface="Arial"/>
              <a:buNone/>
            </a:pPr>
            <a:r>
              <a:t/>
            </a:r>
            <a:endParaRPr b="0" i="0" sz="1550" u="none" cap="none" strike="noStrike"/>
          </a:p>
        </p:txBody>
      </p:sp>
      <p:sp>
        <p:nvSpPr>
          <p:cNvPr id="188" name="Google Shape;188;p17"/>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8"/>
          <p:cNvSpPr/>
          <p:nvPr/>
        </p:nvSpPr>
        <p:spPr>
          <a:xfrm>
            <a:off x="793790" y="2088237"/>
            <a:ext cx="4961811" cy="620078"/>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Ideje: Mane – Nachteile</a:t>
            </a:r>
            <a:endParaRPr b="0" i="0" sz="3900" u="none" cap="none" strike="noStrike"/>
          </a:p>
        </p:txBody>
      </p:sp>
      <p:sp>
        <p:nvSpPr>
          <p:cNvPr id="195" name="Google Shape;195;p18"/>
          <p:cNvSpPr/>
          <p:nvPr/>
        </p:nvSpPr>
        <p:spPr>
          <a:xfrm>
            <a:off x="793790" y="3184565"/>
            <a:ext cx="402574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oduzima vreme (</a:t>
            </a:r>
            <a:r>
              <a:rPr b="0" i="1" lang="en-US" sz="1550" u="none" cap="none" strike="noStrike">
                <a:solidFill>
                  <a:srgbClr val="000000"/>
                </a:solidFill>
                <a:latin typeface="Roboto"/>
                <a:ea typeface="Roboto"/>
                <a:cs typeface="Roboto"/>
                <a:sym typeface="Roboto"/>
              </a:rPr>
              <a:t>nimmt viel Zeit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96" name="Google Shape;196;p18"/>
          <p:cNvSpPr/>
          <p:nvPr/>
        </p:nvSpPr>
        <p:spPr>
          <a:xfrm>
            <a:off x="793790" y="3571518"/>
            <a:ext cx="402574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previše zahteva (</a:t>
            </a:r>
            <a:r>
              <a:rPr b="0" i="1" lang="en-US" sz="1550" u="none" cap="none" strike="noStrike">
                <a:solidFill>
                  <a:srgbClr val="000000"/>
                </a:solidFill>
                <a:latin typeface="Roboto"/>
                <a:ea typeface="Roboto"/>
                <a:cs typeface="Roboto"/>
                <a:sym typeface="Roboto"/>
              </a:rPr>
              <a:t>erfordert zu viel</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97" name="Google Shape;197;p18"/>
          <p:cNvSpPr/>
          <p:nvPr/>
        </p:nvSpPr>
        <p:spPr>
          <a:xfrm>
            <a:off x="793790" y="3958471"/>
            <a:ext cx="4025741"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skupo je (</a:t>
            </a:r>
            <a:r>
              <a:rPr b="0" i="1" lang="en-US" sz="1550" u="none" cap="none" strike="noStrike">
                <a:solidFill>
                  <a:srgbClr val="000000"/>
                </a:solidFill>
                <a:latin typeface="Roboto"/>
                <a:ea typeface="Roboto"/>
                <a:cs typeface="Roboto"/>
                <a:sym typeface="Roboto"/>
              </a:rPr>
              <a:t>ist teuer</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98" name="Google Shape;198;p18"/>
          <p:cNvSpPr/>
          <p:nvPr/>
        </p:nvSpPr>
        <p:spPr>
          <a:xfrm>
            <a:off x="793790" y="4345424"/>
            <a:ext cx="402574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donosi nepotrebne troškove (</a:t>
            </a:r>
            <a:r>
              <a:rPr b="0" i="1" lang="en-US" sz="1550" u="none" cap="none" strike="noStrike">
                <a:solidFill>
                  <a:srgbClr val="000000"/>
                </a:solidFill>
                <a:latin typeface="Roboto"/>
                <a:ea typeface="Roboto"/>
                <a:cs typeface="Roboto"/>
                <a:sym typeface="Roboto"/>
              </a:rPr>
              <a:t>verursacht unnötige Kosten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199" name="Google Shape;199;p18"/>
          <p:cNvSpPr/>
          <p:nvPr/>
        </p:nvSpPr>
        <p:spPr>
          <a:xfrm>
            <a:off x="793790" y="5049917"/>
            <a:ext cx="4025741"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štetno za zdravlje (</a:t>
            </a:r>
            <a:r>
              <a:rPr b="0" i="1" lang="en-US" sz="1550" u="none" cap="none" strike="noStrike">
                <a:solidFill>
                  <a:srgbClr val="000000"/>
                </a:solidFill>
                <a:latin typeface="Roboto"/>
                <a:ea typeface="Roboto"/>
                <a:cs typeface="Roboto"/>
                <a:sym typeface="Roboto"/>
              </a:rPr>
              <a:t>schadet der Gesundheit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0" name="Google Shape;200;p18"/>
          <p:cNvSpPr/>
          <p:nvPr/>
        </p:nvSpPr>
        <p:spPr>
          <a:xfrm>
            <a:off x="793790" y="5436885"/>
            <a:ext cx="40257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izaziva stres (</a:t>
            </a:r>
            <a:r>
              <a:rPr b="0" i="1" lang="en-US" sz="1550" u="none" cap="none" strike="noStrike">
                <a:solidFill>
                  <a:srgbClr val="000000"/>
                </a:solidFill>
                <a:latin typeface="Roboto"/>
                <a:ea typeface="Roboto"/>
                <a:cs typeface="Roboto"/>
                <a:sym typeface="Roboto"/>
              </a:rPr>
              <a:t>verursacht Stress</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1" name="Google Shape;201;p18"/>
          <p:cNvSpPr/>
          <p:nvPr/>
        </p:nvSpPr>
        <p:spPr>
          <a:xfrm>
            <a:off x="5311259" y="3184565"/>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ograničava slobodu (</a:t>
            </a:r>
            <a:r>
              <a:rPr b="0" i="1" lang="en-US" sz="1550" u="none" cap="none" strike="noStrike">
                <a:solidFill>
                  <a:srgbClr val="000000"/>
                </a:solidFill>
                <a:latin typeface="Roboto"/>
                <a:ea typeface="Roboto"/>
                <a:cs typeface="Roboto"/>
                <a:sym typeface="Roboto"/>
              </a:rPr>
              <a:t>schränkt die Freiheit ein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2" name="Google Shape;202;p18"/>
          <p:cNvSpPr/>
          <p:nvPr/>
        </p:nvSpPr>
        <p:spPr>
          <a:xfrm>
            <a:off x="5311259" y="3502108"/>
            <a:ext cx="4024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vezuje za nešto (</a:t>
            </a:r>
            <a:r>
              <a:rPr b="0" i="1" lang="en-US" sz="1550" u="none" cap="none" strike="noStrike">
                <a:solidFill>
                  <a:srgbClr val="000000"/>
                </a:solidFill>
                <a:latin typeface="Roboto"/>
                <a:ea typeface="Roboto"/>
                <a:cs typeface="Roboto"/>
                <a:sym typeface="Roboto"/>
              </a:rPr>
              <a:t>bindet an etwas</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3" name="Google Shape;203;p18"/>
          <p:cNvSpPr/>
          <p:nvPr/>
        </p:nvSpPr>
        <p:spPr>
          <a:xfrm>
            <a:off x="5311259" y="3889061"/>
            <a:ext cx="40242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nedostupno svima (</a:t>
            </a:r>
            <a:r>
              <a:rPr b="0" i="1" lang="en-US" sz="1550" u="none" cap="none" strike="noStrike">
                <a:solidFill>
                  <a:srgbClr val="000000"/>
                </a:solidFill>
                <a:latin typeface="Roboto"/>
                <a:ea typeface="Roboto"/>
                <a:cs typeface="Roboto"/>
                <a:sym typeface="Roboto"/>
              </a:rPr>
              <a:t>nicht für alle zugänglich</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4" name="Google Shape;204;p18"/>
          <p:cNvSpPr/>
          <p:nvPr/>
        </p:nvSpPr>
        <p:spPr>
          <a:xfrm>
            <a:off x="5311259" y="4295903"/>
            <a:ext cx="4024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teško dostupno (</a:t>
            </a:r>
            <a:r>
              <a:rPr b="0" i="1" lang="en-US" sz="1550" u="none" cap="none" strike="noStrike">
                <a:solidFill>
                  <a:srgbClr val="000000"/>
                </a:solidFill>
                <a:latin typeface="Roboto"/>
                <a:ea typeface="Roboto"/>
                <a:cs typeface="Roboto"/>
                <a:sym typeface="Roboto"/>
              </a:rPr>
              <a:t>schwer erreichbar</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5" name="Google Shape;205;p18"/>
          <p:cNvSpPr/>
          <p:nvPr/>
        </p:nvSpPr>
        <p:spPr>
          <a:xfrm>
            <a:off x="5311259" y="4662957"/>
            <a:ext cx="4024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stvara zavisnost (</a:t>
            </a:r>
            <a:r>
              <a:rPr b="0" i="1" lang="en-US" sz="1550" u="none" cap="none" strike="noStrike">
                <a:solidFill>
                  <a:srgbClr val="000000"/>
                </a:solidFill>
                <a:latin typeface="Roboto"/>
                <a:ea typeface="Roboto"/>
                <a:cs typeface="Roboto"/>
                <a:sym typeface="Roboto"/>
              </a:rPr>
              <a:t>macht abhängig</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6" name="Google Shape;206;p18"/>
          <p:cNvSpPr/>
          <p:nvPr/>
        </p:nvSpPr>
        <p:spPr>
          <a:xfrm>
            <a:off x="9827300" y="3184565"/>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postajemo previše vezani (</a:t>
            </a:r>
            <a:r>
              <a:rPr b="0" i="1" lang="en-US" sz="1550" u="none" cap="none" strike="noStrike">
                <a:solidFill>
                  <a:srgbClr val="000000"/>
                </a:solidFill>
                <a:latin typeface="Roboto"/>
                <a:ea typeface="Roboto"/>
                <a:cs typeface="Roboto"/>
                <a:sym typeface="Roboto"/>
              </a:rPr>
              <a:t>man wird zu sehr gebunden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7" name="Google Shape;207;p18"/>
          <p:cNvSpPr/>
          <p:nvPr/>
        </p:nvSpPr>
        <p:spPr>
          <a:xfrm>
            <a:off x="9827300" y="3889058"/>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teško za upotrebu (</a:t>
            </a:r>
            <a:r>
              <a:rPr b="0" i="1" lang="en-US" sz="1550" u="none" cap="none" strike="noStrike">
                <a:solidFill>
                  <a:srgbClr val="000000"/>
                </a:solidFill>
                <a:latin typeface="Roboto"/>
                <a:ea typeface="Roboto"/>
                <a:cs typeface="Roboto"/>
                <a:sym typeface="Roboto"/>
              </a:rPr>
              <a:t>schwer zu benutzen</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8" name="Google Shape;208;p18"/>
          <p:cNvSpPr/>
          <p:nvPr/>
        </p:nvSpPr>
        <p:spPr>
          <a:xfrm>
            <a:off x="9827300" y="4276011"/>
            <a:ext cx="4024313" cy="635079"/>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zahteva dodatne napore (</a:t>
            </a:r>
            <a:r>
              <a:rPr b="0" i="1" lang="en-US" sz="1550" u="none" cap="none" strike="noStrike">
                <a:solidFill>
                  <a:srgbClr val="000000"/>
                </a:solidFill>
                <a:latin typeface="Roboto"/>
                <a:ea typeface="Roboto"/>
                <a:cs typeface="Roboto"/>
                <a:sym typeface="Roboto"/>
              </a:rPr>
              <a:t>erfordert zusätzliche Mühe</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09" name="Google Shape;209;p18"/>
          <p:cNvSpPr/>
          <p:nvPr/>
        </p:nvSpPr>
        <p:spPr>
          <a:xfrm>
            <a:off x="9827300" y="4980503"/>
            <a:ext cx="4024313" cy="31754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rizik bez garancije (</a:t>
            </a:r>
            <a:r>
              <a:rPr b="0" i="1" lang="en-US" sz="1550" u="none" cap="none" strike="noStrike">
                <a:solidFill>
                  <a:srgbClr val="000000"/>
                </a:solidFill>
                <a:latin typeface="Roboto"/>
                <a:ea typeface="Roboto"/>
                <a:cs typeface="Roboto"/>
                <a:sym typeface="Roboto"/>
              </a:rPr>
              <a:t>Risiko ohne Garantie</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10" name="Google Shape;210;p18"/>
          <p:cNvSpPr/>
          <p:nvPr/>
        </p:nvSpPr>
        <p:spPr>
          <a:xfrm>
            <a:off x="5311250" y="5030007"/>
            <a:ext cx="4024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nema siguran uspeh (</a:t>
            </a:r>
            <a:r>
              <a:rPr b="0" i="1" lang="en-US" sz="1550" u="none" cap="none" strike="noStrike">
                <a:solidFill>
                  <a:srgbClr val="000000"/>
                </a:solidFill>
                <a:latin typeface="Roboto"/>
                <a:ea typeface="Roboto"/>
                <a:cs typeface="Roboto"/>
                <a:sym typeface="Roboto"/>
              </a:rPr>
              <a:t>kein sicherer Erfolg</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11" name="Google Shape;211;p18"/>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377f72b6838_0_211"/>
          <p:cNvSpPr/>
          <p:nvPr/>
        </p:nvSpPr>
        <p:spPr>
          <a:xfrm>
            <a:off x="793790" y="1298019"/>
            <a:ext cx="4961700" cy="620100"/>
          </a:xfrm>
          <a:prstGeom prst="rect">
            <a:avLst/>
          </a:prstGeom>
          <a:noFill/>
          <a:ln>
            <a:noFill/>
          </a:ln>
        </p:spPr>
        <p:txBody>
          <a:bodyPr anchorCtr="0" anchor="t" bIns="0" lIns="0" spcFirstLastPara="1" rIns="0" wrap="square" tIns="0">
            <a:noAutofit/>
          </a:bodyPr>
          <a:lstStyle/>
          <a:p>
            <a:pPr indent="0" lvl="0" marL="0" marR="0" rtl="0" algn="l">
              <a:lnSpc>
                <a:spcPct val="124359"/>
              </a:lnSpc>
              <a:spcBef>
                <a:spcPts val="0"/>
              </a:spcBef>
              <a:spcAft>
                <a:spcPts val="0"/>
              </a:spcAft>
              <a:buClr>
                <a:srgbClr val="2187AB"/>
              </a:buClr>
              <a:buSzPts val="3900"/>
              <a:buFont typeface="Oswald"/>
              <a:buNone/>
            </a:pPr>
            <a:r>
              <a:rPr b="1" i="0" lang="en-US" sz="3900" u="none" cap="none" strike="noStrike">
                <a:solidFill>
                  <a:srgbClr val="2187AB"/>
                </a:solidFill>
                <a:latin typeface="Oswald"/>
                <a:ea typeface="Oswald"/>
                <a:cs typeface="Oswald"/>
                <a:sym typeface="Oswald"/>
              </a:rPr>
              <a:t>Saveti</a:t>
            </a:r>
            <a:endParaRPr b="0" i="0" sz="3900" u="none" cap="none" strike="noStrike"/>
          </a:p>
        </p:txBody>
      </p:sp>
      <p:sp>
        <p:nvSpPr>
          <p:cNvPr id="218" name="Google Shape;218;g377f72b6838_0_211"/>
          <p:cNvSpPr/>
          <p:nvPr/>
        </p:nvSpPr>
        <p:spPr>
          <a:xfrm>
            <a:off x="793790" y="2215753"/>
            <a:ext cx="13042800" cy="4715700"/>
          </a:xfrm>
          <a:prstGeom prst="roundRect">
            <a:avLst>
              <a:gd fmla="val 194"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77f72b6838_0_211"/>
          <p:cNvSpPr/>
          <p:nvPr/>
        </p:nvSpPr>
        <p:spPr>
          <a:xfrm>
            <a:off x="801410" y="2223373"/>
            <a:ext cx="4342500" cy="1778700"/>
          </a:xfrm>
          <a:prstGeom prst="roundRect">
            <a:avLst>
              <a:gd fmla="val 514" name="adj"/>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77f72b6838_0_211"/>
          <p:cNvSpPr/>
          <p:nvPr/>
        </p:nvSpPr>
        <p:spPr>
          <a:xfrm>
            <a:off x="1732121" y="2421731"/>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To do lista</a:t>
            </a:r>
            <a:endParaRPr b="0" i="0" sz="1950" u="none" cap="none" strike="noStrike"/>
          </a:p>
        </p:txBody>
      </p:sp>
      <p:sp>
        <p:nvSpPr>
          <p:cNvPr id="221" name="Google Shape;221;g377f72b6838_0_211"/>
          <p:cNvSpPr/>
          <p:nvPr/>
        </p:nvSpPr>
        <p:spPr>
          <a:xfrm>
            <a:off x="999768" y="2850952"/>
            <a:ext cx="3945600" cy="9525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Koristiti postavku zadatka kao "to do" listu i bazu za brainstorming. Zadatke treba ispuniti u određenom obimu</a:t>
            </a:r>
            <a:endParaRPr b="0" i="0" sz="1550" u="none" cap="none" strike="noStrike"/>
          </a:p>
        </p:txBody>
      </p:sp>
      <p:sp>
        <p:nvSpPr>
          <p:cNvPr id="222" name="Google Shape;222;g377f72b6838_0_211"/>
          <p:cNvSpPr/>
          <p:nvPr/>
        </p:nvSpPr>
        <p:spPr>
          <a:xfrm>
            <a:off x="5143857" y="2223373"/>
            <a:ext cx="4342500" cy="17787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77f72b6838_0_211"/>
          <p:cNvSpPr/>
          <p:nvPr/>
        </p:nvSpPr>
        <p:spPr>
          <a:xfrm>
            <a:off x="5143857" y="2223373"/>
            <a:ext cx="22800" cy="17787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77f72b6838_0_211"/>
          <p:cNvSpPr/>
          <p:nvPr/>
        </p:nvSpPr>
        <p:spPr>
          <a:xfrm>
            <a:off x="6074688" y="2421731"/>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Jednina/množina</a:t>
            </a:r>
            <a:endParaRPr b="0" i="0" sz="1950" u="none" cap="none" strike="noStrike"/>
          </a:p>
        </p:txBody>
      </p:sp>
      <p:sp>
        <p:nvSpPr>
          <p:cNvPr id="225" name="Google Shape;225;g377f72b6838_0_211"/>
          <p:cNvSpPr/>
          <p:nvPr/>
        </p:nvSpPr>
        <p:spPr>
          <a:xfrm>
            <a:off x="5342215" y="2850952"/>
            <a:ext cx="3945900" cy="9525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Poštovati zadati obim i obratiti pažnju na jedninu/množinu u pitanjima (npr. "Nachteile" vs. "eine Möglichkeit").</a:t>
            </a:r>
            <a:endParaRPr b="0" i="0" sz="1550" u="none" cap="none" strike="noStrike"/>
          </a:p>
        </p:txBody>
      </p:sp>
      <p:sp>
        <p:nvSpPr>
          <p:cNvPr id="226" name="Google Shape;226;g377f72b6838_0_211"/>
          <p:cNvSpPr/>
          <p:nvPr/>
        </p:nvSpPr>
        <p:spPr>
          <a:xfrm>
            <a:off x="9486424" y="2223373"/>
            <a:ext cx="4342500" cy="17787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77f72b6838_0_211"/>
          <p:cNvSpPr/>
          <p:nvPr/>
        </p:nvSpPr>
        <p:spPr>
          <a:xfrm>
            <a:off x="9486424" y="2223373"/>
            <a:ext cx="22800" cy="17787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77f72b6838_0_211"/>
          <p:cNvSpPr/>
          <p:nvPr/>
        </p:nvSpPr>
        <p:spPr>
          <a:xfrm>
            <a:off x="10417254" y="2421731"/>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Struktura</a:t>
            </a:r>
            <a:endParaRPr b="0" i="0" sz="1950" u="none" cap="none" strike="noStrike"/>
          </a:p>
        </p:txBody>
      </p:sp>
      <p:sp>
        <p:nvSpPr>
          <p:cNvPr id="229" name="Google Shape;229;g377f72b6838_0_211"/>
          <p:cNvSpPr/>
          <p:nvPr/>
        </p:nvSpPr>
        <p:spPr>
          <a:xfrm>
            <a:off x="9684782" y="2850952"/>
            <a:ext cx="3945900" cy="9525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Tekstovi moraju imati jasnu vizuelnu i sadržajnu strukturu (uvod, glavni deo, zaključak).</a:t>
            </a:r>
            <a:endParaRPr b="0" i="0" sz="1550" u="none" cap="none" strike="noStrike"/>
          </a:p>
        </p:txBody>
      </p:sp>
      <p:sp>
        <p:nvSpPr>
          <p:cNvPr id="230" name="Google Shape;230;g377f72b6838_0_211"/>
          <p:cNvSpPr/>
          <p:nvPr/>
        </p:nvSpPr>
        <p:spPr>
          <a:xfrm>
            <a:off x="801410" y="4001929"/>
            <a:ext cx="4342500" cy="17787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77f72b6838_0_211"/>
          <p:cNvSpPr/>
          <p:nvPr/>
        </p:nvSpPr>
        <p:spPr>
          <a:xfrm>
            <a:off x="801410" y="4001929"/>
            <a:ext cx="4342500" cy="228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77f72b6838_0_211"/>
          <p:cNvSpPr/>
          <p:nvPr/>
        </p:nvSpPr>
        <p:spPr>
          <a:xfrm>
            <a:off x="1732121" y="4200287"/>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Retorička sredstva</a:t>
            </a:r>
            <a:endParaRPr b="0" i="0" sz="1950" u="none" cap="none" strike="noStrike"/>
          </a:p>
        </p:txBody>
      </p:sp>
      <p:sp>
        <p:nvSpPr>
          <p:cNvPr id="233" name="Google Shape;233;g377f72b6838_0_211"/>
          <p:cNvSpPr/>
          <p:nvPr/>
        </p:nvSpPr>
        <p:spPr>
          <a:xfrm>
            <a:off x="801400" y="4629500"/>
            <a:ext cx="4342500" cy="6351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Naučiti </a:t>
            </a:r>
            <a:r>
              <a:rPr b="0" i="0" lang="en-US" sz="1550" cap="none" strike="noStrike">
                <a:latin typeface="Roboto"/>
                <a:ea typeface="Roboto"/>
                <a:cs typeface="Roboto"/>
                <a:sym typeface="Roboto"/>
              </a:rPr>
              <a:t>gotove početke rečenica </a:t>
            </a:r>
            <a:r>
              <a:rPr b="0" i="0" lang="en-US" sz="1550" u="none" cap="none" strike="noStrike">
                <a:solidFill>
                  <a:srgbClr val="000000"/>
                </a:solidFill>
                <a:latin typeface="Roboto"/>
                <a:ea typeface="Roboto"/>
                <a:cs typeface="Roboto"/>
                <a:sym typeface="Roboto"/>
              </a:rPr>
              <a:t>za različite situacije.</a:t>
            </a:r>
            <a:endParaRPr b="0" i="0" sz="1550" u="none" cap="none" strike="noStrike">
              <a:solidFill>
                <a:srgbClr val="000000"/>
              </a:solidFill>
              <a:latin typeface="Roboto"/>
              <a:ea typeface="Roboto"/>
              <a:cs typeface="Roboto"/>
              <a:sym typeface="Roboto"/>
            </a:endParaRPr>
          </a:p>
          <a:p>
            <a:pPr indent="0" lvl="0" marL="0" marR="0" rtl="0" algn="ctr">
              <a:lnSpc>
                <a:spcPct val="161290"/>
              </a:lnSpc>
              <a:spcBef>
                <a:spcPts val="0"/>
              </a:spcBef>
              <a:spcAft>
                <a:spcPts val="0"/>
              </a:spcAft>
              <a:buClr>
                <a:srgbClr val="000000"/>
              </a:buClr>
              <a:buSzPts val="1550"/>
              <a:buFont typeface="Roboto"/>
              <a:buNone/>
            </a:pPr>
            <a:r>
              <a:t/>
            </a:r>
            <a:endParaRPr sz="1550">
              <a:latin typeface="Roboto"/>
              <a:ea typeface="Roboto"/>
              <a:cs typeface="Roboto"/>
              <a:sym typeface="Roboto"/>
            </a:endParaRPr>
          </a:p>
          <a:p>
            <a:pPr indent="0" lvl="0" marL="0" marR="0" rtl="0" algn="ctr">
              <a:lnSpc>
                <a:spcPct val="161290"/>
              </a:lnSpc>
              <a:spcBef>
                <a:spcPts val="0"/>
              </a:spcBef>
              <a:spcAft>
                <a:spcPts val="0"/>
              </a:spcAft>
              <a:buClr>
                <a:srgbClr val="000000"/>
              </a:buClr>
              <a:buSzPts val="1550"/>
              <a:buFont typeface="Roboto"/>
              <a:buNone/>
            </a:pPr>
            <a:r>
              <a:t/>
            </a:r>
            <a:endParaRPr sz="1550">
              <a:latin typeface="Roboto"/>
              <a:ea typeface="Roboto"/>
              <a:cs typeface="Roboto"/>
              <a:sym typeface="Roboto"/>
            </a:endParaRPr>
          </a:p>
          <a:p>
            <a:pPr indent="0" lvl="0" marL="0" marR="0" rtl="0" algn="ctr">
              <a:lnSpc>
                <a:spcPct val="161290"/>
              </a:lnSpc>
              <a:spcBef>
                <a:spcPts val="0"/>
              </a:spcBef>
              <a:spcAft>
                <a:spcPts val="0"/>
              </a:spcAft>
              <a:buClr>
                <a:srgbClr val="000000"/>
              </a:buClr>
              <a:buSzPts val="1550"/>
              <a:buFont typeface="Roboto"/>
              <a:buNone/>
            </a:pPr>
            <a:r>
              <a:t/>
            </a:r>
            <a:endParaRPr sz="1550">
              <a:latin typeface="Roboto"/>
              <a:ea typeface="Roboto"/>
              <a:cs typeface="Roboto"/>
              <a:sym typeface="Roboto"/>
            </a:endParaRPr>
          </a:p>
        </p:txBody>
      </p:sp>
      <p:sp>
        <p:nvSpPr>
          <p:cNvPr id="234" name="Google Shape;234;g377f72b6838_0_211"/>
          <p:cNvSpPr/>
          <p:nvPr/>
        </p:nvSpPr>
        <p:spPr>
          <a:xfrm>
            <a:off x="5143857" y="4001929"/>
            <a:ext cx="4342500" cy="17787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77f72b6838_0_211"/>
          <p:cNvSpPr/>
          <p:nvPr/>
        </p:nvSpPr>
        <p:spPr>
          <a:xfrm>
            <a:off x="5143857" y="4001929"/>
            <a:ext cx="22800" cy="17787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77f72b6838_0_211"/>
          <p:cNvSpPr/>
          <p:nvPr/>
        </p:nvSpPr>
        <p:spPr>
          <a:xfrm>
            <a:off x="5143857" y="4001929"/>
            <a:ext cx="4342500" cy="228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77f72b6838_0_211"/>
          <p:cNvSpPr/>
          <p:nvPr/>
        </p:nvSpPr>
        <p:spPr>
          <a:xfrm>
            <a:off x="6074688" y="4200287"/>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Vokabular C1</a:t>
            </a:r>
            <a:endParaRPr b="0" i="0" sz="1950" u="none" cap="none" strike="noStrike"/>
          </a:p>
        </p:txBody>
      </p:sp>
      <p:sp>
        <p:nvSpPr>
          <p:cNvPr id="238" name="Google Shape;238;g377f72b6838_0_211"/>
          <p:cNvSpPr/>
          <p:nvPr/>
        </p:nvSpPr>
        <p:spPr>
          <a:xfrm>
            <a:off x="5342215" y="4629507"/>
            <a:ext cx="3945900" cy="6351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Pripremiti vokabular C1 nivoa vezan za teme (npr. "</a:t>
            </a:r>
            <a:r>
              <a:rPr lang="en-US" sz="1550">
                <a:latin typeface="Roboto"/>
                <a:ea typeface="Roboto"/>
                <a:cs typeface="Roboto"/>
                <a:sym typeface="Roboto"/>
              </a:rPr>
              <a:t>der Feierabendverkehr</a:t>
            </a:r>
            <a:r>
              <a:rPr b="0" i="0" lang="en-US" sz="1550" u="none" cap="none" strike="noStrike">
                <a:solidFill>
                  <a:srgbClr val="000000"/>
                </a:solidFill>
                <a:latin typeface="Roboto"/>
                <a:ea typeface="Roboto"/>
                <a:cs typeface="Roboto"/>
                <a:sym typeface="Roboto"/>
              </a:rPr>
              <a:t>", "</a:t>
            </a:r>
            <a:r>
              <a:rPr lang="en-US" sz="1550">
                <a:latin typeface="Roboto"/>
                <a:ea typeface="Roboto"/>
                <a:cs typeface="Roboto"/>
                <a:sym typeface="Roboto"/>
              </a:rPr>
              <a:t> der Langzeitstudent</a:t>
            </a:r>
            <a:r>
              <a:rPr b="0" i="0" lang="en-US" sz="1550" u="none" cap="none" strike="noStrike">
                <a:solidFill>
                  <a:srgbClr val="000000"/>
                </a:solidFill>
                <a:latin typeface="Roboto"/>
                <a:ea typeface="Roboto"/>
                <a:cs typeface="Roboto"/>
                <a:sym typeface="Roboto"/>
              </a:rPr>
              <a:t>").</a:t>
            </a:r>
            <a:endParaRPr b="0" i="0" sz="1550" u="none" cap="none" strike="noStrike"/>
          </a:p>
        </p:txBody>
      </p:sp>
      <p:sp>
        <p:nvSpPr>
          <p:cNvPr id="239" name="Google Shape;239;g377f72b6838_0_211"/>
          <p:cNvSpPr/>
          <p:nvPr/>
        </p:nvSpPr>
        <p:spPr>
          <a:xfrm>
            <a:off x="9486424" y="4001929"/>
            <a:ext cx="4342500" cy="17787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77f72b6838_0_211"/>
          <p:cNvSpPr/>
          <p:nvPr/>
        </p:nvSpPr>
        <p:spPr>
          <a:xfrm>
            <a:off x="9486424" y="4001929"/>
            <a:ext cx="22800" cy="17787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77f72b6838_0_211"/>
          <p:cNvSpPr/>
          <p:nvPr/>
        </p:nvSpPr>
        <p:spPr>
          <a:xfrm>
            <a:off x="9486424" y="4001929"/>
            <a:ext cx="4342500" cy="228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77f72b6838_0_211"/>
          <p:cNvSpPr/>
          <p:nvPr/>
        </p:nvSpPr>
        <p:spPr>
          <a:xfrm>
            <a:off x="10417254" y="4200287"/>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Učiti sinonime</a:t>
            </a:r>
            <a:endParaRPr b="0" i="0" sz="1950" u="none" cap="none" strike="noStrike"/>
          </a:p>
        </p:txBody>
      </p:sp>
      <p:sp>
        <p:nvSpPr>
          <p:cNvPr id="243" name="Google Shape;243;g377f72b6838_0_211"/>
          <p:cNvSpPr/>
          <p:nvPr/>
        </p:nvSpPr>
        <p:spPr>
          <a:xfrm>
            <a:off x="9684782" y="4629507"/>
            <a:ext cx="3945900" cy="9525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Učiti sinonime za reči koje </a:t>
            </a:r>
            <a:r>
              <a:rPr lang="en-US" sz="1550">
                <a:latin typeface="Roboto"/>
                <a:ea typeface="Roboto"/>
                <a:cs typeface="Roboto"/>
                <a:sym typeface="Roboto"/>
              </a:rPr>
              <a:t>s</a:t>
            </a:r>
            <a:r>
              <a:rPr b="0" i="0" lang="en-US" sz="1550" u="none" cap="none" strike="noStrike">
                <a:solidFill>
                  <a:srgbClr val="000000"/>
                </a:solidFill>
                <a:latin typeface="Roboto"/>
                <a:ea typeface="Roboto"/>
                <a:cs typeface="Roboto"/>
                <a:sym typeface="Roboto"/>
              </a:rPr>
              <a:t>e često ponavljaju. </a:t>
            </a:r>
            <a:r>
              <a:rPr lang="en-US" sz="1550">
                <a:latin typeface="Roboto"/>
                <a:ea typeface="Roboto"/>
                <a:cs typeface="Roboto"/>
                <a:sym typeface="Roboto"/>
              </a:rPr>
              <a:t>n</a:t>
            </a:r>
            <a:r>
              <a:rPr b="0" i="0" lang="en-US" sz="1550" u="none" cap="none" strike="noStrike">
                <a:solidFill>
                  <a:srgbClr val="000000"/>
                </a:solidFill>
                <a:latin typeface="Roboto"/>
                <a:ea typeface="Roboto"/>
                <a:cs typeface="Roboto"/>
                <a:sym typeface="Roboto"/>
              </a:rPr>
              <a:t>pr. ausschlaggebend za wichtig.</a:t>
            </a:r>
            <a:endParaRPr b="0" i="0" sz="1550" u="none" cap="none" strike="noStrike"/>
          </a:p>
        </p:txBody>
      </p:sp>
      <p:sp>
        <p:nvSpPr>
          <p:cNvPr id="244" name="Google Shape;244;g377f72b6838_0_211"/>
          <p:cNvSpPr/>
          <p:nvPr/>
        </p:nvSpPr>
        <p:spPr>
          <a:xfrm>
            <a:off x="801410" y="5780484"/>
            <a:ext cx="13027500" cy="11436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77f72b6838_0_211"/>
          <p:cNvSpPr/>
          <p:nvPr/>
        </p:nvSpPr>
        <p:spPr>
          <a:xfrm>
            <a:off x="801410" y="5780484"/>
            <a:ext cx="13027500" cy="2280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77f72b6838_0_211"/>
          <p:cNvSpPr/>
          <p:nvPr/>
        </p:nvSpPr>
        <p:spPr>
          <a:xfrm>
            <a:off x="6074688" y="5978843"/>
            <a:ext cx="2481000" cy="310200"/>
          </a:xfrm>
          <a:prstGeom prst="rect">
            <a:avLst/>
          </a:prstGeom>
          <a:noFill/>
          <a:ln>
            <a:noFill/>
          </a:ln>
        </p:spPr>
        <p:txBody>
          <a:bodyPr anchorCtr="0" anchor="t" bIns="0" lIns="0" spcFirstLastPara="1" rIns="0" wrap="square" tIns="0">
            <a:noAutofit/>
          </a:bodyPr>
          <a:lstStyle/>
          <a:p>
            <a:pPr indent="0" lvl="0" marL="0" marR="0" rtl="0" algn="ctr">
              <a:lnSpc>
                <a:spcPct val="123076"/>
              </a:lnSpc>
              <a:spcBef>
                <a:spcPts val="0"/>
              </a:spcBef>
              <a:spcAft>
                <a:spcPts val="0"/>
              </a:spcAft>
              <a:buClr>
                <a:srgbClr val="000000"/>
              </a:buClr>
              <a:buSzPts val="1950"/>
              <a:buFont typeface="Oswald"/>
              <a:buNone/>
            </a:pPr>
            <a:r>
              <a:rPr b="1" i="0" lang="en-US" sz="1950" u="none" cap="none" strike="noStrike">
                <a:solidFill>
                  <a:srgbClr val="000000"/>
                </a:solidFill>
                <a:latin typeface="Oswald"/>
                <a:ea typeface="Oswald"/>
                <a:cs typeface="Oswald"/>
                <a:sym typeface="Oswald"/>
              </a:rPr>
              <a:t>Gramatika C1</a:t>
            </a:r>
            <a:endParaRPr b="0" i="0" sz="1950" u="none" cap="none" strike="noStrike"/>
          </a:p>
        </p:txBody>
      </p:sp>
      <p:sp>
        <p:nvSpPr>
          <p:cNvPr id="247" name="Google Shape;247;g377f72b6838_0_211"/>
          <p:cNvSpPr/>
          <p:nvPr/>
        </p:nvSpPr>
        <p:spPr>
          <a:xfrm>
            <a:off x="999768" y="6408063"/>
            <a:ext cx="12630900" cy="317400"/>
          </a:xfrm>
          <a:prstGeom prst="rect">
            <a:avLst/>
          </a:prstGeom>
          <a:noFill/>
          <a:ln>
            <a:noFill/>
          </a:ln>
        </p:spPr>
        <p:txBody>
          <a:bodyPr anchorCtr="0" anchor="t" bIns="0" lIns="0" spcFirstLastPara="1" rIns="0" wrap="square" tIns="0">
            <a:noAutofit/>
          </a:bodyPr>
          <a:lstStyle/>
          <a:p>
            <a:pPr indent="0" lvl="0" marL="0" marR="0" rtl="0" algn="ctr">
              <a:lnSpc>
                <a:spcPct val="161290"/>
              </a:lnSpc>
              <a:spcBef>
                <a:spcPts val="0"/>
              </a:spcBef>
              <a:spcAft>
                <a:spcPts val="0"/>
              </a:spcAft>
              <a:buClr>
                <a:srgbClr val="000000"/>
              </a:buClr>
              <a:buSzPts val="1550"/>
              <a:buFont typeface="Roboto"/>
              <a:buNone/>
            </a:pPr>
            <a:r>
              <a:rPr b="0" i="0" lang="en-US" sz="1550" u="none" cap="none" strike="noStrike">
                <a:solidFill>
                  <a:srgbClr val="000000"/>
                </a:solidFill>
                <a:latin typeface="Roboto"/>
                <a:ea typeface="Roboto"/>
                <a:cs typeface="Roboto"/>
                <a:sym typeface="Roboto"/>
              </a:rPr>
              <a:t>Konjunktiv 2, pasiv, alternative za pasiv, relativne rečenice, nominalizacija, veznici, infinitiv sa zu, kombinacija glagola i imenica</a:t>
            </a:r>
            <a:endParaRPr b="0" i="0" sz="1550" u="none" cap="none" strike="noStrike"/>
          </a:p>
        </p:txBody>
      </p:sp>
      <p:sp>
        <p:nvSpPr>
          <p:cNvPr id="248" name="Google Shape;248;g377f72b6838_0_211"/>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7"/>
          <p:cNvSpPr/>
          <p:nvPr/>
        </p:nvSpPr>
        <p:spPr>
          <a:xfrm>
            <a:off x="1079665" y="90133"/>
            <a:ext cx="6528600" cy="620100"/>
          </a:xfrm>
          <a:prstGeom prst="rect">
            <a:avLst/>
          </a:prstGeom>
          <a:noFill/>
          <a:ln>
            <a:noFill/>
          </a:ln>
        </p:spPr>
        <p:txBody>
          <a:bodyPr anchorCtr="0" anchor="t" bIns="0" lIns="0" spcFirstLastPara="1" rIns="0" wrap="square" tIns="0">
            <a:noAutofit/>
          </a:bodyPr>
          <a:lstStyle/>
          <a:p>
            <a:pPr indent="0" lvl="0" marL="0" marR="0" rtl="0" algn="l">
              <a:lnSpc>
                <a:spcPct val="124358"/>
              </a:lnSpc>
              <a:spcBef>
                <a:spcPts val="0"/>
              </a:spcBef>
              <a:spcAft>
                <a:spcPts val="0"/>
              </a:spcAft>
              <a:buClr>
                <a:srgbClr val="000000"/>
              </a:buClr>
              <a:buSzPts val="3900"/>
              <a:buFont typeface="Oswald"/>
              <a:buNone/>
            </a:pPr>
            <a:r>
              <a:rPr b="1" i="0" lang="en-US" sz="3900" u="none" cap="none" strike="noStrike">
                <a:solidFill>
                  <a:srgbClr val="000000"/>
                </a:solidFill>
                <a:latin typeface="Oswald"/>
                <a:ea typeface="Oswald"/>
                <a:cs typeface="Oswald"/>
                <a:sym typeface="Oswald"/>
              </a:rPr>
              <a:t>Primer uspešnog </a:t>
            </a:r>
            <a:r>
              <a:rPr b="1" lang="en-US" sz="3900">
                <a:latin typeface="Oswald"/>
                <a:ea typeface="Oswald"/>
                <a:cs typeface="Oswald"/>
                <a:sym typeface="Oswald"/>
              </a:rPr>
              <a:t>teksta:</a:t>
            </a:r>
            <a:endParaRPr b="0" i="0" sz="3900" u="none" cap="none" strike="noStrike"/>
          </a:p>
        </p:txBody>
      </p:sp>
      <p:sp>
        <p:nvSpPr>
          <p:cNvPr id="255" name="Google Shape;255;p7"/>
          <p:cNvSpPr/>
          <p:nvPr/>
        </p:nvSpPr>
        <p:spPr>
          <a:xfrm>
            <a:off x="1079671" y="933388"/>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rPr b="1" i="0" lang="en-US" sz="1750" u="none" cap="none" strike="noStrike">
                <a:solidFill>
                  <a:srgbClr val="000000"/>
                </a:solidFill>
                <a:latin typeface="Roboto"/>
                <a:ea typeface="Roboto"/>
                <a:cs typeface="Roboto"/>
                <a:sym typeface="Roboto"/>
              </a:rPr>
              <a:t>Studienfachwahl: Persönliche Interessen oder Berufsaussichten?</a:t>
            </a:r>
            <a:endParaRPr b="0" i="0" sz="1750" u="none" cap="none" strike="noStrike"/>
          </a:p>
        </p:txBody>
      </p:sp>
      <p:sp>
        <p:nvSpPr>
          <p:cNvPr id="256" name="Google Shape;256;p7"/>
          <p:cNvSpPr/>
          <p:nvPr/>
        </p:nvSpPr>
        <p:spPr>
          <a:xfrm>
            <a:off x="1079671" y="1473970"/>
            <a:ext cx="12745200" cy="635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I</a:t>
            </a:r>
            <a:r>
              <a:rPr lang="en-US" sz="1600">
                <a:solidFill>
                  <a:schemeClr val="dk1"/>
                </a:solidFill>
              </a:rPr>
              <a:t>mmer mehr junge Menschen entscheiden sich nach dem Abitur für ein Studium. Doch die Frage lautet nicht nur </a:t>
            </a:r>
            <a:r>
              <a:rPr i="1" lang="en-US" sz="1600">
                <a:solidFill>
                  <a:schemeClr val="dk1"/>
                </a:solidFill>
              </a:rPr>
              <a:t>ob</a:t>
            </a:r>
            <a:r>
              <a:rPr lang="en-US" sz="1600">
                <a:solidFill>
                  <a:schemeClr val="dk1"/>
                </a:solidFill>
              </a:rPr>
              <a:t>, sondern auch </a:t>
            </a:r>
            <a:r>
              <a:rPr i="1" lang="en-US" sz="1600">
                <a:solidFill>
                  <a:schemeClr val="dk1"/>
                </a:solidFill>
              </a:rPr>
              <a:t>was</a:t>
            </a:r>
            <a:r>
              <a:rPr lang="en-US" sz="1600">
                <a:solidFill>
                  <a:schemeClr val="dk1"/>
                </a:solidFill>
              </a:rPr>
              <a:t> man studieren sollte. Die Wahl des richtigen Studienfachs ist entscheidend für die persönliche und berufliche Zukunft und sollte daher gut überlegt sein.</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rPr>
              <a:t>Zunächst einmal sollte man sich bei der Entscheidung nach eigenen Interessen und Fähigkeiten richten. Wer naturwissenschaftlich begabt ist, wird sich in einem technischen Studiengang wohler fühlen als in einem geisteswissenschaftlichen. Ebenso ist es sinnvoll, die Perspektiven auf dem Arbeitsmarkt in Betracht zu ziehen. Nur wenn Leidenschaft und berufliche Chancen im Gleichgewicht stehen, ist man langfristig zufrieden.</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rPr>
              <a:t>Ein anschauliches Beispiel dafür ist das Fach Medizin. Viele junge Leute wählen dieses Studienfach, weil sie anderen Menschen helfen möchten. Zugleich bietet es hervorragende Berufsaussichten, da Ärztinnen und Ärzte weltweit dringend gebraucht werden. Dieses Beispiel zeigt, dass eine Kombination aus Motivation und sicheren Jobmöglichkeiten besonders überzeugend ist.</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rPr>
              <a:t>Gleichzeitig darf man nicht übersehen, dass es auch Argumente gegen ein Studium gibt. Es dauert meist viele Jahre, ist kostenintensiv und verlangt ein hohes Maß an Disziplin. Zudem fehlt oft der Praxisbezug, sodass Absolventen nach dem Abschluss Schwierigkeiten beim Einstieg in den Beruf haben können.</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rPr>
              <a:t>Eine attraktive Alternative stellt die duale Ausbildung dar. Sie vermittelt theoretisches Wissen und praktische Erfahrung gleichzeitig und führt häufig direkt zu einer Übernahme in den Betrieb.</a:t>
            </a:r>
            <a:endParaRPr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dk1"/>
                </a:solidFill>
              </a:rPr>
              <a:t>Abschließend lässt sich festhalten: Ob Studium oder Ausbildung – wichtig ist, dass die Entscheidung bewusst getroffen wird und zu den eigenen Zielen, Interessen und Zukunftsplänen passt.</a:t>
            </a:r>
            <a:endParaRPr sz="1600">
              <a:solidFill>
                <a:schemeClr val="dk1"/>
              </a:solidFill>
            </a:endParaRPr>
          </a:p>
          <a:p>
            <a:pPr indent="0" lvl="0" marL="0" marR="0" rtl="0" algn="l">
              <a:lnSpc>
                <a:spcPct val="161290"/>
              </a:lnSpc>
              <a:spcBef>
                <a:spcPts val="1200"/>
              </a:spcBef>
              <a:spcAft>
                <a:spcPts val="0"/>
              </a:spcAft>
              <a:buClr>
                <a:srgbClr val="000000"/>
              </a:buClr>
              <a:buSzPts val="1550"/>
              <a:buFont typeface="Roboto"/>
              <a:buNone/>
            </a:pPr>
            <a:r>
              <a:t/>
            </a:r>
            <a:endParaRPr sz="1850">
              <a:latin typeface="Roboto"/>
              <a:ea typeface="Roboto"/>
              <a:cs typeface="Roboto"/>
              <a:sym typeface="Roboto"/>
            </a:endParaRPr>
          </a:p>
        </p:txBody>
      </p:sp>
      <p:sp>
        <p:nvSpPr>
          <p:cNvPr id="257" name="Google Shape;257;p7"/>
          <p:cNvSpPr/>
          <p:nvPr/>
        </p:nvSpPr>
        <p:spPr>
          <a:xfrm>
            <a:off x="1079671" y="2508391"/>
            <a:ext cx="12745200" cy="9525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58" name="Google Shape;258;p7"/>
          <p:cNvSpPr/>
          <p:nvPr/>
        </p:nvSpPr>
        <p:spPr>
          <a:xfrm>
            <a:off x="1079671" y="3684253"/>
            <a:ext cx="12745200" cy="9525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59" name="Google Shape;259;p7"/>
          <p:cNvSpPr/>
          <p:nvPr/>
        </p:nvSpPr>
        <p:spPr>
          <a:xfrm>
            <a:off x="1079671" y="4860114"/>
            <a:ext cx="12745200" cy="6351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Clr>
                <a:srgbClr val="000000"/>
              </a:buClr>
              <a:buSzPts val="1550"/>
              <a:buFont typeface="Roboto"/>
              <a:buNone/>
            </a:pPr>
            <a:r>
              <a:t/>
            </a:r>
            <a:endParaRPr b="0" i="0" sz="1550" u="none" cap="none" strike="noStrike"/>
          </a:p>
        </p:txBody>
      </p:sp>
      <p:sp>
        <p:nvSpPr>
          <p:cNvPr id="260" name="Google Shape;260;p7"/>
          <p:cNvSpPr/>
          <p:nvPr/>
        </p:nvSpPr>
        <p:spPr>
          <a:xfrm>
            <a:off x="1079671" y="5718435"/>
            <a:ext cx="12745200" cy="317400"/>
          </a:xfrm>
          <a:prstGeom prst="rect">
            <a:avLst/>
          </a:prstGeom>
          <a:noFill/>
          <a:ln>
            <a:noFill/>
          </a:ln>
        </p:spPr>
        <p:txBody>
          <a:bodyPr anchorCtr="0" anchor="t" bIns="0" lIns="0" spcFirstLastPara="1" rIns="0" wrap="square" tIns="0">
            <a:noAutofit/>
          </a:bodyPr>
          <a:lstStyle/>
          <a:p>
            <a:pPr indent="0" lvl="0" marL="0" marR="0" rtl="0" algn="l">
              <a:lnSpc>
                <a:spcPct val="161290"/>
              </a:lnSpc>
              <a:spcBef>
                <a:spcPts val="0"/>
              </a:spcBef>
              <a:spcAft>
                <a:spcPts val="0"/>
              </a:spcAft>
              <a:buSzPts val="1550"/>
              <a:buFont typeface="Arial"/>
              <a:buNone/>
            </a:pPr>
            <a:r>
              <a:t/>
            </a:r>
            <a:endParaRPr b="0" i="0" sz="1550" u="none" cap="none" strike="noStrike"/>
          </a:p>
        </p:txBody>
      </p:sp>
      <p:sp>
        <p:nvSpPr>
          <p:cNvPr id="261" name="Google Shape;261;p7"/>
          <p:cNvSpPr/>
          <p:nvPr/>
        </p:nvSpPr>
        <p:spPr>
          <a:xfrm>
            <a:off x="793790" y="1250796"/>
            <a:ext cx="22800" cy="5373300"/>
          </a:xfrm>
          <a:prstGeom prst="rect">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7"/>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2025-08-25T20:34:46Z</dcterms:created>
</cp:coreProperties>
</file>