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y="8229600" cx="14630400"/>
  <p:notesSz cx="8229600" cy="14630400"/>
  <p:embeddedFontLst>
    <p:embeddedFont>
      <p:font typeface="Roboto"/>
      <p:regular r:id="rId17"/>
      <p:bold r:id="rId18"/>
      <p:italic r:id="rId19"/>
      <p:boldItalic r:id="rId20"/>
    </p:embeddedFont>
    <p:embeddedFont>
      <p:font typeface="Oswald"/>
      <p:bold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2" roundtripDataSignature="AMtx7mjGkSd511d2XHk3eanmGlDJNSONF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Roboto-boldItalic.fntdata"/><Relationship Id="rId11" Type="http://schemas.openxmlformats.org/officeDocument/2006/relationships/slide" Target="slides/slide7.xml"/><Relationship Id="rId22" Type="http://customschemas.google.com/relationships/presentationmetadata" Target="metadata"/><Relationship Id="rId10" Type="http://schemas.openxmlformats.org/officeDocument/2006/relationships/slide" Target="slides/slide6.xml"/><Relationship Id="rId21" Type="http://schemas.openxmlformats.org/officeDocument/2006/relationships/font" Target="fonts/Oswald-bold.fntdata"/><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font" Target="fonts/Roboto-regular.fntdata"/><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font" Target="fonts/Roboto-italic.fntdata"/><Relationship Id="rId6" Type="http://schemas.openxmlformats.org/officeDocument/2006/relationships/slide" Target="slides/slide2.xml"/><Relationship Id="rId18" Type="http://schemas.openxmlformats.org/officeDocument/2006/relationships/font" Target="fonts/Roboto-bold.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t>‹#›</a:t>
            </a:fld>
            <a:endParaRPr b="0" i="0" sz="1200" u="none" cap="none" strike="noStrik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 name="Google Shape;49;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 name="Google Shape;50;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9" name="Google Shape;229;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0" name="Google Shape;230;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0" name="Google Shape;25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1" name="Google Shape;251;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 name="Google Shape;27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 name="Google Shape;5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 name="Google Shape;5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 name="Google Shape;7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 name="Google Shape;7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 name="Google Shape;112;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 name="Google Shape;134;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 name="Google Shape;16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lang="en-US" sz="1100">
                <a:latin typeface="Arial"/>
                <a:ea typeface="Arial"/>
                <a:cs typeface="Arial"/>
                <a:sym typeface="Arial"/>
              </a:rPr>
              <a:t>Query successful</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latin typeface="Arial"/>
                <a:ea typeface="Arial"/>
                <a:cs typeface="Arial"/>
                <a:sym typeface="Arial"/>
              </a:rPr>
              <a:t>Naravno, evo prijevoda svih rečenica s priložene slike.</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1400"/>
              </a:spcBef>
              <a:spcAft>
                <a:spcPts val="0"/>
              </a:spcAft>
              <a:buClr>
                <a:schemeClr val="dk1"/>
              </a:buClr>
              <a:buSzPts val="1100"/>
              <a:buFont typeface="Arial"/>
              <a:buNone/>
            </a:pPr>
            <a:r>
              <a:rPr b="1" lang="en-US" sz="1300">
                <a:latin typeface="Arial"/>
                <a:ea typeface="Arial"/>
                <a:cs typeface="Arial"/>
                <a:sym typeface="Arial"/>
              </a:rPr>
              <a:t>Uvod</a:t>
            </a:r>
            <a:endParaRPr b="1" sz="13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In meinem Vortrag möchte ich auf das Thema ... näher eingehen.</a:t>
            </a:r>
            <a:endParaRPr b="1"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U svom izlaganju želim se dublje pozabaviti temom...</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Ich habe mich für das Thema ... entschieden, weil...</a:t>
            </a:r>
            <a:endParaRPr b="1"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Odlučio/la sam se za temu... jer...</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Zunächst möchte ich einen Überblick über ... geben.</a:t>
            </a:r>
            <a:endParaRPr b="1"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Najprije bih želio/la dati pregled...</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1400"/>
              </a:spcBef>
              <a:spcAft>
                <a:spcPts val="0"/>
              </a:spcAft>
              <a:buClr>
                <a:schemeClr val="dk1"/>
              </a:buClr>
              <a:buSzPts val="1100"/>
              <a:buFont typeface="Arial"/>
              <a:buNone/>
            </a:pPr>
            <a:r>
              <a:rPr b="1" lang="en-US" sz="1300">
                <a:latin typeface="Arial"/>
                <a:ea typeface="Arial"/>
                <a:cs typeface="Arial"/>
                <a:sym typeface="Arial"/>
              </a:rPr>
              <a:t>Glavni deo</a:t>
            </a:r>
            <a:endParaRPr b="1" sz="13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Ein wesentlicher Aspekt ist...</a:t>
            </a:r>
            <a:endParaRPr b="1"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Jedan bitan aspekt je...</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Besonders hervorzuheben ist...</a:t>
            </a:r>
            <a:endParaRPr b="1"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Posebno treba naglasiti...</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Dies führt unweigerlich zu...</a:t>
            </a:r>
            <a:endParaRPr b="1"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Ovo neizbježno dovodi do...</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Meines Erachtens ist es von Bedeutung, dass...</a:t>
            </a:r>
            <a:endParaRPr b="1"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Po mom mišljenju, važno je da...</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lnSpc>
                <a:spcPct val="115000"/>
              </a:lnSpc>
              <a:spcBef>
                <a:spcPts val="1400"/>
              </a:spcBef>
              <a:spcAft>
                <a:spcPts val="0"/>
              </a:spcAft>
              <a:buClr>
                <a:schemeClr val="dk1"/>
              </a:buClr>
              <a:buSzPts val="1100"/>
              <a:buFont typeface="Arial"/>
              <a:buNone/>
            </a:pPr>
            <a:r>
              <a:rPr b="1" lang="en-US" sz="1300">
                <a:latin typeface="Arial"/>
                <a:ea typeface="Arial"/>
                <a:cs typeface="Arial"/>
                <a:sym typeface="Arial"/>
              </a:rPr>
              <a:t>Zaključak</a:t>
            </a:r>
            <a:endParaRPr b="1" sz="1300">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latin typeface="Arial"/>
                <a:ea typeface="Arial"/>
                <a:cs typeface="Arial"/>
                <a:sym typeface="Arial"/>
              </a:rPr>
              <a:t>Abschließend lässt sich sagen, dass...</a:t>
            </a:r>
            <a:endParaRPr b="1"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Na kraju se može reći da...</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Zusammenfassend bin ich der Auffassung, dass...</a:t>
            </a:r>
            <a:endParaRPr b="1"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Ukratko, mišljenja sam da...</a:t>
            </a:r>
            <a:endParaRPr sz="1100">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latin typeface="Arial"/>
                <a:ea typeface="Arial"/>
                <a:cs typeface="Arial"/>
                <a:sym typeface="Arial"/>
              </a:rPr>
              <a:t>Aus all diesen Gründen komme ich zu dem Schluss, dass...</a:t>
            </a:r>
            <a:endParaRPr b="1" sz="1100">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latin typeface="Arial"/>
                <a:ea typeface="Arial"/>
                <a:cs typeface="Arial"/>
                <a:sym typeface="Arial"/>
              </a:rPr>
              <a:t>Iz svih ovih razloga, dolazim do zaključka da...</a:t>
            </a:r>
            <a:endParaRPr sz="1100">
              <a:latin typeface="Arial"/>
              <a:ea typeface="Arial"/>
              <a:cs typeface="Arial"/>
              <a:sym typeface="Arial"/>
            </a:endParaRPr>
          </a:p>
          <a:p>
            <a:pPr indent="0" lvl="0" marL="0" rtl="0" algn="l">
              <a:spcBef>
                <a:spcPts val="1200"/>
              </a:spcBef>
              <a:spcAft>
                <a:spcPts val="0"/>
              </a:spcAft>
              <a:buNone/>
            </a:pPr>
            <a:r>
              <a:t/>
            </a:r>
            <a:endParaRPr/>
          </a:p>
        </p:txBody>
      </p:sp>
      <p:sp>
        <p:nvSpPr>
          <p:cNvPr id="170" name="Google Shape;170;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 master">
  <p:cSld name="Slide 1 master">
    <p:bg>
      <p:bgPr>
        <a:solidFill>
          <a:srgbClr val="000000"/>
        </a:solidFill>
      </p:bgPr>
    </p:bg>
    <p:spTree>
      <p:nvGrpSpPr>
        <p:cNvPr id="10" name="Shape 10"/>
        <p:cNvGrpSpPr/>
        <p:nvPr/>
      </p:nvGrpSpPr>
      <p:grpSpPr>
        <a:xfrm>
          <a:off x="0" y="0"/>
          <a:ext cx="0" cy="0"/>
          <a:chOff x="0" y="0"/>
          <a:chExt cx="0" cy="0"/>
        </a:xfrm>
      </p:grpSpPr>
      <p:sp>
        <p:nvSpPr>
          <p:cNvPr id="11" name="Google Shape;11;p14"/>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14"/>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0 master">
  <p:cSld name="Slide 10 master">
    <p:bg>
      <p:bgPr>
        <a:solidFill>
          <a:srgbClr val="000000"/>
        </a:solidFill>
      </p:bgPr>
    </p:bg>
    <p:spTree>
      <p:nvGrpSpPr>
        <p:cNvPr id="37" name="Shape 37"/>
        <p:cNvGrpSpPr/>
        <p:nvPr/>
      </p:nvGrpSpPr>
      <p:grpSpPr>
        <a:xfrm>
          <a:off x="0" y="0"/>
          <a:ext cx="0" cy="0"/>
          <a:chOff x="0" y="0"/>
          <a:chExt cx="0" cy="0"/>
        </a:xfrm>
      </p:grpSpPr>
      <p:sp>
        <p:nvSpPr>
          <p:cNvPr id="38" name="Google Shape;38;p23"/>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23"/>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1 master">
  <p:cSld name="Slide 11 master">
    <p:bg>
      <p:bgPr>
        <a:solidFill>
          <a:srgbClr val="000000"/>
        </a:solidFill>
      </p:bgPr>
    </p:bg>
    <p:spTree>
      <p:nvGrpSpPr>
        <p:cNvPr id="40" name="Shape 40"/>
        <p:cNvGrpSpPr/>
        <p:nvPr/>
      </p:nvGrpSpPr>
      <p:grpSpPr>
        <a:xfrm>
          <a:off x="0" y="0"/>
          <a:ext cx="0" cy="0"/>
          <a:chOff x="0" y="0"/>
          <a:chExt cx="0" cy="0"/>
        </a:xfrm>
      </p:grpSpPr>
      <p:sp>
        <p:nvSpPr>
          <p:cNvPr id="41" name="Google Shape;41;p24"/>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24"/>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2 master">
  <p:cSld name="Slide 12 master">
    <p:bg>
      <p:bgPr>
        <a:solidFill>
          <a:srgbClr val="000000"/>
        </a:solidFill>
      </p:bgPr>
    </p:bg>
    <p:spTree>
      <p:nvGrpSpPr>
        <p:cNvPr id="43" name="Shape 43"/>
        <p:cNvGrpSpPr/>
        <p:nvPr/>
      </p:nvGrpSpPr>
      <p:grpSpPr>
        <a:xfrm>
          <a:off x="0" y="0"/>
          <a:ext cx="0" cy="0"/>
          <a:chOff x="0" y="0"/>
          <a:chExt cx="0" cy="0"/>
        </a:xfrm>
      </p:grpSpPr>
      <p:sp>
        <p:nvSpPr>
          <p:cNvPr id="44" name="Google Shape;44;p25"/>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25"/>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46" name="Shape 46"/>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 master">
  <p:cSld name="Slide 2 master">
    <p:bg>
      <p:bgPr>
        <a:solidFill>
          <a:srgbClr val="000000"/>
        </a:solidFill>
      </p:bgPr>
    </p:bg>
    <p:spTree>
      <p:nvGrpSpPr>
        <p:cNvPr id="13" name="Shape 13"/>
        <p:cNvGrpSpPr/>
        <p:nvPr/>
      </p:nvGrpSpPr>
      <p:grpSpPr>
        <a:xfrm>
          <a:off x="0" y="0"/>
          <a:ext cx="0" cy="0"/>
          <a:chOff x="0" y="0"/>
          <a:chExt cx="0" cy="0"/>
        </a:xfrm>
      </p:grpSpPr>
      <p:sp>
        <p:nvSpPr>
          <p:cNvPr id="14" name="Google Shape;14;p15"/>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15"/>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3 master">
  <p:cSld name="Slide 3 master">
    <p:bg>
      <p:bgPr>
        <a:solidFill>
          <a:srgbClr val="000000"/>
        </a:solidFill>
      </p:bgPr>
    </p:bg>
    <p:spTree>
      <p:nvGrpSpPr>
        <p:cNvPr id="16" name="Shape 16"/>
        <p:cNvGrpSpPr/>
        <p:nvPr/>
      </p:nvGrpSpPr>
      <p:grpSpPr>
        <a:xfrm>
          <a:off x="0" y="0"/>
          <a:ext cx="0" cy="0"/>
          <a:chOff x="0" y="0"/>
          <a:chExt cx="0" cy="0"/>
        </a:xfrm>
      </p:grpSpPr>
      <p:sp>
        <p:nvSpPr>
          <p:cNvPr id="17" name="Google Shape;17;p16"/>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16"/>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4 master">
  <p:cSld name="Slide 4 master">
    <p:bg>
      <p:bgPr>
        <a:solidFill>
          <a:srgbClr val="000000"/>
        </a:solidFill>
      </p:bgPr>
    </p:bg>
    <p:spTree>
      <p:nvGrpSpPr>
        <p:cNvPr id="19" name="Shape 19"/>
        <p:cNvGrpSpPr/>
        <p:nvPr/>
      </p:nvGrpSpPr>
      <p:grpSpPr>
        <a:xfrm>
          <a:off x="0" y="0"/>
          <a:ext cx="0" cy="0"/>
          <a:chOff x="0" y="0"/>
          <a:chExt cx="0" cy="0"/>
        </a:xfrm>
      </p:grpSpPr>
      <p:sp>
        <p:nvSpPr>
          <p:cNvPr id="20" name="Google Shape;20;p17"/>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17"/>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5 master">
  <p:cSld name="Slide 5 master">
    <p:bg>
      <p:bgPr>
        <a:solidFill>
          <a:srgbClr val="000000"/>
        </a:solidFill>
      </p:bgPr>
    </p:bg>
    <p:spTree>
      <p:nvGrpSpPr>
        <p:cNvPr id="22" name="Shape 22"/>
        <p:cNvGrpSpPr/>
        <p:nvPr/>
      </p:nvGrpSpPr>
      <p:grpSpPr>
        <a:xfrm>
          <a:off x="0" y="0"/>
          <a:ext cx="0" cy="0"/>
          <a:chOff x="0" y="0"/>
          <a:chExt cx="0" cy="0"/>
        </a:xfrm>
      </p:grpSpPr>
      <p:sp>
        <p:nvSpPr>
          <p:cNvPr id="23" name="Google Shape;23;p18"/>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18"/>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6 master">
  <p:cSld name="Slide 6 master">
    <p:bg>
      <p:bgPr>
        <a:solidFill>
          <a:srgbClr val="000000"/>
        </a:solidFill>
      </p:bgPr>
    </p:bg>
    <p:spTree>
      <p:nvGrpSpPr>
        <p:cNvPr id="25" name="Shape 25"/>
        <p:cNvGrpSpPr/>
        <p:nvPr/>
      </p:nvGrpSpPr>
      <p:grpSpPr>
        <a:xfrm>
          <a:off x="0" y="0"/>
          <a:ext cx="0" cy="0"/>
          <a:chOff x="0" y="0"/>
          <a:chExt cx="0" cy="0"/>
        </a:xfrm>
      </p:grpSpPr>
      <p:sp>
        <p:nvSpPr>
          <p:cNvPr id="26" name="Google Shape;26;p19"/>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19"/>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7 master">
  <p:cSld name="Slide 7 master">
    <p:bg>
      <p:bgPr>
        <a:solidFill>
          <a:srgbClr val="000000"/>
        </a:solidFill>
      </p:bgPr>
    </p:bg>
    <p:spTree>
      <p:nvGrpSpPr>
        <p:cNvPr id="28" name="Shape 28"/>
        <p:cNvGrpSpPr/>
        <p:nvPr/>
      </p:nvGrpSpPr>
      <p:grpSpPr>
        <a:xfrm>
          <a:off x="0" y="0"/>
          <a:ext cx="0" cy="0"/>
          <a:chOff x="0" y="0"/>
          <a:chExt cx="0" cy="0"/>
        </a:xfrm>
      </p:grpSpPr>
      <p:sp>
        <p:nvSpPr>
          <p:cNvPr id="29" name="Google Shape;29;p20"/>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20"/>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8 master">
  <p:cSld name="Slide 8 master">
    <p:bg>
      <p:bgPr>
        <a:solidFill>
          <a:srgbClr val="000000"/>
        </a:solidFill>
      </p:bgPr>
    </p:bg>
    <p:spTree>
      <p:nvGrpSpPr>
        <p:cNvPr id="31" name="Shape 31"/>
        <p:cNvGrpSpPr/>
        <p:nvPr/>
      </p:nvGrpSpPr>
      <p:grpSpPr>
        <a:xfrm>
          <a:off x="0" y="0"/>
          <a:ext cx="0" cy="0"/>
          <a:chOff x="0" y="0"/>
          <a:chExt cx="0" cy="0"/>
        </a:xfrm>
      </p:grpSpPr>
      <p:sp>
        <p:nvSpPr>
          <p:cNvPr id="32" name="Google Shape;32;p21"/>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1"/>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9 master">
  <p:cSld name="Slide 9 master">
    <p:bg>
      <p:bgPr>
        <a:solidFill>
          <a:srgbClr val="000000"/>
        </a:solidFill>
      </p:bgPr>
    </p:bg>
    <p:spTree>
      <p:nvGrpSpPr>
        <p:cNvPr id="34" name="Shape 34"/>
        <p:cNvGrpSpPr/>
        <p:nvPr/>
      </p:nvGrpSpPr>
      <p:grpSpPr>
        <a:xfrm>
          <a:off x="0" y="0"/>
          <a:ext cx="0" cy="0"/>
          <a:chOff x="0" y="0"/>
          <a:chExt cx="0" cy="0"/>
        </a:xfrm>
      </p:grpSpPr>
      <p:sp>
        <p:nvSpPr>
          <p:cNvPr id="35" name="Google Shape;35;p22"/>
          <p:cNvSpPr/>
          <p:nvPr/>
        </p:nvSpPr>
        <p:spPr>
          <a:xfrm>
            <a:off x="0" y="0"/>
            <a:ext cx="14630400" cy="8229600"/>
          </a:xfrm>
          <a:prstGeom prst="rect">
            <a:avLst/>
          </a:prstGeom>
          <a:solidFill>
            <a:srgbClr val="FFAF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22"/>
          <p:cNvSpPr/>
          <p:nvPr/>
        </p:nvSpPr>
        <p:spPr>
          <a:xfrm>
            <a:off x="0" y="0"/>
            <a:ext cx="14630400" cy="8229600"/>
          </a:xfrm>
          <a:prstGeom prst="rect">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 Id="rId3" Type="http://schemas.openxmlformats.org/officeDocument/2006/relationships/image" Target="../media/image11.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hyperlink" Target="https://drive.google.com/file/d/1qE2uqhjSQMYlhaiElkeI6YNdjfUaxo0d/view?usp=drive_link" TargetMode="Externa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2.png"/><Relationship Id="rId5"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0.png"/><Relationship Id="rId4"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3.png"/><Relationship Id="rId7"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drive.google.com/file/d/1bj6bxHRK9HRvuKahRwFladzWFQYVWiaQ/view?usp=drive_link" TargetMode="Externa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3.png"/><Relationship Id="rId5"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 name="Shape 51"/>
        <p:cNvGrpSpPr/>
        <p:nvPr/>
      </p:nvGrpSpPr>
      <p:grpSpPr>
        <a:xfrm>
          <a:off x="0" y="0"/>
          <a:ext cx="0" cy="0"/>
          <a:chOff x="0" y="0"/>
          <a:chExt cx="0" cy="0"/>
        </a:xfrm>
      </p:grpSpPr>
      <p:pic>
        <p:nvPicPr>
          <p:cNvPr descr="preencoded.png" id="52" name="Google Shape;52;p1"/>
          <p:cNvPicPr preferRelativeResize="0"/>
          <p:nvPr/>
        </p:nvPicPr>
        <p:blipFill rotWithShape="1">
          <a:blip r:embed="rId3">
            <a:alphaModFix/>
          </a:blip>
          <a:srcRect b="0" l="0" r="0" t="0"/>
          <a:stretch/>
        </p:blipFill>
        <p:spPr>
          <a:xfrm>
            <a:off x="0" y="0"/>
            <a:ext cx="6035040" cy="8229600"/>
          </a:xfrm>
          <a:prstGeom prst="rect">
            <a:avLst/>
          </a:prstGeom>
          <a:noFill/>
          <a:ln>
            <a:noFill/>
          </a:ln>
        </p:spPr>
      </p:pic>
      <p:sp>
        <p:nvSpPr>
          <p:cNvPr id="53" name="Google Shape;53;p1"/>
          <p:cNvSpPr/>
          <p:nvPr/>
        </p:nvSpPr>
        <p:spPr>
          <a:xfrm>
            <a:off x="6280190" y="3408878"/>
            <a:ext cx="6973372" cy="708779"/>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187AB"/>
              </a:buClr>
              <a:buSzPts val="4450"/>
              <a:buFont typeface="Oswald"/>
              <a:buNone/>
            </a:pPr>
            <a:r>
              <a:rPr b="1" i="0" lang="en-US" sz="4450" u="none" cap="none" strike="noStrike">
                <a:solidFill>
                  <a:srgbClr val="2187AB"/>
                </a:solidFill>
                <a:latin typeface="Oswald"/>
                <a:ea typeface="Oswald"/>
                <a:cs typeface="Oswald"/>
                <a:sym typeface="Oswald"/>
              </a:rPr>
              <a:t> </a:t>
            </a:r>
            <a:r>
              <a:rPr b="1" i="0" lang="en-US" sz="4450" u="none" cap="none" strike="noStrike">
                <a:solidFill>
                  <a:srgbClr val="2596BE"/>
                </a:solidFill>
                <a:latin typeface="Oswald"/>
                <a:ea typeface="Oswald"/>
                <a:cs typeface="Oswald"/>
                <a:sym typeface="Oswald"/>
              </a:rPr>
              <a:t>Goethe-Prüfung C1: Sprechen</a:t>
            </a:r>
            <a:endParaRPr b="0" i="0" sz="4450" u="none" cap="none" strike="noStrike"/>
          </a:p>
        </p:txBody>
      </p:sp>
      <p:sp>
        <p:nvSpPr>
          <p:cNvPr id="54" name="Google Shape;54;p1"/>
          <p:cNvSpPr/>
          <p:nvPr/>
        </p:nvSpPr>
        <p:spPr>
          <a:xfrm>
            <a:off x="6280190" y="4457819"/>
            <a:ext cx="7556421"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     Strategije i saveti za polaganje</a:t>
            </a:r>
            <a:endParaRPr b="0" i="0" sz="1750" u="none" cap="none" strike="noStrike"/>
          </a:p>
        </p:txBody>
      </p:sp>
      <p:sp>
        <p:nvSpPr>
          <p:cNvPr id="55" name="Google Shape;55;p1"/>
          <p:cNvSpPr/>
          <p:nvPr/>
        </p:nvSpPr>
        <p:spPr>
          <a:xfrm>
            <a:off x="12488400" y="-5"/>
            <a:ext cx="2142000" cy="599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pic>
        <p:nvPicPr>
          <p:cNvPr descr="preencoded.png" id="232" name="Google Shape;232;p10"/>
          <p:cNvPicPr preferRelativeResize="0"/>
          <p:nvPr/>
        </p:nvPicPr>
        <p:blipFill rotWithShape="1">
          <a:blip r:embed="rId3">
            <a:alphaModFix/>
          </a:blip>
          <a:srcRect b="0" l="0" r="0" t="0"/>
          <a:stretch/>
        </p:blipFill>
        <p:spPr>
          <a:xfrm>
            <a:off x="0" y="0"/>
            <a:ext cx="14630400" cy="8229600"/>
          </a:xfrm>
          <a:prstGeom prst="rect">
            <a:avLst/>
          </a:prstGeom>
          <a:noFill/>
          <a:ln>
            <a:noFill/>
          </a:ln>
        </p:spPr>
      </p:pic>
      <p:sp>
        <p:nvSpPr>
          <p:cNvPr id="233" name="Google Shape;233;p10"/>
          <p:cNvSpPr/>
          <p:nvPr/>
        </p:nvSpPr>
        <p:spPr>
          <a:xfrm>
            <a:off x="0" y="0"/>
            <a:ext cx="14630400" cy="8229600"/>
          </a:xfrm>
          <a:prstGeom prst="rect">
            <a:avLst/>
          </a:prstGeom>
          <a:solidFill>
            <a:srgbClr val="FFE2E2">
              <a:alpha val="84705"/>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0"/>
          <p:cNvSpPr/>
          <p:nvPr/>
        </p:nvSpPr>
        <p:spPr>
          <a:xfrm>
            <a:off x="793790" y="2112526"/>
            <a:ext cx="6454497" cy="708779"/>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187AB"/>
              </a:buClr>
              <a:buSzPts val="4450"/>
              <a:buFont typeface="Oswald"/>
              <a:buNone/>
            </a:pPr>
            <a:r>
              <a:rPr b="1" i="0" lang="en-US" sz="4450" u="none" cap="none" strike="noStrike">
                <a:solidFill>
                  <a:srgbClr val="2187AB"/>
                </a:solidFill>
                <a:latin typeface="Oswald"/>
                <a:ea typeface="Oswald"/>
                <a:cs typeface="Oswald"/>
                <a:sym typeface="Oswald"/>
              </a:rPr>
              <a:t>Saveti za uspešnu diskusiju:</a:t>
            </a:r>
            <a:endParaRPr b="0" i="0" sz="4450" u="none" cap="none" strike="noStrike"/>
          </a:p>
        </p:txBody>
      </p:sp>
      <p:sp>
        <p:nvSpPr>
          <p:cNvPr id="235" name="Google Shape;235;p10"/>
          <p:cNvSpPr/>
          <p:nvPr/>
        </p:nvSpPr>
        <p:spPr>
          <a:xfrm>
            <a:off x="793790" y="3161467"/>
            <a:ext cx="6407944" cy="2955608"/>
          </a:xfrm>
          <a:prstGeom prst="roundRect">
            <a:avLst>
              <a:gd fmla="val 309" name="adj"/>
            </a:avLst>
          </a:prstGeom>
          <a:solidFill>
            <a:srgbClr val="FFE2E2"/>
          </a:solidFill>
          <a:ln cap="flat" cmpd="sng" w="3047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0"/>
          <p:cNvSpPr/>
          <p:nvPr/>
        </p:nvSpPr>
        <p:spPr>
          <a:xfrm>
            <a:off x="793790" y="3161467"/>
            <a:ext cx="121920" cy="2955608"/>
          </a:xfrm>
          <a:prstGeom prst="roundRect">
            <a:avLst>
              <a:gd fmla="val 7500" name="adj"/>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0"/>
          <p:cNvSpPr/>
          <p:nvPr/>
        </p:nvSpPr>
        <p:spPr>
          <a:xfrm>
            <a:off x="1173004" y="3418761"/>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Suština diskusije</a:t>
            </a:r>
            <a:endParaRPr b="0" i="0" sz="2200" u="none" cap="none" strike="noStrike"/>
          </a:p>
        </p:txBody>
      </p:sp>
      <p:sp>
        <p:nvSpPr>
          <p:cNvPr id="238" name="Google Shape;238;p10"/>
          <p:cNvSpPr/>
          <p:nvPr/>
        </p:nvSpPr>
        <p:spPr>
          <a:xfrm>
            <a:off x="1173004" y="3909179"/>
            <a:ext cx="5771436" cy="1088708"/>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Cilj nije pobeda već kvalitetna razmena argumenata. </a:t>
            </a:r>
            <a:r>
              <a:rPr b="0" i="0" lang="en-US" sz="1750" u="none" cap="none" strike="noStrike">
                <a:solidFill>
                  <a:srgbClr val="BE1C2F"/>
                </a:solidFill>
                <a:latin typeface="Roboto"/>
                <a:ea typeface="Roboto"/>
                <a:cs typeface="Roboto"/>
                <a:sym typeface="Roboto"/>
              </a:rPr>
              <a:t>Partneri nisu konkurencija!</a:t>
            </a:r>
            <a:r>
              <a:rPr b="0" i="0" lang="en-US" sz="1750" u="none" cap="none" strike="noStrike">
                <a:solidFill>
                  <a:srgbClr val="000000"/>
                </a:solidFill>
                <a:latin typeface="Roboto"/>
                <a:ea typeface="Roboto"/>
                <a:cs typeface="Roboto"/>
                <a:sym typeface="Roboto"/>
              </a:rPr>
              <a:t> Važno je aktivno slušati i održavati kontakt očima.</a:t>
            </a:r>
            <a:endParaRPr b="0" i="0" sz="1750" u="none" cap="none" strike="noStrike"/>
          </a:p>
        </p:txBody>
      </p:sp>
      <p:sp>
        <p:nvSpPr>
          <p:cNvPr id="239" name="Google Shape;239;p10"/>
          <p:cNvSpPr/>
          <p:nvPr/>
        </p:nvSpPr>
        <p:spPr>
          <a:xfrm>
            <a:off x="1173004" y="5133975"/>
            <a:ext cx="5771436" cy="725805"/>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Pokažite razumevanje i poštovanje prema sagovorniku, čak i kada se ne slažete.</a:t>
            </a:r>
            <a:endParaRPr b="0" i="0" sz="1750" u="none" cap="none" strike="noStrike"/>
          </a:p>
        </p:txBody>
      </p:sp>
      <p:sp>
        <p:nvSpPr>
          <p:cNvPr id="240" name="Google Shape;240;p10"/>
          <p:cNvSpPr/>
          <p:nvPr/>
        </p:nvSpPr>
        <p:spPr>
          <a:xfrm>
            <a:off x="7428548" y="3161467"/>
            <a:ext cx="6408063" cy="2955608"/>
          </a:xfrm>
          <a:prstGeom prst="roundRect">
            <a:avLst>
              <a:gd fmla="val 309" name="adj"/>
            </a:avLst>
          </a:prstGeom>
          <a:solidFill>
            <a:srgbClr val="FFE2E2"/>
          </a:solidFill>
          <a:ln cap="flat" cmpd="sng" w="3047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0"/>
          <p:cNvSpPr/>
          <p:nvPr/>
        </p:nvSpPr>
        <p:spPr>
          <a:xfrm>
            <a:off x="7428548" y="3161467"/>
            <a:ext cx="121920" cy="2955608"/>
          </a:xfrm>
          <a:prstGeom prst="roundRect">
            <a:avLst>
              <a:gd fmla="val 7500" name="adj"/>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0"/>
          <p:cNvSpPr/>
          <p:nvPr/>
        </p:nvSpPr>
        <p:spPr>
          <a:xfrm>
            <a:off x="7807762" y="3418761"/>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Dozvoljeno je:</a:t>
            </a:r>
            <a:endParaRPr b="0" i="0" sz="2200" u="none" cap="none" strike="noStrike"/>
          </a:p>
        </p:txBody>
      </p:sp>
      <p:sp>
        <p:nvSpPr>
          <p:cNvPr id="243" name="Google Shape;243;p10"/>
          <p:cNvSpPr/>
          <p:nvPr/>
        </p:nvSpPr>
        <p:spPr>
          <a:xfrm>
            <a:off x="7807762" y="3909179"/>
            <a:ext cx="5771555" cy="362903"/>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Roboto"/>
              <a:buChar char="•"/>
            </a:pPr>
            <a:r>
              <a:rPr b="0" i="0" lang="en-US" sz="1750" u="none" cap="none" strike="noStrike">
                <a:solidFill>
                  <a:srgbClr val="000000"/>
                </a:solidFill>
                <a:latin typeface="Roboto"/>
                <a:ea typeface="Roboto"/>
                <a:cs typeface="Roboto"/>
                <a:sym typeface="Roboto"/>
              </a:rPr>
              <a:t>Baciti pogled na beleške</a:t>
            </a:r>
            <a:endParaRPr b="0" i="0" sz="1750" u="none" cap="none" strike="noStrike"/>
          </a:p>
        </p:txBody>
      </p:sp>
      <p:sp>
        <p:nvSpPr>
          <p:cNvPr id="244" name="Google Shape;244;p10"/>
          <p:cNvSpPr/>
          <p:nvPr/>
        </p:nvSpPr>
        <p:spPr>
          <a:xfrm>
            <a:off x="7807762" y="4351377"/>
            <a:ext cx="5771555" cy="362903"/>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Roboto"/>
              <a:buChar char="•"/>
            </a:pPr>
            <a:r>
              <a:rPr b="0" i="0" lang="en-US" sz="1750" u="none" cap="none" strike="noStrike">
                <a:solidFill>
                  <a:srgbClr val="000000"/>
                </a:solidFill>
                <a:latin typeface="Roboto"/>
                <a:ea typeface="Roboto"/>
                <a:cs typeface="Roboto"/>
                <a:sym typeface="Roboto"/>
              </a:rPr>
              <a:t>Samostalno se korigovati</a:t>
            </a:r>
            <a:endParaRPr b="0" i="0" sz="1750" u="none" cap="none" strike="noStrike"/>
          </a:p>
        </p:txBody>
      </p:sp>
      <p:sp>
        <p:nvSpPr>
          <p:cNvPr id="245" name="Google Shape;245;p10"/>
          <p:cNvSpPr/>
          <p:nvPr/>
        </p:nvSpPr>
        <p:spPr>
          <a:xfrm>
            <a:off x="7807762" y="4793575"/>
            <a:ext cx="5771555" cy="362903"/>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Roboto"/>
              <a:buChar char="•"/>
            </a:pPr>
            <a:r>
              <a:rPr b="0" i="0" lang="en-US" sz="1750" u="none" cap="none" strike="noStrike">
                <a:solidFill>
                  <a:srgbClr val="000000"/>
                </a:solidFill>
                <a:latin typeface="Roboto"/>
                <a:ea typeface="Roboto"/>
                <a:cs typeface="Roboto"/>
                <a:sym typeface="Roboto"/>
              </a:rPr>
              <a:t>Pomoći partneru ako zatreba</a:t>
            </a:r>
            <a:endParaRPr b="0" i="0" sz="1750" u="none" cap="none" strike="noStrike"/>
          </a:p>
        </p:txBody>
      </p:sp>
      <p:sp>
        <p:nvSpPr>
          <p:cNvPr id="246" name="Google Shape;246;p10"/>
          <p:cNvSpPr/>
          <p:nvPr/>
        </p:nvSpPr>
        <p:spPr>
          <a:xfrm>
            <a:off x="7807762" y="5235773"/>
            <a:ext cx="5771555" cy="362903"/>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Roboto"/>
              <a:buChar char="•"/>
            </a:pPr>
            <a:r>
              <a:rPr b="0" i="0" lang="en-US" sz="1750" u="none" cap="none" strike="noStrike">
                <a:solidFill>
                  <a:srgbClr val="000000"/>
                </a:solidFill>
                <a:latin typeface="Roboto"/>
                <a:ea typeface="Roboto"/>
                <a:cs typeface="Roboto"/>
                <a:sym typeface="Roboto"/>
              </a:rPr>
              <a:t>Napraviti kratku pauzu za razmišljanje</a:t>
            </a:r>
            <a:endParaRPr b="0" i="0" sz="1750" u="none" cap="none" strike="noStrike"/>
          </a:p>
        </p:txBody>
      </p:sp>
      <p:sp>
        <p:nvSpPr>
          <p:cNvPr id="247" name="Google Shape;247;p10"/>
          <p:cNvSpPr/>
          <p:nvPr/>
        </p:nvSpPr>
        <p:spPr>
          <a:xfrm>
            <a:off x="12488400" y="-5"/>
            <a:ext cx="2142000" cy="599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11"/>
          <p:cNvSpPr/>
          <p:nvPr/>
        </p:nvSpPr>
        <p:spPr>
          <a:xfrm>
            <a:off x="793790" y="1086445"/>
            <a:ext cx="7189351" cy="708779"/>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187AB"/>
              </a:buClr>
              <a:buSzPts val="4450"/>
              <a:buFont typeface="Oswald"/>
              <a:buNone/>
            </a:pPr>
            <a:r>
              <a:rPr b="1" i="0" lang="en-US" sz="4450" u="none" cap="none" strike="noStrike">
                <a:solidFill>
                  <a:srgbClr val="2187AB"/>
                </a:solidFill>
                <a:latin typeface="Oswald"/>
                <a:ea typeface="Oswald"/>
                <a:cs typeface="Oswald"/>
                <a:sym typeface="Oswald"/>
              </a:rPr>
              <a:t>Retorička sredstva za </a:t>
            </a:r>
            <a:r>
              <a:rPr b="1" i="0" lang="en-US" sz="4450" u="none" cap="none" strike="noStrike">
                <a:solidFill>
                  <a:srgbClr val="2596BE"/>
                </a:solidFill>
                <a:latin typeface="Oswald"/>
                <a:ea typeface="Oswald"/>
                <a:cs typeface="Oswald"/>
                <a:sym typeface="Oswald"/>
              </a:rPr>
              <a:t>diskusiju</a:t>
            </a:r>
            <a:endParaRPr b="0" i="0" sz="4450" u="none" cap="none" strike="noStrike"/>
          </a:p>
        </p:txBody>
      </p:sp>
      <p:sp>
        <p:nvSpPr>
          <p:cNvPr id="254" name="Google Shape;254;p11"/>
          <p:cNvSpPr/>
          <p:nvPr/>
        </p:nvSpPr>
        <p:spPr>
          <a:xfrm>
            <a:off x="793790" y="2248853"/>
            <a:ext cx="13042821"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2596BE"/>
              </a:buClr>
              <a:buSzPts val="1750"/>
              <a:buFont typeface="Roboto"/>
              <a:buNone/>
            </a:pPr>
            <a:r>
              <a:rPr b="0" i="0" lang="en-US" sz="1750" u="sng" cap="none" strike="noStrike">
                <a:solidFill>
                  <a:srgbClr val="2596BE"/>
                </a:solidFill>
                <a:latin typeface="Roboto"/>
                <a:ea typeface="Roboto"/>
                <a:cs typeface="Roboto"/>
                <a:sym typeface="Roboto"/>
                <a:hlinkClick r:id="rId3">
                  <a:extLst>
                    <a:ext uri="{A12FA001-AC4F-418D-AE19-62706E023703}">
                      <ahyp:hlinkClr val="tx"/>
                    </a:ext>
                  </a:extLst>
                </a:hlinkClick>
              </a:rPr>
              <a:t>Link</a:t>
            </a:r>
            <a:endParaRPr b="0" i="0" sz="1750" u="none" cap="none" strike="noStrike"/>
          </a:p>
        </p:txBody>
      </p:sp>
      <p:sp>
        <p:nvSpPr>
          <p:cNvPr id="255" name="Google Shape;255;p11"/>
          <p:cNvSpPr/>
          <p:nvPr/>
        </p:nvSpPr>
        <p:spPr>
          <a:xfrm>
            <a:off x="793790" y="2866906"/>
            <a:ext cx="4196358" cy="3295293"/>
          </a:xfrm>
          <a:prstGeom prst="roundRect">
            <a:avLst>
              <a:gd fmla="val 277"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1"/>
          <p:cNvSpPr/>
          <p:nvPr/>
        </p:nvSpPr>
        <p:spPr>
          <a:xfrm>
            <a:off x="1028224" y="3101340"/>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Započinjanje diskusije</a:t>
            </a:r>
            <a:endParaRPr b="0" i="0" sz="2200" u="none" cap="none" strike="noStrike"/>
          </a:p>
        </p:txBody>
      </p:sp>
      <p:sp>
        <p:nvSpPr>
          <p:cNvPr id="257" name="Google Shape;257;p11"/>
          <p:cNvSpPr/>
          <p:nvPr/>
        </p:nvSpPr>
        <p:spPr>
          <a:xfrm>
            <a:off x="1028224" y="3591758"/>
            <a:ext cx="3727490" cy="725805"/>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Roboto"/>
              <a:buChar char="•"/>
            </a:pPr>
            <a:r>
              <a:rPr b="0" i="0" lang="en-US" sz="1750" u="none" cap="none" strike="noStrike">
                <a:solidFill>
                  <a:srgbClr val="000000"/>
                </a:solidFill>
                <a:latin typeface="Roboto"/>
                <a:ea typeface="Roboto"/>
                <a:cs typeface="Roboto"/>
                <a:sym typeface="Roboto"/>
              </a:rPr>
              <a:t>Ich würde gerne auf Ihren Standpunkt eingehen...</a:t>
            </a:r>
            <a:endParaRPr b="0" i="0" sz="1750" u="none" cap="none" strike="noStrike"/>
          </a:p>
        </p:txBody>
      </p:sp>
      <p:sp>
        <p:nvSpPr>
          <p:cNvPr id="258" name="Google Shape;258;p11"/>
          <p:cNvSpPr/>
          <p:nvPr/>
        </p:nvSpPr>
        <p:spPr>
          <a:xfrm>
            <a:off x="1028224" y="4396859"/>
            <a:ext cx="3727490" cy="725805"/>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Roboto"/>
              <a:buChar char="•"/>
            </a:pPr>
            <a:r>
              <a:rPr b="0" i="0" lang="en-US" sz="1750" u="none" cap="none" strike="noStrike">
                <a:solidFill>
                  <a:srgbClr val="000000"/>
                </a:solidFill>
                <a:latin typeface="Roboto"/>
                <a:ea typeface="Roboto"/>
                <a:cs typeface="Roboto"/>
                <a:sym typeface="Roboto"/>
              </a:rPr>
              <a:t>Wenn ich Sie richtig verstanden habe, meinen Sie, dass...</a:t>
            </a:r>
            <a:endParaRPr b="0" i="0" sz="1750" u="none" cap="none" strike="noStrike"/>
          </a:p>
        </p:txBody>
      </p:sp>
      <p:sp>
        <p:nvSpPr>
          <p:cNvPr id="259" name="Google Shape;259;p11"/>
          <p:cNvSpPr/>
          <p:nvPr/>
        </p:nvSpPr>
        <p:spPr>
          <a:xfrm>
            <a:off x="1028224" y="5201960"/>
            <a:ext cx="3727490" cy="725805"/>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Roboto"/>
              <a:buChar char="•"/>
            </a:pPr>
            <a:r>
              <a:rPr b="0" i="0" lang="en-US" sz="1750" u="none" cap="none" strike="noStrike">
                <a:solidFill>
                  <a:srgbClr val="000000"/>
                </a:solidFill>
                <a:latin typeface="Roboto"/>
                <a:ea typeface="Roboto"/>
                <a:cs typeface="Roboto"/>
                <a:sym typeface="Roboto"/>
              </a:rPr>
              <a:t>Darf ich kurz an Ihre Ausführungen anknüpfen?</a:t>
            </a:r>
            <a:endParaRPr b="0" i="0" sz="1750" u="none" cap="none" strike="noStrike"/>
          </a:p>
        </p:txBody>
      </p:sp>
      <p:sp>
        <p:nvSpPr>
          <p:cNvPr id="260" name="Google Shape;260;p11"/>
          <p:cNvSpPr/>
          <p:nvPr/>
        </p:nvSpPr>
        <p:spPr>
          <a:xfrm>
            <a:off x="5216962" y="2866906"/>
            <a:ext cx="4196358" cy="3295293"/>
          </a:xfrm>
          <a:prstGeom prst="roundRect">
            <a:avLst>
              <a:gd fmla="val 277"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1"/>
          <p:cNvSpPr/>
          <p:nvPr/>
        </p:nvSpPr>
        <p:spPr>
          <a:xfrm>
            <a:off x="5451396" y="3101340"/>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Izražavanje (ne)slaganja</a:t>
            </a:r>
            <a:endParaRPr b="0" i="0" sz="2200" u="none" cap="none" strike="noStrike"/>
          </a:p>
        </p:txBody>
      </p:sp>
      <p:sp>
        <p:nvSpPr>
          <p:cNvPr id="262" name="Google Shape;262;p11"/>
          <p:cNvSpPr/>
          <p:nvPr/>
        </p:nvSpPr>
        <p:spPr>
          <a:xfrm>
            <a:off x="5451396" y="3591758"/>
            <a:ext cx="3727490" cy="725805"/>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Roboto"/>
              <a:buChar char="•"/>
            </a:pPr>
            <a:r>
              <a:rPr b="0" i="0" lang="en-US" sz="1750" u="none" cap="none" strike="noStrike">
                <a:solidFill>
                  <a:srgbClr val="000000"/>
                </a:solidFill>
                <a:latin typeface="Roboto"/>
                <a:ea typeface="Roboto"/>
                <a:cs typeface="Roboto"/>
                <a:sym typeface="Roboto"/>
              </a:rPr>
              <a:t>Dem kann ich nur beipflichten, weil...</a:t>
            </a:r>
            <a:endParaRPr b="0" i="0" sz="1750" u="none" cap="none" strike="noStrike"/>
          </a:p>
        </p:txBody>
      </p:sp>
      <p:sp>
        <p:nvSpPr>
          <p:cNvPr id="263" name="Google Shape;263;p11"/>
          <p:cNvSpPr/>
          <p:nvPr/>
        </p:nvSpPr>
        <p:spPr>
          <a:xfrm>
            <a:off x="5451396" y="4396859"/>
            <a:ext cx="3727490" cy="725805"/>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Roboto"/>
              <a:buChar char="•"/>
            </a:pPr>
            <a:r>
              <a:rPr b="0" i="0" lang="en-US" sz="1750" u="none" cap="none" strike="noStrike">
                <a:solidFill>
                  <a:srgbClr val="000000"/>
                </a:solidFill>
                <a:latin typeface="Roboto"/>
                <a:ea typeface="Roboto"/>
                <a:cs typeface="Roboto"/>
                <a:sym typeface="Roboto"/>
              </a:rPr>
              <a:t>Ich sehe das etwas differenzierter, und zwar...</a:t>
            </a:r>
            <a:endParaRPr b="0" i="0" sz="1750" u="none" cap="none" strike="noStrike"/>
          </a:p>
        </p:txBody>
      </p:sp>
      <p:sp>
        <p:nvSpPr>
          <p:cNvPr id="264" name="Google Shape;264;p11"/>
          <p:cNvSpPr/>
          <p:nvPr/>
        </p:nvSpPr>
        <p:spPr>
          <a:xfrm>
            <a:off x="5451396" y="5201960"/>
            <a:ext cx="3727490" cy="725805"/>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Roboto"/>
              <a:buChar char="•"/>
            </a:pPr>
            <a:r>
              <a:rPr b="0" i="0" lang="en-US" sz="1750" u="none" cap="none" strike="noStrike">
                <a:solidFill>
                  <a:srgbClr val="000000"/>
                </a:solidFill>
                <a:latin typeface="Roboto"/>
                <a:ea typeface="Roboto"/>
                <a:cs typeface="Roboto"/>
                <a:sym typeface="Roboto"/>
              </a:rPr>
              <a:t>Ihre Argumentation ist durchaus nachvollziehbar, allerdings...</a:t>
            </a:r>
            <a:endParaRPr b="0" i="0" sz="1750" u="none" cap="none" strike="noStrike"/>
          </a:p>
        </p:txBody>
      </p:sp>
      <p:sp>
        <p:nvSpPr>
          <p:cNvPr id="265" name="Google Shape;265;p11"/>
          <p:cNvSpPr/>
          <p:nvPr/>
        </p:nvSpPr>
        <p:spPr>
          <a:xfrm>
            <a:off x="9640133" y="2866906"/>
            <a:ext cx="4196358" cy="3295293"/>
          </a:xfrm>
          <a:prstGeom prst="roundRect">
            <a:avLst>
              <a:gd fmla="val 277"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1"/>
          <p:cNvSpPr/>
          <p:nvPr/>
        </p:nvSpPr>
        <p:spPr>
          <a:xfrm>
            <a:off x="9874568" y="3101340"/>
            <a:ext cx="3400544"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Prekidanje i preuzimanje reči</a:t>
            </a:r>
            <a:endParaRPr b="0" i="0" sz="2200" u="none" cap="none" strike="noStrike"/>
          </a:p>
        </p:txBody>
      </p:sp>
      <p:sp>
        <p:nvSpPr>
          <p:cNvPr id="267" name="Google Shape;267;p11"/>
          <p:cNvSpPr/>
          <p:nvPr/>
        </p:nvSpPr>
        <p:spPr>
          <a:xfrm>
            <a:off x="9874568" y="3591758"/>
            <a:ext cx="3727490" cy="725805"/>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Roboto"/>
              <a:buChar char="•"/>
            </a:pPr>
            <a:r>
              <a:rPr b="0" i="0" lang="en-US" sz="1750" u="none" cap="none" strike="noStrike">
                <a:solidFill>
                  <a:srgbClr val="000000"/>
                </a:solidFill>
                <a:latin typeface="Roboto"/>
                <a:ea typeface="Roboto"/>
                <a:cs typeface="Roboto"/>
                <a:sym typeface="Roboto"/>
              </a:rPr>
              <a:t>Entschuldigen Sie bitte, wenn ich Sie unterbreche, aber...</a:t>
            </a:r>
            <a:endParaRPr b="0" i="0" sz="1750" u="none" cap="none" strike="noStrike"/>
          </a:p>
        </p:txBody>
      </p:sp>
      <p:sp>
        <p:nvSpPr>
          <p:cNvPr id="268" name="Google Shape;268;p11"/>
          <p:cNvSpPr/>
          <p:nvPr/>
        </p:nvSpPr>
        <p:spPr>
          <a:xfrm>
            <a:off x="9874568" y="4396859"/>
            <a:ext cx="3727490" cy="725805"/>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Roboto"/>
              <a:buChar char="•"/>
            </a:pPr>
            <a:r>
              <a:rPr b="0" i="0" lang="en-US" sz="1750" u="none" cap="none" strike="noStrike">
                <a:solidFill>
                  <a:srgbClr val="000000"/>
                </a:solidFill>
                <a:latin typeface="Roboto"/>
                <a:ea typeface="Roboto"/>
                <a:cs typeface="Roboto"/>
                <a:sym typeface="Roboto"/>
              </a:rPr>
              <a:t>Ich möchte an dieser Stelle einwenden, dass...</a:t>
            </a:r>
            <a:endParaRPr b="0" i="0" sz="1750" u="none" cap="none" strike="noStrike"/>
          </a:p>
        </p:txBody>
      </p:sp>
      <p:sp>
        <p:nvSpPr>
          <p:cNvPr id="269" name="Google Shape;269;p11"/>
          <p:cNvSpPr/>
          <p:nvPr/>
        </p:nvSpPr>
        <p:spPr>
          <a:xfrm>
            <a:off x="9874568" y="5201960"/>
            <a:ext cx="3727490" cy="725805"/>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Roboto"/>
              <a:buChar char="•"/>
            </a:pPr>
            <a:r>
              <a:rPr b="0" i="0" lang="en-US" sz="1750" u="none" cap="none" strike="noStrike">
                <a:solidFill>
                  <a:srgbClr val="000000"/>
                </a:solidFill>
                <a:latin typeface="Roboto"/>
                <a:ea typeface="Roboto"/>
                <a:cs typeface="Roboto"/>
                <a:sym typeface="Roboto"/>
              </a:rPr>
              <a:t>Gestatten Sie mir eine kurze Ergänzung...</a:t>
            </a:r>
            <a:endParaRPr b="0" i="0" sz="1750" u="none" cap="none" strike="noStrike"/>
          </a:p>
        </p:txBody>
      </p:sp>
      <p:sp>
        <p:nvSpPr>
          <p:cNvPr id="270" name="Google Shape;270;p11"/>
          <p:cNvSpPr/>
          <p:nvPr/>
        </p:nvSpPr>
        <p:spPr>
          <a:xfrm>
            <a:off x="793790" y="6417350"/>
            <a:ext cx="13042821" cy="725805"/>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Pripremite različite formulacije i alternative za svaku situaciju u diskusiji. Pamtite da ispit ocenjuje vašu sposobnost </a:t>
            </a:r>
            <a:r>
              <a:rPr b="0" i="0" lang="en-US" sz="1750" u="none" cap="none" strike="noStrike">
                <a:solidFill>
                  <a:srgbClr val="16363D"/>
                </a:solidFill>
                <a:latin typeface="Roboto"/>
                <a:ea typeface="Roboto"/>
                <a:cs typeface="Roboto"/>
                <a:sym typeface="Roboto"/>
              </a:rPr>
              <a:t>fleksibilne i prirodne komunikacije</a:t>
            </a:r>
            <a:r>
              <a:rPr b="0" i="0" lang="en-US" sz="1750" u="none" cap="none" strike="noStrike">
                <a:solidFill>
                  <a:srgbClr val="000000"/>
                </a:solidFill>
                <a:latin typeface="Roboto"/>
                <a:ea typeface="Roboto"/>
                <a:cs typeface="Roboto"/>
                <a:sym typeface="Roboto"/>
              </a:rPr>
              <a:t>.</a:t>
            </a:r>
            <a:endParaRPr b="0" i="0" sz="1750" u="none" cap="none" strike="noStrike"/>
          </a:p>
        </p:txBody>
      </p:sp>
      <p:sp>
        <p:nvSpPr>
          <p:cNvPr id="271" name="Google Shape;271;p11"/>
          <p:cNvSpPr/>
          <p:nvPr/>
        </p:nvSpPr>
        <p:spPr>
          <a:xfrm>
            <a:off x="12488400" y="-5"/>
            <a:ext cx="2142000" cy="599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12"/>
          <p:cNvSpPr/>
          <p:nvPr/>
        </p:nvSpPr>
        <p:spPr>
          <a:xfrm>
            <a:off x="907165" y="1178957"/>
            <a:ext cx="5670600" cy="708900"/>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187AB"/>
              </a:buClr>
              <a:buSzPts val="4450"/>
              <a:buFont typeface="Oswald"/>
              <a:buNone/>
            </a:pPr>
            <a:r>
              <a:rPr b="1" i="0" lang="en-US" sz="4450" u="none" cap="none" strike="noStrike">
                <a:solidFill>
                  <a:srgbClr val="2187AB"/>
                </a:solidFill>
                <a:latin typeface="Oswald"/>
                <a:ea typeface="Oswald"/>
                <a:cs typeface="Oswald"/>
                <a:sym typeface="Oswald"/>
              </a:rPr>
              <a:t>Kriterijumi ocenjivanja</a:t>
            </a:r>
            <a:endParaRPr b="0" i="0" sz="4450" u="none" cap="none" strike="noStrike"/>
          </a:p>
        </p:txBody>
      </p:sp>
      <p:sp>
        <p:nvSpPr>
          <p:cNvPr id="278" name="Google Shape;278;p12"/>
          <p:cNvSpPr/>
          <p:nvPr/>
        </p:nvSpPr>
        <p:spPr>
          <a:xfrm>
            <a:off x="793790" y="2142887"/>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187AB"/>
              </a:buClr>
              <a:buSzPts val="2200"/>
              <a:buFont typeface="Oswald"/>
              <a:buNone/>
            </a:pPr>
            <a:r>
              <a:t/>
            </a:r>
            <a:endParaRPr b="0" i="0" sz="2200" u="none" cap="none" strike="noStrike"/>
          </a:p>
        </p:txBody>
      </p:sp>
      <p:sp>
        <p:nvSpPr>
          <p:cNvPr id="279" name="Google Shape;279;p12"/>
          <p:cNvSpPr/>
          <p:nvPr/>
        </p:nvSpPr>
        <p:spPr>
          <a:xfrm>
            <a:off x="793790" y="2877145"/>
            <a:ext cx="113348" cy="113348"/>
          </a:xfrm>
          <a:prstGeom prst="roundRect">
            <a:avLst>
              <a:gd fmla="val 403360" name="adj"/>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2"/>
          <p:cNvSpPr/>
          <p:nvPr/>
        </p:nvSpPr>
        <p:spPr>
          <a:xfrm>
            <a:off x="1133951" y="2752368"/>
            <a:ext cx="5904548" cy="725805"/>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1" i="0" lang="en-US" sz="1750" u="none" cap="none" strike="noStrike">
                <a:solidFill>
                  <a:srgbClr val="000000"/>
                </a:solidFill>
                <a:latin typeface="Roboto"/>
                <a:ea typeface="Roboto"/>
                <a:cs typeface="Roboto"/>
                <a:sym typeface="Roboto"/>
              </a:rPr>
              <a:t>Aufgabenerfüllung</a:t>
            </a:r>
            <a:r>
              <a:rPr b="0" i="0" lang="en-US" sz="1750" u="none" cap="none" strike="noStrike">
                <a:solidFill>
                  <a:srgbClr val="000000"/>
                </a:solidFill>
                <a:latin typeface="Roboto"/>
                <a:ea typeface="Roboto"/>
                <a:cs typeface="Roboto"/>
                <a:sym typeface="Roboto"/>
              </a:rPr>
              <a:t> - ispunjavanje zadatka i pokrivanje svih traženih tačaka</a:t>
            </a:r>
            <a:endParaRPr b="0" i="0" sz="1750" u="none" cap="none" strike="noStrike"/>
          </a:p>
        </p:txBody>
      </p:sp>
      <p:sp>
        <p:nvSpPr>
          <p:cNvPr id="281" name="Google Shape;281;p12"/>
          <p:cNvSpPr/>
          <p:nvPr/>
        </p:nvSpPr>
        <p:spPr>
          <a:xfrm>
            <a:off x="793790" y="4056578"/>
            <a:ext cx="113348" cy="113348"/>
          </a:xfrm>
          <a:prstGeom prst="roundRect">
            <a:avLst>
              <a:gd fmla="val 403360" name="adj"/>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2"/>
          <p:cNvSpPr/>
          <p:nvPr/>
        </p:nvSpPr>
        <p:spPr>
          <a:xfrm>
            <a:off x="1133951" y="3931801"/>
            <a:ext cx="5904548"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1" i="0" lang="en-US" sz="1750" u="none" cap="none" strike="noStrike">
                <a:solidFill>
                  <a:srgbClr val="000000"/>
                </a:solidFill>
                <a:latin typeface="Roboto"/>
                <a:ea typeface="Roboto"/>
                <a:cs typeface="Roboto"/>
                <a:sym typeface="Roboto"/>
              </a:rPr>
              <a:t>Kohärenz</a:t>
            </a:r>
            <a:r>
              <a:rPr b="0" i="0" lang="en-US" sz="1750" u="none" cap="none" strike="noStrike">
                <a:solidFill>
                  <a:srgbClr val="000000"/>
                </a:solidFill>
                <a:latin typeface="Roboto"/>
                <a:ea typeface="Roboto"/>
                <a:cs typeface="Roboto"/>
                <a:sym typeface="Roboto"/>
              </a:rPr>
              <a:t> - povezanost ideja i tečnost izlaganja</a:t>
            </a:r>
            <a:endParaRPr b="0" i="0" sz="1750" u="none" cap="none" strike="noStrike"/>
          </a:p>
        </p:txBody>
      </p:sp>
      <p:sp>
        <p:nvSpPr>
          <p:cNvPr id="283" name="Google Shape;283;p12"/>
          <p:cNvSpPr/>
          <p:nvPr/>
        </p:nvSpPr>
        <p:spPr>
          <a:xfrm>
            <a:off x="793790" y="4873109"/>
            <a:ext cx="113348" cy="113348"/>
          </a:xfrm>
          <a:prstGeom prst="roundRect">
            <a:avLst>
              <a:gd fmla="val 403360" name="adj"/>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2"/>
          <p:cNvSpPr/>
          <p:nvPr/>
        </p:nvSpPr>
        <p:spPr>
          <a:xfrm>
            <a:off x="1133951" y="4748332"/>
            <a:ext cx="5904548"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1" i="0" lang="en-US" sz="1750" u="none" cap="none" strike="noStrike">
                <a:solidFill>
                  <a:srgbClr val="000000"/>
                </a:solidFill>
                <a:latin typeface="Roboto"/>
                <a:ea typeface="Roboto"/>
                <a:cs typeface="Roboto"/>
                <a:sym typeface="Roboto"/>
              </a:rPr>
              <a:t>Wortschatz</a:t>
            </a:r>
            <a:r>
              <a:rPr b="0" i="0" lang="en-US" sz="1750" u="none" cap="none" strike="noStrike">
                <a:solidFill>
                  <a:srgbClr val="000000"/>
                </a:solidFill>
                <a:latin typeface="Roboto"/>
                <a:ea typeface="Roboto"/>
                <a:cs typeface="Roboto"/>
                <a:sym typeface="Roboto"/>
              </a:rPr>
              <a:t> - bogatstvo i preciznost vokabulara</a:t>
            </a:r>
            <a:endParaRPr b="0" i="0" sz="1750" u="none" cap="none" strike="noStrike"/>
          </a:p>
        </p:txBody>
      </p:sp>
      <p:sp>
        <p:nvSpPr>
          <p:cNvPr id="285" name="Google Shape;285;p12"/>
          <p:cNvSpPr/>
          <p:nvPr/>
        </p:nvSpPr>
        <p:spPr>
          <a:xfrm>
            <a:off x="793790" y="5689640"/>
            <a:ext cx="113348" cy="113348"/>
          </a:xfrm>
          <a:prstGeom prst="roundRect">
            <a:avLst>
              <a:gd fmla="val 403360" name="adj"/>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2"/>
          <p:cNvSpPr/>
          <p:nvPr/>
        </p:nvSpPr>
        <p:spPr>
          <a:xfrm>
            <a:off x="1133951" y="5564862"/>
            <a:ext cx="5904548"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1" i="0" lang="en-US" sz="1750" u="none" cap="none" strike="noStrike">
                <a:solidFill>
                  <a:srgbClr val="000000"/>
                </a:solidFill>
                <a:latin typeface="Roboto"/>
                <a:ea typeface="Roboto"/>
                <a:cs typeface="Roboto"/>
                <a:sym typeface="Roboto"/>
              </a:rPr>
              <a:t>Strukturen</a:t>
            </a:r>
            <a:r>
              <a:rPr b="0" i="0" lang="en-US" sz="1750" u="none" cap="none" strike="noStrike">
                <a:solidFill>
                  <a:srgbClr val="000000"/>
                </a:solidFill>
                <a:latin typeface="Roboto"/>
                <a:ea typeface="Roboto"/>
                <a:cs typeface="Roboto"/>
                <a:sym typeface="Roboto"/>
              </a:rPr>
              <a:t> - gramatička tačnost i kompleksnost</a:t>
            </a:r>
            <a:endParaRPr b="0" i="0" sz="1750" u="none" cap="none" strike="noStrike"/>
          </a:p>
        </p:txBody>
      </p:sp>
      <p:sp>
        <p:nvSpPr>
          <p:cNvPr id="287" name="Google Shape;287;p12"/>
          <p:cNvSpPr/>
          <p:nvPr/>
        </p:nvSpPr>
        <p:spPr>
          <a:xfrm>
            <a:off x="793790" y="6506170"/>
            <a:ext cx="113348" cy="113348"/>
          </a:xfrm>
          <a:prstGeom prst="roundRect">
            <a:avLst>
              <a:gd fmla="val 403360" name="adj"/>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2"/>
          <p:cNvSpPr/>
          <p:nvPr/>
        </p:nvSpPr>
        <p:spPr>
          <a:xfrm>
            <a:off x="1133951" y="6381393"/>
            <a:ext cx="5904548" cy="725805"/>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1" i="0" lang="en-US" sz="1750" u="none" cap="none" strike="noStrike">
                <a:solidFill>
                  <a:srgbClr val="000000"/>
                </a:solidFill>
                <a:latin typeface="Roboto"/>
                <a:ea typeface="Roboto"/>
                <a:cs typeface="Roboto"/>
                <a:sym typeface="Roboto"/>
              </a:rPr>
              <a:t>Aussprache und Intonation</a:t>
            </a:r>
            <a:r>
              <a:rPr b="0" i="0" lang="en-US" sz="1750" u="none" cap="none" strike="noStrike">
                <a:solidFill>
                  <a:srgbClr val="000000"/>
                </a:solidFill>
                <a:latin typeface="Roboto"/>
                <a:ea typeface="Roboto"/>
                <a:cs typeface="Roboto"/>
                <a:sym typeface="Roboto"/>
              </a:rPr>
              <a:t> - jasna artikulacija i prirodna intonacija</a:t>
            </a:r>
            <a:endParaRPr b="0" i="0" sz="1750" u="none" cap="none" strike="noStrike"/>
          </a:p>
        </p:txBody>
      </p:sp>
      <p:sp>
        <p:nvSpPr>
          <p:cNvPr id="289" name="Google Shape;289;p12"/>
          <p:cNvSpPr/>
          <p:nvPr/>
        </p:nvSpPr>
        <p:spPr>
          <a:xfrm>
            <a:off x="7599521" y="2142887"/>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187AB"/>
              </a:buClr>
              <a:buSzPts val="2200"/>
              <a:buFont typeface="Oswald"/>
              <a:buNone/>
            </a:pPr>
            <a:r>
              <a:t/>
            </a:r>
            <a:endParaRPr b="0" i="0" sz="2200" u="none" cap="none" strike="noStrike"/>
          </a:p>
        </p:txBody>
      </p:sp>
      <p:sp>
        <p:nvSpPr>
          <p:cNvPr id="290" name="Google Shape;290;p12"/>
          <p:cNvSpPr/>
          <p:nvPr/>
        </p:nvSpPr>
        <p:spPr>
          <a:xfrm>
            <a:off x="1133958" y="7197918"/>
            <a:ext cx="5904600" cy="36300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1" lang="en-US" sz="1750">
                <a:latin typeface="Roboto"/>
                <a:ea typeface="Roboto"/>
                <a:cs typeface="Roboto"/>
                <a:sym typeface="Roboto"/>
              </a:rPr>
              <a:t>Interaktion, Fragen</a:t>
            </a:r>
            <a:r>
              <a:rPr b="0" i="0" lang="en-US" sz="1750" u="none" cap="none" strike="noStrike">
                <a:solidFill>
                  <a:srgbClr val="000000"/>
                </a:solidFill>
                <a:latin typeface="Roboto"/>
                <a:ea typeface="Roboto"/>
                <a:cs typeface="Roboto"/>
                <a:sym typeface="Roboto"/>
              </a:rPr>
              <a:t> - kvalitet interakcij</a:t>
            </a:r>
            <a:r>
              <a:rPr lang="en-US" sz="1750">
                <a:latin typeface="Roboto"/>
                <a:ea typeface="Roboto"/>
                <a:cs typeface="Roboto"/>
                <a:sym typeface="Roboto"/>
              </a:rPr>
              <a:t>e, </a:t>
            </a:r>
            <a:r>
              <a:rPr b="0" i="0" lang="en-US" sz="1750" u="none" cap="none" strike="noStrike">
                <a:solidFill>
                  <a:srgbClr val="000000"/>
                </a:solidFill>
                <a:latin typeface="Roboto"/>
                <a:ea typeface="Roboto"/>
                <a:cs typeface="Roboto"/>
                <a:sym typeface="Roboto"/>
              </a:rPr>
              <a:t>argumentacije, postavljenih pitanja i odgovora</a:t>
            </a:r>
            <a:endParaRPr b="0" i="0" sz="1750" u="none" cap="none" strike="noStrike"/>
          </a:p>
        </p:txBody>
      </p:sp>
      <p:sp>
        <p:nvSpPr>
          <p:cNvPr id="291" name="Google Shape;291;p12"/>
          <p:cNvSpPr/>
          <p:nvPr/>
        </p:nvSpPr>
        <p:spPr>
          <a:xfrm>
            <a:off x="12488400" y="-5"/>
            <a:ext cx="2142000" cy="599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2" name="Google Shape;292;p12"/>
          <p:cNvSpPr/>
          <p:nvPr/>
        </p:nvSpPr>
        <p:spPr>
          <a:xfrm>
            <a:off x="793765" y="7322695"/>
            <a:ext cx="113400" cy="113400"/>
          </a:xfrm>
          <a:prstGeom prst="roundRect">
            <a:avLst>
              <a:gd fmla="val 50000" name="adj"/>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2"/>
          <p:cNvSpPr/>
          <p:nvPr/>
        </p:nvSpPr>
        <p:spPr>
          <a:xfrm>
            <a:off x="793790" y="2783800"/>
            <a:ext cx="5670590" cy="708779"/>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187AB"/>
              </a:buClr>
              <a:buSzPts val="4450"/>
              <a:buFont typeface="Oswald"/>
              <a:buNone/>
            </a:pPr>
            <a:r>
              <a:rPr b="1" i="0" lang="en-US" sz="4450" u="none" cap="none" strike="noStrike">
                <a:solidFill>
                  <a:srgbClr val="2187AB"/>
                </a:solidFill>
                <a:latin typeface="Oswald"/>
                <a:ea typeface="Oswald"/>
                <a:cs typeface="Oswald"/>
                <a:sym typeface="Oswald"/>
              </a:rPr>
              <a:t>Opšte informacije</a:t>
            </a:r>
            <a:endParaRPr b="0" i="0" sz="4450" u="none" cap="none" strike="noStrike"/>
          </a:p>
        </p:txBody>
      </p:sp>
      <p:sp>
        <p:nvSpPr>
          <p:cNvPr id="62" name="Google Shape;62;p2"/>
          <p:cNvSpPr/>
          <p:nvPr/>
        </p:nvSpPr>
        <p:spPr>
          <a:xfrm>
            <a:off x="793790" y="4059555"/>
            <a:ext cx="4158615" cy="748427"/>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5850"/>
              <a:buFont typeface="Oswald"/>
              <a:buNone/>
            </a:pPr>
            <a:r>
              <a:rPr b="1" i="0" lang="en-US" sz="5850" u="none" cap="none" strike="noStrike">
                <a:solidFill>
                  <a:srgbClr val="000000"/>
                </a:solidFill>
                <a:latin typeface="Oswald"/>
                <a:ea typeface="Oswald"/>
                <a:cs typeface="Oswald"/>
                <a:sym typeface="Oswald"/>
              </a:rPr>
              <a:t>30</a:t>
            </a:r>
            <a:endParaRPr b="0" i="0" sz="5850" u="none" cap="none" strike="noStrike"/>
          </a:p>
        </p:txBody>
      </p:sp>
      <p:sp>
        <p:nvSpPr>
          <p:cNvPr id="63" name="Google Shape;63;p2"/>
          <p:cNvSpPr/>
          <p:nvPr/>
        </p:nvSpPr>
        <p:spPr>
          <a:xfrm>
            <a:off x="1455420" y="5091351"/>
            <a:ext cx="2835235" cy="354330"/>
          </a:xfrm>
          <a:prstGeom prst="rect">
            <a:avLst/>
          </a:prstGeom>
          <a:noFill/>
          <a:ln>
            <a:noFill/>
          </a:ln>
        </p:spPr>
        <p:txBody>
          <a:bodyPr anchorCtr="0" anchor="t" bIns="0" lIns="0" spcFirstLastPara="1" rIns="0" wrap="square" tIns="0">
            <a:noAutofit/>
          </a:bodyPr>
          <a:lstStyle/>
          <a:p>
            <a:pPr indent="0" lvl="0" marL="0" marR="0" rtl="0" algn="ctr">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minuta</a:t>
            </a:r>
            <a:endParaRPr b="0" i="0" sz="2200" u="none" cap="none" strike="noStrike"/>
          </a:p>
        </p:txBody>
      </p:sp>
      <p:sp>
        <p:nvSpPr>
          <p:cNvPr id="64" name="Google Shape;64;p2"/>
          <p:cNvSpPr/>
          <p:nvPr/>
        </p:nvSpPr>
        <p:spPr>
          <a:xfrm>
            <a:off x="5235893" y="4059555"/>
            <a:ext cx="4158615" cy="748427"/>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5850"/>
              <a:buFont typeface="Oswald"/>
              <a:buNone/>
            </a:pPr>
            <a:r>
              <a:rPr b="1" i="0" lang="en-US" sz="5850" u="none" cap="none" strike="noStrike">
                <a:solidFill>
                  <a:srgbClr val="000000"/>
                </a:solidFill>
                <a:latin typeface="Oswald"/>
                <a:ea typeface="Oswald"/>
                <a:cs typeface="Oswald"/>
                <a:sym typeface="Oswald"/>
              </a:rPr>
              <a:t>2</a:t>
            </a:r>
            <a:endParaRPr b="0" i="0" sz="5850" u="none" cap="none" strike="noStrike"/>
          </a:p>
        </p:txBody>
      </p:sp>
      <p:sp>
        <p:nvSpPr>
          <p:cNvPr id="65" name="Google Shape;65;p2"/>
          <p:cNvSpPr/>
          <p:nvPr/>
        </p:nvSpPr>
        <p:spPr>
          <a:xfrm>
            <a:off x="5897523" y="5091351"/>
            <a:ext cx="2835235" cy="354330"/>
          </a:xfrm>
          <a:prstGeom prst="rect">
            <a:avLst/>
          </a:prstGeom>
          <a:noFill/>
          <a:ln>
            <a:noFill/>
          </a:ln>
        </p:spPr>
        <p:txBody>
          <a:bodyPr anchorCtr="0" anchor="t" bIns="0" lIns="0" spcFirstLastPara="1" rIns="0" wrap="square" tIns="0">
            <a:noAutofit/>
          </a:bodyPr>
          <a:lstStyle/>
          <a:p>
            <a:pPr indent="0" lvl="0" marL="0" marR="0" rtl="0" algn="ctr">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zadatka</a:t>
            </a:r>
            <a:endParaRPr b="0" i="0" sz="2200" u="none" cap="none" strike="noStrike"/>
          </a:p>
        </p:txBody>
      </p:sp>
      <p:sp>
        <p:nvSpPr>
          <p:cNvPr id="66" name="Google Shape;66;p2"/>
          <p:cNvSpPr/>
          <p:nvPr/>
        </p:nvSpPr>
        <p:spPr>
          <a:xfrm>
            <a:off x="9677995" y="4059555"/>
            <a:ext cx="4158615" cy="748427"/>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5850"/>
              <a:buFont typeface="Oswald"/>
              <a:buNone/>
            </a:pPr>
            <a:r>
              <a:rPr b="1" i="0" lang="en-US" sz="5850" u="none" cap="none" strike="noStrike">
                <a:solidFill>
                  <a:srgbClr val="000000"/>
                </a:solidFill>
                <a:latin typeface="Oswald"/>
                <a:ea typeface="Oswald"/>
                <a:cs typeface="Oswald"/>
                <a:sym typeface="Oswald"/>
              </a:rPr>
              <a:t>100</a:t>
            </a:r>
            <a:endParaRPr b="0" i="0" sz="5850" u="none" cap="none" strike="noStrike"/>
          </a:p>
        </p:txBody>
      </p:sp>
      <p:sp>
        <p:nvSpPr>
          <p:cNvPr id="67" name="Google Shape;67;p2"/>
          <p:cNvSpPr/>
          <p:nvPr/>
        </p:nvSpPr>
        <p:spPr>
          <a:xfrm>
            <a:off x="10339626" y="5091351"/>
            <a:ext cx="2835235" cy="354330"/>
          </a:xfrm>
          <a:prstGeom prst="rect">
            <a:avLst/>
          </a:prstGeom>
          <a:noFill/>
          <a:ln>
            <a:noFill/>
          </a:ln>
        </p:spPr>
        <p:txBody>
          <a:bodyPr anchorCtr="0" anchor="t" bIns="0" lIns="0" spcFirstLastPara="1" rIns="0" wrap="square" tIns="0">
            <a:noAutofit/>
          </a:bodyPr>
          <a:lstStyle/>
          <a:p>
            <a:pPr indent="0" lvl="0" marL="0" marR="0" rtl="0" algn="ctr">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poena</a:t>
            </a:r>
            <a:endParaRPr b="0" i="0" sz="2200" u="none" cap="none" strike="noStrike"/>
          </a:p>
        </p:txBody>
      </p:sp>
      <p:sp>
        <p:nvSpPr>
          <p:cNvPr id="68" name="Google Shape;68;p2"/>
          <p:cNvSpPr/>
          <p:nvPr/>
        </p:nvSpPr>
        <p:spPr>
          <a:xfrm>
            <a:off x="12488400" y="-5"/>
            <a:ext cx="2142000" cy="599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pic>
        <p:nvPicPr>
          <p:cNvPr descr="preencoded.png" id="74" name="Google Shape;74;p3"/>
          <p:cNvPicPr preferRelativeResize="0"/>
          <p:nvPr/>
        </p:nvPicPr>
        <p:blipFill rotWithShape="1">
          <a:blip r:embed="rId3">
            <a:alphaModFix/>
          </a:blip>
          <a:srcRect b="0" l="0" r="0" t="0"/>
          <a:stretch/>
        </p:blipFill>
        <p:spPr>
          <a:xfrm>
            <a:off x="0" y="0"/>
            <a:ext cx="6035040" cy="8229600"/>
          </a:xfrm>
          <a:prstGeom prst="rect">
            <a:avLst/>
          </a:prstGeom>
          <a:noFill/>
          <a:ln>
            <a:noFill/>
          </a:ln>
        </p:spPr>
      </p:pic>
      <p:sp>
        <p:nvSpPr>
          <p:cNvPr id="75" name="Google Shape;75;p3"/>
          <p:cNvSpPr/>
          <p:nvPr/>
        </p:nvSpPr>
        <p:spPr>
          <a:xfrm>
            <a:off x="6280190" y="2498050"/>
            <a:ext cx="4536519" cy="566976"/>
          </a:xfrm>
          <a:prstGeom prst="rect">
            <a:avLst/>
          </a:prstGeom>
          <a:noFill/>
          <a:ln>
            <a:noFill/>
          </a:ln>
        </p:spPr>
        <p:txBody>
          <a:bodyPr anchorCtr="0" anchor="t" bIns="0" lIns="0" spcFirstLastPara="1" rIns="0" wrap="square" tIns="0">
            <a:noAutofit/>
          </a:bodyPr>
          <a:lstStyle/>
          <a:p>
            <a:pPr indent="0" lvl="0" marL="0" marR="0" rtl="0" algn="l">
              <a:lnSpc>
                <a:spcPct val="125352"/>
              </a:lnSpc>
              <a:spcBef>
                <a:spcPts val="0"/>
              </a:spcBef>
              <a:spcAft>
                <a:spcPts val="0"/>
              </a:spcAft>
              <a:buClr>
                <a:srgbClr val="2187AB"/>
              </a:buClr>
              <a:buSzPts val="3550"/>
              <a:buFont typeface="Oswald"/>
              <a:buNone/>
            </a:pPr>
            <a:r>
              <a:rPr b="1" i="0" lang="en-US" sz="3550" u="none" cap="none" strike="noStrike">
                <a:solidFill>
                  <a:srgbClr val="2187AB"/>
                </a:solidFill>
                <a:latin typeface="Oswald"/>
                <a:ea typeface="Oswald"/>
                <a:cs typeface="Oswald"/>
                <a:sym typeface="Oswald"/>
              </a:rPr>
              <a:t>Priprema:</a:t>
            </a:r>
            <a:endParaRPr b="0" i="0" sz="3550" u="none" cap="none" strike="noStrike"/>
          </a:p>
        </p:txBody>
      </p:sp>
      <p:sp>
        <p:nvSpPr>
          <p:cNvPr id="76" name="Google Shape;76;p3"/>
          <p:cNvSpPr/>
          <p:nvPr/>
        </p:nvSpPr>
        <p:spPr>
          <a:xfrm>
            <a:off x="6280190" y="3320177"/>
            <a:ext cx="7556421" cy="2411254"/>
          </a:xfrm>
          <a:prstGeom prst="roundRect">
            <a:avLst>
              <a:gd fmla="val 379" name="adj"/>
            </a:avLst>
          </a:prstGeom>
          <a:solidFill>
            <a:srgbClr val="FFE2E2"/>
          </a:solidFill>
          <a:ln cap="flat" cmpd="sng" w="3047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6310670" y="3350657"/>
            <a:ext cx="7495461" cy="680442"/>
          </a:xfrm>
          <a:prstGeom prst="rect">
            <a:avLst/>
          </a:prstGeom>
          <a:solidFill>
            <a:srgbClr val="D4EE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8" name="Google Shape;78;p3"/>
          <p:cNvPicPr preferRelativeResize="0"/>
          <p:nvPr/>
        </p:nvPicPr>
        <p:blipFill rotWithShape="1">
          <a:blip r:embed="rId4">
            <a:alphaModFix/>
          </a:blip>
          <a:srcRect b="0" l="0" r="0" t="0"/>
          <a:stretch/>
        </p:blipFill>
        <p:spPr>
          <a:xfrm>
            <a:off x="9888260" y="3474363"/>
            <a:ext cx="340162" cy="425291"/>
          </a:xfrm>
          <a:prstGeom prst="rect">
            <a:avLst/>
          </a:prstGeom>
          <a:noFill/>
          <a:ln>
            <a:noFill/>
          </a:ln>
        </p:spPr>
      </p:pic>
      <p:sp>
        <p:nvSpPr>
          <p:cNvPr id="79" name="Google Shape;79;p3"/>
          <p:cNvSpPr/>
          <p:nvPr/>
        </p:nvSpPr>
        <p:spPr>
          <a:xfrm>
            <a:off x="6537484" y="4257913"/>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20 minuta</a:t>
            </a:r>
            <a:endParaRPr b="0" i="0" sz="2200" u="none" cap="none" strike="noStrike"/>
          </a:p>
        </p:txBody>
      </p:sp>
      <p:sp>
        <p:nvSpPr>
          <p:cNvPr id="80" name="Google Shape;80;p3"/>
          <p:cNvSpPr/>
          <p:nvPr/>
        </p:nvSpPr>
        <p:spPr>
          <a:xfrm>
            <a:off x="6537484" y="4748332"/>
            <a:ext cx="7041832" cy="725805"/>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Upoznavanje sa </a:t>
            </a:r>
            <a:r>
              <a:rPr lang="en-US" sz="1750">
                <a:latin typeface="Roboto"/>
                <a:ea typeface="Roboto"/>
                <a:cs typeface="Roboto"/>
                <a:sym typeface="Roboto"/>
              </a:rPr>
              <a:t>oba zadatka</a:t>
            </a:r>
            <a:r>
              <a:rPr b="0" i="0" lang="en-US" sz="1750" u="none" cap="none" strike="noStrike">
                <a:solidFill>
                  <a:srgbClr val="000000"/>
                </a:solidFill>
                <a:latin typeface="Roboto"/>
                <a:ea typeface="Roboto"/>
                <a:cs typeface="Roboto"/>
                <a:sym typeface="Roboto"/>
              </a:rPr>
              <a:t> i prikupljanje ideja. Dozvoljena je izrada beleški u vidu teza.</a:t>
            </a:r>
            <a:endParaRPr b="0" i="0" sz="1750" u="none" cap="none" strike="noStrike"/>
          </a:p>
        </p:txBody>
      </p:sp>
      <p:sp>
        <p:nvSpPr>
          <p:cNvPr id="81" name="Google Shape;81;p3"/>
          <p:cNvSpPr/>
          <p:nvPr/>
        </p:nvSpPr>
        <p:spPr>
          <a:xfrm>
            <a:off x="12488400" y="-5"/>
            <a:ext cx="2142000" cy="599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pic>
        <p:nvPicPr>
          <p:cNvPr descr="preencoded.png" id="87" name="Google Shape;87;p4"/>
          <p:cNvPicPr preferRelativeResize="0"/>
          <p:nvPr/>
        </p:nvPicPr>
        <p:blipFill rotWithShape="1">
          <a:blip r:embed="rId3">
            <a:alphaModFix/>
          </a:blip>
          <a:srcRect b="0" l="0" r="0" t="0"/>
          <a:stretch/>
        </p:blipFill>
        <p:spPr>
          <a:xfrm>
            <a:off x="0" y="0"/>
            <a:ext cx="14630400" cy="8229600"/>
          </a:xfrm>
          <a:prstGeom prst="rect">
            <a:avLst/>
          </a:prstGeom>
          <a:noFill/>
          <a:ln>
            <a:noFill/>
          </a:ln>
        </p:spPr>
      </p:pic>
      <p:sp>
        <p:nvSpPr>
          <p:cNvPr id="88" name="Google Shape;88;p4"/>
          <p:cNvSpPr/>
          <p:nvPr/>
        </p:nvSpPr>
        <p:spPr>
          <a:xfrm>
            <a:off x="0" y="0"/>
            <a:ext cx="14630400" cy="8229600"/>
          </a:xfrm>
          <a:prstGeom prst="rect">
            <a:avLst/>
          </a:prstGeom>
          <a:solidFill>
            <a:srgbClr val="FFE2E2">
              <a:alpha val="84705"/>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4"/>
          <p:cNvSpPr/>
          <p:nvPr/>
        </p:nvSpPr>
        <p:spPr>
          <a:xfrm>
            <a:off x="793790" y="1855589"/>
            <a:ext cx="5670590" cy="708779"/>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187AB"/>
              </a:buClr>
              <a:buSzPts val="4450"/>
              <a:buFont typeface="Oswald"/>
              <a:buNone/>
            </a:pPr>
            <a:r>
              <a:rPr b="1" i="0" lang="en-US" sz="4450" u="none" cap="none" strike="noStrike">
                <a:solidFill>
                  <a:srgbClr val="2187AB"/>
                </a:solidFill>
                <a:latin typeface="Oswald"/>
                <a:ea typeface="Oswald"/>
                <a:cs typeface="Oswald"/>
                <a:sym typeface="Oswald"/>
              </a:rPr>
              <a:t>Zadatak 1: Monolog</a:t>
            </a:r>
            <a:endParaRPr b="0" i="0" sz="4450" u="none" cap="none" strike="noStrike"/>
          </a:p>
        </p:txBody>
      </p:sp>
      <p:sp>
        <p:nvSpPr>
          <p:cNvPr id="90" name="Google Shape;90;p4"/>
          <p:cNvSpPr/>
          <p:nvPr/>
        </p:nvSpPr>
        <p:spPr>
          <a:xfrm>
            <a:off x="793790" y="3244691"/>
            <a:ext cx="4196358" cy="3129201"/>
          </a:xfrm>
          <a:prstGeom prst="roundRect">
            <a:avLst>
              <a:gd fmla="val 4675" name="adj"/>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4"/>
          <p:cNvSpPr/>
          <p:nvPr/>
        </p:nvSpPr>
        <p:spPr>
          <a:xfrm>
            <a:off x="793790" y="3214211"/>
            <a:ext cx="4196358" cy="121920"/>
          </a:xfrm>
          <a:prstGeom prst="roundRect">
            <a:avLst>
              <a:gd fmla="val 7500" name="adj"/>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4"/>
          <p:cNvSpPr/>
          <p:nvPr/>
        </p:nvSpPr>
        <p:spPr>
          <a:xfrm>
            <a:off x="2551688" y="2904530"/>
            <a:ext cx="680442" cy="680442"/>
          </a:xfrm>
          <a:prstGeom prst="roundRect">
            <a:avLst>
              <a:gd fmla="val 134383" name="adj"/>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93" name="Google Shape;93;p4"/>
          <p:cNvPicPr preferRelativeResize="0"/>
          <p:nvPr/>
        </p:nvPicPr>
        <p:blipFill rotWithShape="1">
          <a:blip r:embed="rId4">
            <a:alphaModFix/>
          </a:blip>
          <a:srcRect b="0" l="0" r="0" t="0"/>
          <a:stretch/>
        </p:blipFill>
        <p:spPr>
          <a:xfrm>
            <a:off x="2755761" y="3074670"/>
            <a:ext cx="272177" cy="340162"/>
          </a:xfrm>
          <a:prstGeom prst="rect">
            <a:avLst/>
          </a:prstGeom>
          <a:noFill/>
          <a:ln>
            <a:noFill/>
          </a:ln>
        </p:spPr>
      </p:pic>
      <p:sp>
        <p:nvSpPr>
          <p:cNvPr id="94" name="Google Shape;94;p4"/>
          <p:cNvSpPr/>
          <p:nvPr/>
        </p:nvSpPr>
        <p:spPr>
          <a:xfrm>
            <a:off x="1051084" y="3811667"/>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Šta je zadatak?</a:t>
            </a:r>
            <a:endParaRPr b="0" i="0" sz="2200" u="none" cap="none" strike="noStrike"/>
          </a:p>
        </p:txBody>
      </p:sp>
      <p:sp>
        <p:nvSpPr>
          <p:cNvPr id="95" name="Google Shape;95;p4"/>
          <p:cNvSpPr/>
          <p:nvPr/>
        </p:nvSpPr>
        <p:spPr>
          <a:xfrm>
            <a:off x="1051084" y="4302085"/>
            <a:ext cx="3681770" cy="181451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Usmeno izlaganje na jednu od dve ponuđene teme. Nakon prezentacije, slede kratka pitanja ispitivača ili drugog kandidata u vezi sa vašim izlaganjem.</a:t>
            </a:r>
            <a:endParaRPr b="0" i="0" sz="1750" u="none" cap="none" strike="noStrike"/>
          </a:p>
        </p:txBody>
      </p:sp>
      <p:sp>
        <p:nvSpPr>
          <p:cNvPr id="96" name="Google Shape;96;p4"/>
          <p:cNvSpPr/>
          <p:nvPr/>
        </p:nvSpPr>
        <p:spPr>
          <a:xfrm>
            <a:off x="5216962" y="3244691"/>
            <a:ext cx="4196358" cy="3129201"/>
          </a:xfrm>
          <a:prstGeom prst="roundRect">
            <a:avLst>
              <a:gd fmla="val 4675" name="adj"/>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4"/>
          <p:cNvSpPr/>
          <p:nvPr/>
        </p:nvSpPr>
        <p:spPr>
          <a:xfrm>
            <a:off x="5216962" y="3214211"/>
            <a:ext cx="4196358" cy="121920"/>
          </a:xfrm>
          <a:prstGeom prst="roundRect">
            <a:avLst>
              <a:gd fmla="val 7500" name="adj"/>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4"/>
          <p:cNvSpPr/>
          <p:nvPr/>
        </p:nvSpPr>
        <p:spPr>
          <a:xfrm>
            <a:off x="6974860" y="2904530"/>
            <a:ext cx="680442" cy="680442"/>
          </a:xfrm>
          <a:prstGeom prst="roundRect">
            <a:avLst>
              <a:gd fmla="val 134383" name="adj"/>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99" name="Google Shape;99;p4"/>
          <p:cNvPicPr preferRelativeResize="0"/>
          <p:nvPr/>
        </p:nvPicPr>
        <p:blipFill rotWithShape="1">
          <a:blip r:embed="rId5">
            <a:alphaModFix/>
          </a:blip>
          <a:srcRect b="0" l="0" r="0" t="0"/>
          <a:stretch/>
        </p:blipFill>
        <p:spPr>
          <a:xfrm>
            <a:off x="7178933" y="3074670"/>
            <a:ext cx="272177" cy="340162"/>
          </a:xfrm>
          <a:prstGeom prst="rect">
            <a:avLst/>
          </a:prstGeom>
          <a:noFill/>
          <a:ln>
            <a:noFill/>
          </a:ln>
        </p:spPr>
      </p:pic>
      <p:sp>
        <p:nvSpPr>
          <p:cNvPr id="100" name="Google Shape;100;p4"/>
          <p:cNvSpPr/>
          <p:nvPr/>
        </p:nvSpPr>
        <p:spPr>
          <a:xfrm>
            <a:off x="5474256" y="3811667"/>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Sadržaj i struktura</a:t>
            </a:r>
            <a:endParaRPr b="0" i="0" sz="2200" u="none" cap="none" strike="noStrike"/>
          </a:p>
        </p:txBody>
      </p:sp>
      <p:sp>
        <p:nvSpPr>
          <p:cNvPr id="101" name="Google Shape;101;p4"/>
          <p:cNvSpPr/>
          <p:nvPr/>
        </p:nvSpPr>
        <p:spPr>
          <a:xfrm>
            <a:off x="5474256" y="4302085"/>
            <a:ext cx="3681770" cy="181451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Zadaci često uključuju davanje primera, razmatranje alternativa, argumentovanje "za" i "protiv", pogled u budućnost teme i deljenje ličnog iskustva</a:t>
            </a:r>
            <a:r>
              <a:rPr lang="en-US" sz="1750">
                <a:latin typeface="Roboto"/>
                <a:ea typeface="Roboto"/>
                <a:cs typeface="Roboto"/>
                <a:sym typeface="Roboto"/>
              </a:rPr>
              <a:t>, davanje predloga.</a:t>
            </a:r>
            <a:endParaRPr b="0" i="0" sz="1750" u="none" cap="none" strike="noStrike"/>
          </a:p>
        </p:txBody>
      </p:sp>
      <p:sp>
        <p:nvSpPr>
          <p:cNvPr id="102" name="Google Shape;102;p4"/>
          <p:cNvSpPr/>
          <p:nvPr/>
        </p:nvSpPr>
        <p:spPr>
          <a:xfrm>
            <a:off x="9640133" y="3244691"/>
            <a:ext cx="4196358" cy="3129201"/>
          </a:xfrm>
          <a:prstGeom prst="roundRect">
            <a:avLst>
              <a:gd fmla="val 4675" name="adj"/>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4"/>
          <p:cNvSpPr/>
          <p:nvPr/>
        </p:nvSpPr>
        <p:spPr>
          <a:xfrm>
            <a:off x="9640133" y="3214211"/>
            <a:ext cx="4196358" cy="121920"/>
          </a:xfrm>
          <a:prstGeom prst="roundRect">
            <a:avLst>
              <a:gd fmla="val 7500" name="adj"/>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4"/>
          <p:cNvSpPr/>
          <p:nvPr/>
        </p:nvSpPr>
        <p:spPr>
          <a:xfrm>
            <a:off x="11398032" y="2904530"/>
            <a:ext cx="680442" cy="680442"/>
          </a:xfrm>
          <a:prstGeom prst="roundRect">
            <a:avLst>
              <a:gd fmla="val 134383" name="adj"/>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05" name="Google Shape;105;p4"/>
          <p:cNvPicPr preferRelativeResize="0"/>
          <p:nvPr/>
        </p:nvPicPr>
        <p:blipFill rotWithShape="1">
          <a:blip r:embed="rId6">
            <a:alphaModFix/>
          </a:blip>
          <a:srcRect b="0" l="0" r="0" t="0"/>
          <a:stretch/>
        </p:blipFill>
        <p:spPr>
          <a:xfrm>
            <a:off x="11602105" y="3074670"/>
            <a:ext cx="272177" cy="340162"/>
          </a:xfrm>
          <a:prstGeom prst="rect">
            <a:avLst/>
          </a:prstGeom>
          <a:noFill/>
          <a:ln>
            <a:noFill/>
          </a:ln>
        </p:spPr>
      </p:pic>
      <p:sp>
        <p:nvSpPr>
          <p:cNvPr id="106" name="Google Shape;106;p4"/>
          <p:cNvSpPr/>
          <p:nvPr/>
        </p:nvSpPr>
        <p:spPr>
          <a:xfrm>
            <a:off x="9897427" y="3811667"/>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Vremenski okvir</a:t>
            </a:r>
            <a:endParaRPr b="0" i="0" sz="2200" u="none" cap="none" strike="noStrike"/>
          </a:p>
        </p:txBody>
      </p:sp>
      <p:sp>
        <p:nvSpPr>
          <p:cNvPr id="107" name="Google Shape;107;p4"/>
          <p:cNvSpPr/>
          <p:nvPr/>
        </p:nvSpPr>
        <p:spPr>
          <a:xfrm>
            <a:off x="9897427" y="4302085"/>
            <a:ext cx="3681770" cy="725805"/>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5 minuta prezentacija + 2 pitanja i odgovori</a:t>
            </a:r>
            <a:endParaRPr b="0" i="0" sz="1750" u="none" cap="none" strike="noStrike"/>
          </a:p>
        </p:txBody>
      </p:sp>
      <p:sp>
        <p:nvSpPr>
          <p:cNvPr id="108" name="Google Shape;108;p4"/>
          <p:cNvSpPr/>
          <p:nvPr/>
        </p:nvSpPr>
        <p:spPr>
          <a:xfrm>
            <a:off x="12488400" y="-5"/>
            <a:ext cx="2142000" cy="5991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5"/>
          <p:cNvSpPr/>
          <p:nvPr/>
        </p:nvSpPr>
        <p:spPr>
          <a:xfrm>
            <a:off x="793790" y="665678"/>
            <a:ext cx="5103614" cy="637937"/>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187AB"/>
              </a:buClr>
              <a:buSzPts val="4000"/>
              <a:buFont typeface="Oswald"/>
              <a:buNone/>
            </a:pPr>
            <a:r>
              <a:rPr b="1" i="0" lang="en-US" sz="4000" u="none" cap="none" strike="noStrike">
                <a:solidFill>
                  <a:srgbClr val="2187AB"/>
                </a:solidFill>
                <a:latin typeface="Oswald"/>
                <a:ea typeface="Oswald"/>
                <a:cs typeface="Oswald"/>
                <a:sym typeface="Oswald"/>
              </a:rPr>
              <a:t>Primer:</a:t>
            </a:r>
            <a:endParaRPr b="0" i="0" sz="4000" u="none" cap="none" strike="noStrike"/>
          </a:p>
        </p:txBody>
      </p:sp>
      <p:sp>
        <p:nvSpPr>
          <p:cNvPr id="115" name="Google Shape;115;p5"/>
          <p:cNvSpPr/>
          <p:nvPr/>
        </p:nvSpPr>
        <p:spPr>
          <a:xfrm>
            <a:off x="793790" y="1813798"/>
            <a:ext cx="5623560" cy="318849"/>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187AB"/>
              </a:buClr>
              <a:buSzPts val="2000"/>
              <a:buFont typeface="Oswald"/>
              <a:buNone/>
            </a:pPr>
            <a:r>
              <a:rPr b="1" i="0" lang="en-US" sz="2000" u="none" cap="none" strike="noStrike">
                <a:solidFill>
                  <a:srgbClr val="2187AB"/>
                </a:solidFill>
                <a:latin typeface="Oswald"/>
                <a:ea typeface="Oswald"/>
                <a:cs typeface="Oswald"/>
                <a:sym typeface="Oswald"/>
              </a:rPr>
              <a:t>Thema 1: Schulabwesenheit für Klimademonstrationen</a:t>
            </a:r>
            <a:endParaRPr b="0" i="0" sz="2000" u="none" cap="none" strike="noStrike"/>
          </a:p>
        </p:txBody>
      </p:sp>
      <p:sp>
        <p:nvSpPr>
          <p:cNvPr id="116" name="Google Shape;116;p5"/>
          <p:cNvSpPr/>
          <p:nvPr/>
        </p:nvSpPr>
        <p:spPr>
          <a:xfrm>
            <a:off x="793790" y="2336721"/>
            <a:ext cx="6272451" cy="653415"/>
          </a:xfrm>
          <a:prstGeom prst="rect">
            <a:avLst/>
          </a:prstGeom>
          <a:noFill/>
          <a:ln>
            <a:noFill/>
          </a:ln>
        </p:spPr>
        <p:txBody>
          <a:bodyPr anchorCtr="0" anchor="t" bIns="0" lIns="0" spcFirstLastPara="1" rIns="0" wrap="square" tIns="0">
            <a:noAutofit/>
          </a:bodyPr>
          <a:lstStyle/>
          <a:p>
            <a:pPr indent="0" lvl="0" marL="0" marR="0" rtl="0" algn="l">
              <a:lnSpc>
                <a:spcPct val="159375"/>
              </a:lnSpc>
              <a:spcBef>
                <a:spcPts val="0"/>
              </a:spcBef>
              <a:spcAft>
                <a:spcPts val="0"/>
              </a:spcAft>
              <a:buClr>
                <a:srgbClr val="000000"/>
              </a:buClr>
              <a:buSzPts val="1600"/>
              <a:buFont typeface="Roboto"/>
              <a:buNone/>
            </a:pPr>
            <a:r>
              <a:rPr b="0" i="0" lang="en-US" sz="1600" u="none" cap="none" strike="noStrike">
                <a:solidFill>
                  <a:srgbClr val="000000"/>
                </a:solidFill>
                <a:latin typeface="Roboto"/>
                <a:ea typeface="Roboto"/>
                <a:cs typeface="Roboto"/>
                <a:sym typeface="Roboto"/>
              </a:rPr>
              <a:t>Sollten Schülerinnen und Schüler für Klimaschutzdemonstrationen der Schule fernbleiben dürfen?</a:t>
            </a:r>
            <a:endParaRPr b="0" i="0" sz="1600" u="none" cap="none" strike="noStrike"/>
          </a:p>
        </p:txBody>
      </p:sp>
      <p:sp>
        <p:nvSpPr>
          <p:cNvPr id="117" name="Google Shape;117;p5"/>
          <p:cNvSpPr/>
          <p:nvPr/>
        </p:nvSpPr>
        <p:spPr>
          <a:xfrm>
            <a:off x="793790" y="3173849"/>
            <a:ext cx="6272451" cy="1633538"/>
          </a:xfrm>
          <a:prstGeom prst="rect">
            <a:avLst/>
          </a:prstGeom>
          <a:noFill/>
          <a:ln>
            <a:noFill/>
          </a:ln>
        </p:spPr>
        <p:txBody>
          <a:bodyPr anchorCtr="0" anchor="t" bIns="0" lIns="0" spcFirstLastPara="1" rIns="0" wrap="square" tIns="0">
            <a:noAutofit/>
          </a:bodyPr>
          <a:lstStyle/>
          <a:p>
            <a:pPr indent="0" lvl="0" marL="0" marR="0" rtl="0" algn="l">
              <a:lnSpc>
                <a:spcPct val="159375"/>
              </a:lnSpc>
              <a:spcBef>
                <a:spcPts val="0"/>
              </a:spcBef>
              <a:spcAft>
                <a:spcPts val="0"/>
              </a:spcAft>
              <a:buClr>
                <a:srgbClr val="000000"/>
              </a:buClr>
              <a:buSzPts val="1600"/>
              <a:buFont typeface="Roboto"/>
              <a:buNone/>
            </a:pPr>
            <a:r>
              <a:rPr b="0" i="0" lang="en-US" sz="1600" u="none" cap="none" strike="noStrike">
                <a:solidFill>
                  <a:srgbClr val="000000"/>
                </a:solidFill>
                <a:latin typeface="Roboto"/>
                <a:ea typeface="Roboto"/>
                <a:cs typeface="Roboto"/>
                <a:sym typeface="Roboto"/>
              </a:rPr>
              <a:t>In zahlreichen Ländern unterstützen Schülerinnen und Schüler politische Aktionen für den Klimaschutz. Häufig tun sie das ohne Erlaubnis ihrer Eltern und Lehrkräfte. Sie verpassen den Unterricht, um sich beispielsweise auf Protestveranstaltungen für die Umwelt einzusetzen.</a:t>
            </a:r>
            <a:endParaRPr b="0" i="0" sz="1600" u="none" cap="none" strike="noStrike"/>
          </a:p>
        </p:txBody>
      </p:sp>
      <p:sp>
        <p:nvSpPr>
          <p:cNvPr id="118" name="Google Shape;118;p5"/>
          <p:cNvSpPr/>
          <p:nvPr/>
        </p:nvSpPr>
        <p:spPr>
          <a:xfrm>
            <a:off x="793790" y="4991100"/>
            <a:ext cx="6272451" cy="326708"/>
          </a:xfrm>
          <a:prstGeom prst="rect">
            <a:avLst/>
          </a:prstGeom>
          <a:noFill/>
          <a:ln>
            <a:noFill/>
          </a:ln>
        </p:spPr>
        <p:txBody>
          <a:bodyPr anchorCtr="0" anchor="t" bIns="0" lIns="0" spcFirstLastPara="1" rIns="0" wrap="square" tIns="0">
            <a:noAutofit/>
          </a:bodyPr>
          <a:lstStyle/>
          <a:p>
            <a:pPr indent="-342900" lvl="0" marL="342900" marR="0" rtl="0" algn="l">
              <a:lnSpc>
                <a:spcPct val="159375"/>
              </a:lnSpc>
              <a:spcBef>
                <a:spcPts val="0"/>
              </a:spcBef>
              <a:spcAft>
                <a:spcPts val="0"/>
              </a:spcAft>
              <a:buClr>
                <a:srgbClr val="000000"/>
              </a:buClr>
              <a:buSzPts val="1600"/>
              <a:buFont typeface="Roboto"/>
              <a:buChar char="•"/>
            </a:pPr>
            <a:r>
              <a:rPr b="0" i="0" lang="en-US" sz="1600" u="none" cap="none" strike="noStrike">
                <a:solidFill>
                  <a:srgbClr val="000000"/>
                </a:solidFill>
                <a:latin typeface="Roboto"/>
                <a:ea typeface="Roboto"/>
                <a:cs typeface="Roboto"/>
                <a:sym typeface="Roboto"/>
              </a:rPr>
              <a:t>Geben Sie ein Beispiel.</a:t>
            </a:r>
            <a:endParaRPr b="0" i="0" sz="1600" u="none" cap="none" strike="noStrike"/>
          </a:p>
        </p:txBody>
      </p:sp>
      <p:sp>
        <p:nvSpPr>
          <p:cNvPr id="119" name="Google Shape;119;p5"/>
          <p:cNvSpPr/>
          <p:nvPr/>
        </p:nvSpPr>
        <p:spPr>
          <a:xfrm>
            <a:off x="793790" y="5389245"/>
            <a:ext cx="6272451" cy="653415"/>
          </a:xfrm>
          <a:prstGeom prst="rect">
            <a:avLst/>
          </a:prstGeom>
          <a:noFill/>
          <a:ln>
            <a:noFill/>
          </a:ln>
        </p:spPr>
        <p:txBody>
          <a:bodyPr anchorCtr="0" anchor="t" bIns="0" lIns="0" spcFirstLastPara="1" rIns="0" wrap="square" tIns="0">
            <a:noAutofit/>
          </a:bodyPr>
          <a:lstStyle/>
          <a:p>
            <a:pPr indent="-342900" lvl="0" marL="342900" marR="0" rtl="0" algn="l">
              <a:lnSpc>
                <a:spcPct val="159375"/>
              </a:lnSpc>
              <a:spcBef>
                <a:spcPts val="0"/>
              </a:spcBef>
              <a:spcAft>
                <a:spcPts val="0"/>
              </a:spcAft>
              <a:buClr>
                <a:srgbClr val="000000"/>
              </a:buClr>
              <a:buSzPts val="1600"/>
              <a:buFont typeface="Roboto"/>
              <a:buChar char="•"/>
            </a:pPr>
            <a:r>
              <a:rPr b="0" i="0" lang="en-US" sz="1600" u="none" cap="none" strike="noStrike">
                <a:solidFill>
                  <a:srgbClr val="000000"/>
                </a:solidFill>
                <a:latin typeface="Roboto"/>
                <a:ea typeface="Roboto"/>
                <a:cs typeface="Roboto"/>
                <a:sym typeface="Roboto"/>
              </a:rPr>
              <a:t>Argumentieren Sie für oder gegen das Verhalten der Schülerinnen und Schüler.</a:t>
            </a:r>
            <a:endParaRPr b="0" i="0" sz="1600" u="none" cap="none" strike="noStrike"/>
          </a:p>
        </p:txBody>
      </p:sp>
      <p:sp>
        <p:nvSpPr>
          <p:cNvPr id="120" name="Google Shape;120;p5"/>
          <p:cNvSpPr/>
          <p:nvPr/>
        </p:nvSpPr>
        <p:spPr>
          <a:xfrm>
            <a:off x="793790" y="6114098"/>
            <a:ext cx="6272451" cy="653415"/>
          </a:xfrm>
          <a:prstGeom prst="rect">
            <a:avLst/>
          </a:prstGeom>
          <a:noFill/>
          <a:ln>
            <a:noFill/>
          </a:ln>
        </p:spPr>
        <p:txBody>
          <a:bodyPr anchorCtr="0" anchor="t" bIns="0" lIns="0" spcFirstLastPara="1" rIns="0" wrap="square" tIns="0">
            <a:noAutofit/>
          </a:bodyPr>
          <a:lstStyle/>
          <a:p>
            <a:pPr indent="-342900" lvl="0" marL="342900" marR="0" rtl="0" algn="l">
              <a:lnSpc>
                <a:spcPct val="159375"/>
              </a:lnSpc>
              <a:spcBef>
                <a:spcPts val="0"/>
              </a:spcBef>
              <a:spcAft>
                <a:spcPts val="0"/>
              </a:spcAft>
              <a:buClr>
                <a:srgbClr val="000000"/>
              </a:buClr>
              <a:buSzPts val="1600"/>
              <a:buFont typeface="Roboto"/>
              <a:buChar char="•"/>
            </a:pPr>
            <a:r>
              <a:rPr b="0" i="0" lang="en-US" sz="1600" u="none" cap="none" strike="noStrike">
                <a:solidFill>
                  <a:srgbClr val="000000"/>
                </a:solidFill>
                <a:latin typeface="Roboto"/>
                <a:ea typeface="Roboto"/>
                <a:cs typeface="Roboto"/>
                <a:sym typeface="Roboto"/>
              </a:rPr>
              <a:t>Äußern Sie sich: Mit welchen Maßnahmen sollten Eltern und Lehrkräfte reagieren?</a:t>
            </a:r>
            <a:endParaRPr b="0" i="0" sz="1600" u="none" cap="none" strike="noStrike"/>
          </a:p>
        </p:txBody>
      </p:sp>
      <p:sp>
        <p:nvSpPr>
          <p:cNvPr id="121" name="Google Shape;121;p5"/>
          <p:cNvSpPr/>
          <p:nvPr/>
        </p:nvSpPr>
        <p:spPr>
          <a:xfrm>
            <a:off x="793790" y="6838950"/>
            <a:ext cx="6272451" cy="653415"/>
          </a:xfrm>
          <a:prstGeom prst="rect">
            <a:avLst/>
          </a:prstGeom>
          <a:noFill/>
          <a:ln>
            <a:noFill/>
          </a:ln>
        </p:spPr>
        <p:txBody>
          <a:bodyPr anchorCtr="0" anchor="t" bIns="0" lIns="0" spcFirstLastPara="1" rIns="0" wrap="square" tIns="0">
            <a:noAutofit/>
          </a:bodyPr>
          <a:lstStyle/>
          <a:p>
            <a:pPr indent="-342900" lvl="0" marL="342900" marR="0" rtl="0" algn="l">
              <a:lnSpc>
                <a:spcPct val="159375"/>
              </a:lnSpc>
              <a:spcBef>
                <a:spcPts val="0"/>
              </a:spcBef>
              <a:spcAft>
                <a:spcPts val="0"/>
              </a:spcAft>
              <a:buClr>
                <a:srgbClr val="000000"/>
              </a:buClr>
              <a:buSzPts val="1600"/>
              <a:buFont typeface="Roboto"/>
              <a:buChar char="•"/>
            </a:pPr>
            <a:r>
              <a:rPr b="0" i="0" lang="en-US" sz="1600" u="none" cap="none" strike="noStrike">
                <a:solidFill>
                  <a:srgbClr val="000000"/>
                </a:solidFill>
                <a:latin typeface="Roboto"/>
                <a:ea typeface="Roboto"/>
                <a:cs typeface="Roboto"/>
                <a:sym typeface="Roboto"/>
              </a:rPr>
              <a:t>Machen Sie einen Vorschlag, wie Schülerinnen und Schüler ihr Ziel anders erreichen könnten.</a:t>
            </a:r>
            <a:endParaRPr b="0" i="0" sz="1600" u="none" cap="none" strike="noStrike"/>
          </a:p>
        </p:txBody>
      </p:sp>
      <p:sp>
        <p:nvSpPr>
          <p:cNvPr id="122" name="Google Shape;122;p5"/>
          <p:cNvSpPr/>
          <p:nvPr/>
        </p:nvSpPr>
        <p:spPr>
          <a:xfrm>
            <a:off x="7571780" y="1813798"/>
            <a:ext cx="4202668" cy="318849"/>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187AB"/>
              </a:buClr>
              <a:buSzPts val="2000"/>
              <a:buFont typeface="Oswald"/>
              <a:buNone/>
            </a:pPr>
            <a:r>
              <a:rPr b="1" i="0" lang="en-US" sz="2000" u="none" cap="none" strike="noStrike">
                <a:solidFill>
                  <a:srgbClr val="2187AB"/>
                </a:solidFill>
                <a:latin typeface="Oswald"/>
                <a:ea typeface="Oswald"/>
                <a:cs typeface="Oswald"/>
                <a:sym typeface="Oswald"/>
              </a:rPr>
              <a:t>Thema 2: Geschlechtergerechte Sprache</a:t>
            </a:r>
            <a:endParaRPr b="0" i="0" sz="2000" u="none" cap="none" strike="noStrike"/>
          </a:p>
        </p:txBody>
      </p:sp>
      <p:sp>
        <p:nvSpPr>
          <p:cNvPr id="123" name="Google Shape;123;p5"/>
          <p:cNvSpPr/>
          <p:nvPr/>
        </p:nvSpPr>
        <p:spPr>
          <a:xfrm>
            <a:off x="7571780" y="2336721"/>
            <a:ext cx="6272451" cy="326708"/>
          </a:xfrm>
          <a:prstGeom prst="rect">
            <a:avLst/>
          </a:prstGeom>
          <a:noFill/>
          <a:ln>
            <a:noFill/>
          </a:ln>
        </p:spPr>
        <p:txBody>
          <a:bodyPr anchorCtr="0" anchor="t" bIns="0" lIns="0" spcFirstLastPara="1" rIns="0" wrap="square" tIns="0">
            <a:noAutofit/>
          </a:bodyPr>
          <a:lstStyle/>
          <a:p>
            <a:pPr indent="0" lvl="0" marL="0" marR="0" rtl="0" algn="l">
              <a:lnSpc>
                <a:spcPct val="159375"/>
              </a:lnSpc>
              <a:spcBef>
                <a:spcPts val="0"/>
              </a:spcBef>
              <a:spcAft>
                <a:spcPts val="0"/>
              </a:spcAft>
              <a:buClr>
                <a:srgbClr val="000000"/>
              </a:buClr>
              <a:buSzPts val="1600"/>
              <a:buFont typeface="Roboto"/>
              <a:buNone/>
            </a:pPr>
            <a:r>
              <a:rPr b="0" i="0" lang="en-US" sz="1600" u="none" cap="none" strike="noStrike">
                <a:solidFill>
                  <a:srgbClr val="000000"/>
                </a:solidFill>
                <a:latin typeface="Roboto"/>
                <a:ea typeface="Roboto"/>
                <a:cs typeface="Roboto"/>
                <a:sym typeface="Roboto"/>
              </a:rPr>
              <a:t>Ist eine geschlechtergerechte Sprache wünschenswert?</a:t>
            </a:r>
            <a:endParaRPr b="0" i="0" sz="1600" u="none" cap="none" strike="noStrike"/>
          </a:p>
        </p:txBody>
      </p:sp>
      <p:sp>
        <p:nvSpPr>
          <p:cNvPr id="124" name="Google Shape;124;p5"/>
          <p:cNvSpPr/>
          <p:nvPr/>
        </p:nvSpPr>
        <p:spPr>
          <a:xfrm>
            <a:off x="7571780" y="2847142"/>
            <a:ext cx="6272451" cy="980123"/>
          </a:xfrm>
          <a:prstGeom prst="rect">
            <a:avLst/>
          </a:prstGeom>
          <a:noFill/>
          <a:ln>
            <a:noFill/>
          </a:ln>
        </p:spPr>
        <p:txBody>
          <a:bodyPr anchorCtr="0" anchor="t" bIns="0" lIns="0" spcFirstLastPara="1" rIns="0" wrap="square" tIns="0">
            <a:noAutofit/>
          </a:bodyPr>
          <a:lstStyle/>
          <a:p>
            <a:pPr indent="0" lvl="0" marL="0" marR="0" rtl="0" algn="l">
              <a:lnSpc>
                <a:spcPct val="159375"/>
              </a:lnSpc>
              <a:spcBef>
                <a:spcPts val="0"/>
              </a:spcBef>
              <a:spcAft>
                <a:spcPts val="0"/>
              </a:spcAft>
              <a:buClr>
                <a:srgbClr val="000000"/>
              </a:buClr>
              <a:buSzPts val="1600"/>
              <a:buFont typeface="Roboto"/>
              <a:buNone/>
            </a:pPr>
            <a:r>
              <a:rPr b="0" i="0" lang="en-US" sz="1600" u="none" cap="none" strike="noStrike">
                <a:solidFill>
                  <a:srgbClr val="000000"/>
                </a:solidFill>
                <a:latin typeface="Roboto"/>
                <a:ea typeface="Roboto"/>
                <a:cs typeface="Roboto"/>
                <a:sym typeface="Roboto"/>
              </a:rPr>
              <a:t>Die einen antworten: Natürlich! Denn die Frauen sind nicht automatisch immer mit angesprochen. Die anderen sagen: Nein, bloß nicht!</a:t>
            </a:r>
            <a:endParaRPr b="0" i="0" sz="1600" u="none" cap="none" strike="noStrike"/>
          </a:p>
        </p:txBody>
      </p:sp>
      <p:sp>
        <p:nvSpPr>
          <p:cNvPr id="125" name="Google Shape;125;p5"/>
          <p:cNvSpPr/>
          <p:nvPr/>
        </p:nvSpPr>
        <p:spPr>
          <a:xfrm>
            <a:off x="7571780" y="4010977"/>
            <a:ext cx="6272451" cy="980123"/>
          </a:xfrm>
          <a:prstGeom prst="rect">
            <a:avLst/>
          </a:prstGeom>
          <a:noFill/>
          <a:ln>
            <a:noFill/>
          </a:ln>
        </p:spPr>
        <p:txBody>
          <a:bodyPr anchorCtr="0" anchor="t" bIns="0" lIns="0" spcFirstLastPara="1" rIns="0" wrap="square" tIns="0">
            <a:noAutofit/>
          </a:bodyPr>
          <a:lstStyle/>
          <a:p>
            <a:pPr indent="0" lvl="0" marL="0" marR="0" rtl="0" algn="l">
              <a:lnSpc>
                <a:spcPct val="159375"/>
              </a:lnSpc>
              <a:spcBef>
                <a:spcPts val="0"/>
              </a:spcBef>
              <a:spcAft>
                <a:spcPts val="0"/>
              </a:spcAft>
              <a:buClr>
                <a:srgbClr val="000000"/>
              </a:buClr>
              <a:buSzPts val="1600"/>
              <a:buFont typeface="Roboto"/>
              <a:buNone/>
            </a:pPr>
            <a:r>
              <a:rPr b="0" i="0" lang="en-US" sz="1600" u="none" cap="none" strike="noStrike">
                <a:solidFill>
                  <a:srgbClr val="000000"/>
                </a:solidFill>
                <a:latin typeface="Roboto"/>
                <a:ea typeface="Roboto"/>
                <a:cs typeface="Roboto"/>
                <a:sym typeface="Roboto"/>
              </a:rPr>
              <a:t>Die Diskussion dreht sich oft um die Verwendung von neutralen oder gegenderten Begriffen, um alle Geschlechter einzubeziehen (z.B. "der/die Leserin", "der/die Teilnehmende").</a:t>
            </a:r>
            <a:endParaRPr b="0" i="0" sz="1600" u="none" cap="none" strike="noStrike"/>
          </a:p>
        </p:txBody>
      </p:sp>
      <p:sp>
        <p:nvSpPr>
          <p:cNvPr id="126" name="Google Shape;126;p5"/>
          <p:cNvSpPr/>
          <p:nvPr/>
        </p:nvSpPr>
        <p:spPr>
          <a:xfrm>
            <a:off x="7571780" y="5174813"/>
            <a:ext cx="6272451" cy="326708"/>
          </a:xfrm>
          <a:prstGeom prst="rect">
            <a:avLst/>
          </a:prstGeom>
          <a:noFill/>
          <a:ln>
            <a:noFill/>
          </a:ln>
        </p:spPr>
        <p:txBody>
          <a:bodyPr anchorCtr="0" anchor="t" bIns="0" lIns="0" spcFirstLastPara="1" rIns="0" wrap="square" tIns="0">
            <a:noAutofit/>
          </a:bodyPr>
          <a:lstStyle/>
          <a:p>
            <a:pPr indent="-342900" lvl="0" marL="342900" marR="0" rtl="0" algn="l">
              <a:lnSpc>
                <a:spcPct val="159375"/>
              </a:lnSpc>
              <a:spcBef>
                <a:spcPts val="0"/>
              </a:spcBef>
              <a:spcAft>
                <a:spcPts val="0"/>
              </a:spcAft>
              <a:buClr>
                <a:srgbClr val="000000"/>
              </a:buClr>
              <a:buSzPts val="1600"/>
              <a:buFont typeface="Roboto"/>
              <a:buChar char="•"/>
            </a:pPr>
            <a:r>
              <a:rPr b="0" i="0" lang="en-US" sz="1600" u="none" cap="none" strike="noStrike">
                <a:solidFill>
                  <a:srgbClr val="000000"/>
                </a:solidFill>
                <a:latin typeface="Roboto"/>
                <a:ea typeface="Roboto"/>
                <a:cs typeface="Roboto"/>
                <a:sym typeface="Roboto"/>
              </a:rPr>
              <a:t>Geben Sie ein Beispiel für eine andere Sprache.</a:t>
            </a:r>
            <a:endParaRPr b="0" i="0" sz="1600" u="none" cap="none" strike="noStrike"/>
          </a:p>
        </p:txBody>
      </p:sp>
      <p:sp>
        <p:nvSpPr>
          <p:cNvPr id="127" name="Google Shape;127;p5"/>
          <p:cNvSpPr/>
          <p:nvPr/>
        </p:nvSpPr>
        <p:spPr>
          <a:xfrm>
            <a:off x="7571780" y="5572958"/>
            <a:ext cx="6272451" cy="326708"/>
          </a:xfrm>
          <a:prstGeom prst="rect">
            <a:avLst/>
          </a:prstGeom>
          <a:noFill/>
          <a:ln>
            <a:noFill/>
          </a:ln>
        </p:spPr>
        <p:txBody>
          <a:bodyPr anchorCtr="0" anchor="t" bIns="0" lIns="0" spcFirstLastPara="1" rIns="0" wrap="square" tIns="0">
            <a:noAutofit/>
          </a:bodyPr>
          <a:lstStyle/>
          <a:p>
            <a:pPr indent="-342900" lvl="0" marL="342900" marR="0" rtl="0" algn="l">
              <a:lnSpc>
                <a:spcPct val="159375"/>
              </a:lnSpc>
              <a:spcBef>
                <a:spcPts val="0"/>
              </a:spcBef>
              <a:spcAft>
                <a:spcPts val="0"/>
              </a:spcAft>
              <a:buClr>
                <a:srgbClr val="000000"/>
              </a:buClr>
              <a:buSzPts val="1600"/>
              <a:buFont typeface="Roboto"/>
              <a:buChar char="•"/>
            </a:pPr>
            <a:r>
              <a:rPr b="0" i="0" lang="en-US" sz="1600" u="none" cap="none" strike="noStrike">
                <a:solidFill>
                  <a:srgbClr val="000000"/>
                </a:solidFill>
                <a:latin typeface="Roboto"/>
                <a:ea typeface="Roboto"/>
                <a:cs typeface="Roboto"/>
                <a:sym typeface="Roboto"/>
              </a:rPr>
              <a:t>Argumentieren Sie für oder gegen eine neutrale Sprache.</a:t>
            </a:r>
            <a:endParaRPr b="0" i="0" sz="1600" u="none" cap="none" strike="noStrike"/>
          </a:p>
        </p:txBody>
      </p:sp>
      <p:sp>
        <p:nvSpPr>
          <p:cNvPr id="128" name="Google Shape;128;p5"/>
          <p:cNvSpPr/>
          <p:nvPr/>
        </p:nvSpPr>
        <p:spPr>
          <a:xfrm>
            <a:off x="7571780" y="5971103"/>
            <a:ext cx="6272451" cy="653415"/>
          </a:xfrm>
          <a:prstGeom prst="rect">
            <a:avLst/>
          </a:prstGeom>
          <a:noFill/>
          <a:ln>
            <a:noFill/>
          </a:ln>
        </p:spPr>
        <p:txBody>
          <a:bodyPr anchorCtr="0" anchor="t" bIns="0" lIns="0" spcFirstLastPara="1" rIns="0" wrap="square" tIns="0">
            <a:noAutofit/>
          </a:bodyPr>
          <a:lstStyle/>
          <a:p>
            <a:pPr indent="-342900" lvl="0" marL="342900" marR="0" rtl="0" algn="l">
              <a:lnSpc>
                <a:spcPct val="159375"/>
              </a:lnSpc>
              <a:spcBef>
                <a:spcPts val="0"/>
              </a:spcBef>
              <a:spcAft>
                <a:spcPts val="0"/>
              </a:spcAft>
              <a:buClr>
                <a:srgbClr val="000000"/>
              </a:buClr>
              <a:buSzPts val="1600"/>
              <a:buFont typeface="Roboto"/>
              <a:buChar char="•"/>
            </a:pPr>
            <a:r>
              <a:rPr b="0" i="0" lang="en-US" sz="1600" u="none" cap="none" strike="noStrike">
                <a:solidFill>
                  <a:srgbClr val="000000"/>
                </a:solidFill>
                <a:latin typeface="Roboto"/>
                <a:ea typeface="Roboto"/>
                <a:cs typeface="Roboto"/>
                <a:sym typeface="Roboto"/>
              </a:rPr>
              <a:t>Gehen Sie auf die Situation in Ihrem Heimatland oder einem anderen Land ein.</a:t>
            </a:r>
            <a:endParaRPr b="0" i="0" sz="1600" u="none" cap="none" strike="noStrike"/>
          </a:p>
        </p:txBody>
      </p:sp>
      <p:sp>
        <p:nvSpPr>
          <p:cNvPr id="129" name="Google Shape;129;p5"/>
          <p:cNvSpPr/>
          <p:nvPr/>
        </p:nvSpPr>
        <p:spPr>
          <a:xfrm>
            <a:off x="7571780" y="6695956"/>
            <a:ext cx="6272451" cy="326708"/>
          </a:xfrm>
          <a:prstGeom prst="rect">
            <a:avLst/>
          </a:prstGeom>
          <a:noFill/>
          <a:ln>
            <a:noFill/>
          </a:ln>
        </p:spPr>
        <p:txBody>
          <a:bodyPr anchorCtr="0" anchor="t" bIns="0" lIns="0" spcFirstLastPara="1" rIns="0" wrap="square" tIns="0">
            <a:noAutofit/>
          </a:bodyPr>
          <a:lstStyle/>
          <a:p>
            <a:pPr indent="-342900" lvl="0" marL="342900" marR="0" rtl="0" algn="l">
              <a:lnSpc>
                <a:spcPct val="159375"/>
              </a:lnSpc>
              <a:spcBef>
                <a:spcPts val="0"/>
              </a:spcBef>
              <a:spcAft>
                <a:spcPts val="0"/>
              </a:spcAft>
              <a:buClr>
                <a:srgbClr val="000000"/>
              </a:buClr>
              <a:buSzPts val="1600"/>
              <a:buFont typeface="Roboto"/>
              <a:buChar char="•"/>
            </a:pPr>
            <a:r>
              <a:rPr b="0" i="0" lang="en-US" sz="1600" u="none" cap="none" strike="noStrike">
                <a:solidFill>
                  <a:srgbClr val="000000"/>
                </a:solidFill>
                <a:latin typeface="Roboto"/>
                <a:ea typeface="Roboto"/>
                <a:cs typeface="Roboto"/>
                <a:sym typeface="Roboto"/>
              </a:rPr>
              <a:t>Schließen Sie mit einem Ausblick in die Zukunft.</a:t>
            </a:r>
            <a:endParaRPr b="0" i="0" sz="1600" u="none" cap="none" strike="noStrike"/>
          </a:p>
        </p:txBody>
      </p:sp>
      <p:sp>
        <p:nvSpPr>
          <p:cNvPr id="130" name="Google Shape;130;p5"/>
          <p:cNvSpPr/>
          <p:nvPr/>
        </p:nvSpPr>
        <p:spPr>
          <a:xfrm>
            <a:off x="12488400" y="-5"/>
            <a:ext cx="2142000" cy="599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7"/>
          <p:cNvSpPr/>
          <p:nvPr/>
        </p:nvSpPr>
        <p:spPr>
          <a:xfrm>
            <a:off x="793790" y="839748"/>
            <a:ext cx="5551646" cy="637937"/>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187AB"/>
              </a:buClr>
              <a:buSzPts val="4000"/>
              <a:buFont typeface="Oswald"/>
              <a:buNone/>
            </a:pPr>
            <a:r>
              <a:rPr b="1" i="0" lang="en-US" sz="4000" u="none" cap="none" strike="noStrike">
                <a:solidFill>
                  <a:srgbClr val="2187AB"/>
                </a:solidFill>
                <a:latin typeface="Oswald"/>
                <a:ea typeface="Oswald"/>
                <a:cs typeface="Oswald"/>
                <a:sym typeface="Oswald"/>
              </a:rPr>
              <a:t>Saveti za uspešan monolog</a:t>
            </a:r>
            <a:endParaRPr b="0" i="0" sz="4000" u="none" cap="none" strike="noStrike"/>
          </a:p>
        </p:txBody>
      </p:sp>
      <p:sp>
        <p:nvSpPr>
          <p:cNvPr id="137" name="Google Shape;137;p7"/>
          <p:cNvSpPr/>
          <p:nvPr/>
        </p:nvSpPr>
        <p:spPr>
          <a:xfrm>
            <a:off x="793790" y="1885950"/>
            <a:ext cx="13042821" cy="5503783"/>
          </a:xfrm>
          <a:prstGeom prst="roundRect">
            <a:avLst>
              <a:gd fmla="val 166" name="adj"/>
            </a:avLst>
          </a:prstGeom>
          <a:solidFill>
            <a:srgbClr val="D4EEF7"/>
          </a:solidFill>
          <a:ln cap="flat" cmpd="sng" w="952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7"/>
          <p:cNvSpPr/>
          <p:nvPr/>
        </p:nvSpPr>
        <p:spPr>
          <a:xfrm>
            <a:off x="801410" y="1893570"/>
            <a:ext cx="6513790" cy="1829514"/>
          </a:xfrm>
          <a:prstGeom prst="roundRect">
            <a:avLst>
              <a:gd fmla="val 500" name="adj"/>
            </a:avLst>
          </a:prstGeom>
          <a:solidFill>
            <a:srgbClr val="D4EE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7"/>
          <p:cNvSpPr/>
          <p:nvPr/>
        </p:nvSpPr>
        <p:spPr>
          <a:xfrm>
            <a:off x="1005483" y="2097643"/>
            <a:ext cx="2551748" cy="318849"/>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000"/>
              <a:buFont typeface="Oswald"/>
              <a:buNone/>
            </a:pPr>
            <a:r>
              <a:rPr b="1" i="0" lang="en-US" sz="2000" u="none" cap="none" strike="noStrike">
                <a:solidFill>
                  <a:srgbClr val="000000"/>
                </a:solidFill>
                <a:latin typeface="Oswald"/>
                <a:ea typeface="Oswald"/>
                <a:cs typeface="Oswald"/>
                <a:sym typeface="Oswald"/>
              </a:rPr>
              <a:t>Analiza zadatka</a:t>
            </a:r>
            <a:endParaRPr b="0" i="0" sz="2000" u="none" cap="none" strike="noStrike"/>
          </a:p>
        </p:txBody>
      </p:sp>
      <p:sp>
        <p:nvSpPr>
          <p:cNvPr id="140" name="Google Shape;140;p7"/>
          <p:cNvSpPr/>
          <p:nvPr/>
        </p:nvSpPr>
        <p:spPr>
          <a:xfrm>
            <a:off x="1005483" y="2538889"/>
            <a:ext cx="5799415" cy="980123"/>
          </a:xfrm>
          <a:prstGeom prst="rect">
            <a:avLst/>
          </a:prstGeom>
          <a:noFill/>
          <a:ln>
            <a:noFill/>
          </a:ln>
        </p:spPr>
        <p:txBody>
          <a:bodyPr anchorCtr="0" anchor="t" bIns="0" lIns="0" spcFirstLastPara="1" rIns="0" wrap="square" tIns="0">
            <a:noAutofit/>
          </a:bodyPr>
          <a:lstStyle/>
          <a:p>
            <a:pPr indent="0" lvl="0" marL="0" marR="0" rtl="0" algn="l">
              <a:lnSpc>
                <a:spcPct val="159375"/>
              </a:lnSpc>
              <a:spcBef>
                <a:spcPts val="0"/>
              </a:spcBef>
              <a:spcAft>
                <a:spcPts val="0"/>
              </a:spcAft>
              <a:buClr>
                <a:srgbClr val="000000"/>
              </a:buClr>
              <a:buSzPts val="1600"/>
              <a:buFont typeface="Roboto"/>
              <a:buNone/>
            </a:pPr>
            <a:r>
              <a:rPr b="0" i="0" lang="en-US" sz="1600" u="none" cap="none" strike="noStrike">
                <a:solidFill>
                  <a:srgbClr val="000000"/>
                </a:solidFill>
                <a:latin typeface="Roboto"/>
                <a:ea typeface="Roboto"/>
                <a:cs typeface="Roboto"/>
                <a:sym typeface="Roboto"/>
              </a:rPr>
              <a:t>Koristite zadatak kao bazu za </a:t>
            </a:r>
            <a:r>
              <a:rPr b="1" i="0" lang="en-US" sz="1600" u="none" cap="none" strike="noStrike">
                <a:solidFill>
                  <a:srgbClr val="000000"/>
                </a:solidFill>
                <a:latin typeface="Roboto"/>
                <a:ea typeface="Roboto"/>
                <a:cs typeface="Roboto"/>
                <a:sym typeface="Roboto"/>
              </a:rPr>
              <a:t>brainstorming</a:t>
            </a:r>
            <a:r>
              <a:rPr b="0" i="0" lang="en-US" sz="1600" u="none" cap="none" strike="noStrike">
                <a:solidFill>
                  <a:srgbClr val="000000"/>
                </a:solidFill>
                <a:latin typeface="Roboto"/>
                <a:ea typeface="Roboto"/>
                <a:cs typeface="Roboto"/>
                <a:sym typeface="Roboto"/>
              </a:rPr>
              <a:t>. Pažljivo pročitajte da li se traži jedna ili više stavki (npr. "Nennen Sie Vor- und Nachteile" vs. "Nennen Sie eine Möglichkeit...").</a:t>
            </a:r>
            <a:endParaRPr b="0" i="0" sz="1600" u="none" cap="none" strike="noStrike"/>
          </a:p>
        </p:txBody>
      </p:sp>
      <p:sp>
        <p:nvSpPr>
          <p:cNvPr id="141" name="Google Shape;141;p7"/>
          <p:cNvSpPr/>
          <p:nvPr/>
        </p:nvSpPr>
        <p:spPr>
          <a:xfrm>
            <a:off x="7315200" y="1893570"/>
            <a:ext cx="6513790" cy="1829514"/>
          </a:xfrm>
          <a:prstGeom prst="rect">
            <a:avLst/>
          </a:prstGeom>
          <a:solidFill>
            <a:srgbClr val="D4EE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7"/>
          <p:cNvSpPr/>
          <p:nvPr/>
        </p:nvSpPr>
        <p:spPr>
          <a:xfrm>
            <a:off x="7315200" y="1893570"/>
            <a:ext cx="22860" cy="1829514"/>
          </a:xfrm>
          <a:prstGeom prst="roundRect">
            <a:avLst>
              <a:gd fmla="val 40000" name="adj"/>
            </a:avLst>
          </a:prstGeom>
          <a:solidFill>
            <a:srgbClr val="BAD4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7"/>
          <p:cNvSpPr/>
          <p:nvPr/>
        </p:nvSpPr>
        <p:spPr>
          <a:xfrm>
            <a:off x="7825502" y="2097643"/>
            <a:ext cx="2551748" cy="318849"/>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000"/>
              <a:buFont typeface="Oswald"/>
              <a:buNone/>
            </a:pPr>
            <a:r>
              <a:rPr b="1" i="0" lang="en-US" sz="2000" u="none" cap="none" strike="noStrike">
                <a:solidFill>
                  <a:srgbClr val="000000"/>
                </a:solidFill>
                <a:latin typeface="Oswald"/>
                <a:ea typeface="Oswald"/>
                <a:cs typeface="Oswald"/>
                <a:sym typeface="Oswald"/>
              </a:rPr>
              <a:t>Jasna struktura</a:t>
            </a:r>
            <a:endParaRPr b="0" i="0" sz="2000" u="none" cap="none" strike="noStrike"/>
          </a:p>
        </p:txBody>
      </p:sp>
      <p:sp>
        <p:nvSpPr>
          <p:cNvPr id="144" name="Google Shape;144;p7"/>
          <p:cNvSpPr/>
          <p:nvPr/>
        </p:nvSpPr>
        <p:spPr>
          <a:xfrm>
            <a:off x="7825502" y="2538889"/>
            <a:ext cx="5799415" cy="653415"/>
          </a:xfrm>
          <a:prstGeom prst="rect">
            <a:avLst/>
          </a:prstGeom>
          <a:noFill/>
          <a:ln>
            <a:noFill/>
          </a:ln>
        </p:spPr>
        <p:txBody>
          <a:bodyPr anchorCtr="0" anchor="t" bIns="0" lIns="0" spcFirstLastPara="1" rIns="0" wrap="square" tIns="0">
            <a:noAutofit/>
          </a:bodyPr>
          <a:lstStyle/>
          <a:p>
            <a:pPr indent="0" lvl="0" marL="0" marR="0" rtl="0" algn="l">
              <a:lnSpc>
                <a:spcPct val="159375"/>
              </a:lnSpc>
              <a:spcBef>
                <a:spcPts val="0"/>
              </a:spcBef>
              <a:spcAft>
                <a:spcPts val="0"/>
              </a:spcAft>
              <a:buClr>
                <a:srgbClr val="000000"/>
              </a:buClr>
              <a:buSzPts val="1600"/>
              <a:buFont typeface="Roboto"/>
              <a:buNone/>
            </a:pPr>
            <a:r>
              <a:rPr b="0" i="0" lang="en-US" sz="1600" u="none" cap="none" strike="noStrike">
                <a:solidFill>
                  <a:srgbClr val="000000"/>
                </a:solidFill>
                <a:latin typeface="Roboto"/>
                <a:ea typeface="Roboto"/>
                <a:cs typeface="Roboto"/>
                <a:sym typeface="Roboto"/>
              </a:rPr>
              <a:t>Vaš monolog mora imati jasnu strukturu: </a:t>
            </a:r>
            <a:r>
              <a:rPr b="1" i="0" lang="en-US" sz="1600" u="none" cap="none" strike="noStrike">
                <a:solidFill>
                  <a:srgbClr val="000000"/>
                </a:solidFill>
                <a:latin typeface="Roboto"/>
                <a:ea typeface="Roboto"/>
                <a:cs typeface="Roboto"/>
                <a:sym typeface="Roboto"/>
              </a:rPr>
              <a:t>uvod, glavni deo i zaključak</a:t>
            </a:r>
            <a:r>
              <a:rPr b="0" i="0" lang="en-US" sz="1600" u="none" cap="none" strike="noStrike">
                <a:solidFill>
                  <a:srgbClr val="000000"/>
                </a:solidFill>
                <a:latin typeface="Roboto"/>
                <a:ea typeface="Roboto"/>
                <a:cs typeface="Roboto"/>
                <a:sym typeface="Roboto"/>
              </a:rPr>
              <a:t>. Jasni prelazi između tačaka.</a:t>
            </a:r>
            <a:endParaRPr b="0" i="0" sz="1600" u="none" cap="none" strike="noStrike"/>
          </a:p>
        </p:txBody>
      </p:sp>
      <p:sp>
        <p:nvSpPr>
          <p:cNvPr id="145" name="Google Shape;145;p7"/>
          <p:cNvSpPr/>
          <p:nvPr/>
        </p:nvSpPr>
        <p:spPr>
          <a:xfrm>
            <a:off x="7060049" y="2553176"/>
            <a:ext cx="510302" cy="510302"/>
          </a:xfrm>
          <a:prstGeom prst="roundRect">
            <a:avLst>
              <a:gd fmla="val 1792" name="adj"/>
            </a:avLst>
          </a:prstGeom>
          <a:solidFill>
            <a:srgbClr val="FFE2E2"/>
          </a:solidFill>
          <a:ln cap="flat" cmpd="sng" w="22850">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7"/>
          <p:cNvSpPr/>
          <p:nvPr/>
        </p:nvSpPr>
        <p:spPr>
          <a:xfrm>
            <a:off x="801410" y="3723084"/>
            <a:ext cx="6513790" cy="2156222"/>
          </a:xfrm>
          <a:prstGeom prst="rect">
            <a:avLst/>
          </a:prstGeom>
          <a:solidFill>
            <a:srgbClr val="D4EE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7"/>
          <p:cNvSpPr/>
          <p:nvPr/>
        </p:nvSpPr>
        <p:spPr>
          <a:xfrm>
            <a:off x="801410" y="3723084"/>
            <a:ext cx="6513790" cy="22860"/>
          </a:xfrm>
          <a:prstGeom prst="roundRect">
            <a:avLst>
              <a:gd fmla="val 40000" name="adj"/>
            </a:avLst>
          </a:prstGeom>
          <a:solidFill>
            <a:srgbClr val="BAD4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7"/>
          <p:cNvSpPr/>
          <p:nvPr/>
        </p:nvSpPr>
        <p:spPr>
          <a:xfrm>
            <a:off x="1005483" y="3927157"/>
            <a:ext cx="2551748" cy="318849"/>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000"/>
              <a:buFont typeface="Oswald"/>
              <a:buNone/>
            </a:pPr>
            <a:r>
              <a:rPr b="1" i="0" lang="en-US" sz="2000" u="none" cap="none" strike="noStrike">
                <a:solidFill>
                  <a:srgbClr val="000000"/>
                </a:solidFill>
                <a:latin typeface="Oswald"/>
                <a:ea typeface="Oswald"/>
                <a:cs typeface="Oswald"/>
                <a:sym typeface="Oswald"/>
              </a:rPr>
              <a:t>Retorička Sredstva</a:t>
            </a:r>
            <a:endParaRPr b="0" i="0" sz="2000" u="none" cap="none" strike="noStrike"/>
          </a:p>
        </p:txBody>
      </p:sp>
      <p:sp>
        <p:nvSpPr>
          <p:cNvPr id="149" name="Google Shape;149;p7"/>
          <p:cNvSpPr/>
          <p:nvPr/>
        </p:nvSpPr>
        <p:spPr>
          <a:xfrm>
            <a:off x="1005483" y="4368403"/>
            <a:ext cx="5799415" cy="653415"/>
          </a:xfrm>
          <a:prstGeom prst="rect">
            <a:avLst/>
          </a:prstGeom>
          <a:noFill/>
          <a:ln>
            <a:noFill/>
          </a:ln>
        </p:spPr>
        <p:txBody>
          <a:bodyPr anchorCtr="0" anchor="t" bIns="0" lIns="0" spcFirstLastPara="1" rIns="0" wrap="square" tIns="0">
            <a:noAutofit/>
          </a:bodyPr>
          <a:lstStyle/>
          <a:p>
            <a:pPr indent="0" lvl="0" marL="0" marR="0" rtl="0" algn="l">
              <a:lnSpc>
                <a:spcPct val="159375"/>
              </a:lnSpc>
              <a:spcBef>
                <a:spcPts val="0"/>
              </a:spcBef>
              <a:spcAft>
                <a:spcPts val="0"/>
              </a:spcAft>
              <a:buClr>
                <a:srgbClr val="000000"/>
              </a:buClr>
              <a:buSzPts val="1600"/>
              <a:buFont typeface="Roboto"/>
              <a:buNone/>
            </a:pPr>
            <a:r>
              <a:rPr b="0" i="0" lang="en-US" sz="1600" u="none" cap="none" strike="noStrike">
                <a:solidFill>
                  <a:srgbClr val="000000"/>
                </a:solidFill>
                <a:latin typeface="Roboto"/>
                <a:ea typeface="Roboto"/>
                <a:cs typeface="Roboto"/>
                <a:sym typeface="Roboto"/>
              </a:rPr>
              <a:t>Pripremite </a:t>
            </a:r>
            <a:r>
              <a:rPr b="1" i="0" lang="en-US" sz="1600" u="none" cap="none" strike="noStrike">
                <a:solidFill>
                  <a:srgbClr val="000000"/>
                </a:solidFill>
                <a:latin typeface="Roboto"/>
                <a:ea typeface="Roboto"/>
                <a:cs typeface="Roboto"/>
                <a:sym typeface="Roboto"/>
              </a:rPr>
              <a:t>retorička sredstva (Redemittel)</a:t>
            </a:r>
            <a:r>
              <a:rPr b="0" i="0" lang="en-US" sz="1600" u="none" cap="none" strike="noStrike">
                <a:solidFill>
                  <a:srgbClr val="000000"/>
                </a:solidFill>
                <a:latin typeface="Roboto"/>
                <a:ea typeface="Roboto"/>
                <a:cs typeface="Roboto"/>
                <a:sym typeface="Roboto"/>
              </a:rPr>
              <a:t> koja su primenljiva za različite teme.</a:t>
            </a:r>
            <a:endParaRPr b="0" i="0" sz="1600" u="none" cap="none" strike="noStrike"/>
          </a:p>
        </p:txBody>
      </p:sp>
      <p:sp>
        <p:nvSpPr>
          <p:cNvPr id="150" name="Google Shape;150;p7"/>
          <p:cNvSpPr/>
          <p:nvPr/>
        </p:nvSpPr>
        <p:spPr>
          <a:xfrm>
            <a:off x="7315200" y="3723084"/>
            <a:ext cx="6513790" cy="2156222"/>
          </a:xfrm>
          <a:prstGeom prst="rect">
            <a:avLst/>
          </a:prstGeom>
          <a:solidFill>
            <a:srgbClr val="D4EE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7"/>
          <p:cNvSpPr/>
          <p:nvPr/>
        </p:nvSpPr>
        <p:spPr>
          <a:xfrm>
            <a:off x="7315200" y="3723084"/>
            <a:ext cx="22860" cy="2156222"/>
          </a:xfrm>
          <a:prstGeom prst="roundRect">
            <a:avLst>
              <a:gd fmla="val 40000" name="adj"/>
            </a:avLst>
          </a:prstGeom>
          <a:solidFill>
            <a:srgbClr val="BAD4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7"/>
          <p:cNvSpPr/>
          <p:nvPr/>
        </p:nvSpPr>
        <p:spPr>
          <a:xfrm>
            <a:off x="7315200" y="3723084"/>
            <a:ext cx="6513790" cy="22860"/>
          </a:xfrm>
          <a:prstGeom prst="roundRect">
            <a:avLst>
              <a:gd fmla="val 40000" name="adj"/>
            </a:avLst>
          </a:prstGeom>
          <a:solidFill>
            <a:srgbClr val="BAD4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7"/>
          <p:cNvSpPr/>
          <p:nvPr/>
        </p:nvSpPr>
        <p:spPr>
          <a:xfrm>
            <a:off x="7825502" y="3927157"/>
            <a:ext cx="2551748" cy="318849"/>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000"/>
              <a:buFont typeface="Oswald"/>
              <a:buNone/>
            </a:pPr>
            <a:r>
              <a:rPr b="1" i="0" lang="en-US" sz="2000" u="none" cap="none" strike="noStrike">
                <a:solidFill>
                  <a:srgbClr val="000000"/>
                </a:solidFill>
                <a:latin typeface="Oswald"/>
                <a:ea typeface="Oswald"/>
                <a:cs typeface="Oswald"/>
                <a:sym typeface="Oswald"/>
              </a:rPr>
              <a:t>Rečnik</a:t>
            </a:r>
            <a:endParaRPr b="0" i="0" sz="2000" u="none" cap="none" strike="noStrike"/>
          </a:p>
        </p:txBody>
      </p:sp>
      <p:sp>
        <p:nvSpPr>
          <p:cNvPr id="154" name="Google Shape;154;p7"/>
          <p:cNvSpPr/>
          <p:nvPr/>
        </p:nvSpPr>
        <p:spPr>
          <a:xfrm>
            <a:off x="7825502" y="4368403"/>
            <a:ext cx="5799415" cy="1306830"/>
          </a:xfrm>
          <a:prstGeom prst="rect">
            <a:avLst/>
          </a:prstGeom>
          <a:noFill/>
          <a:ln>
            <a:noFill/>
          </a:ln>
        </p:spPr>
        <p:txBody>
          <a:bodyPr anchorCtr="0" anchor="t" bIns="0" lIns="0" spcFirstLastPara="1" rIns="0" wrap="square" tIns="0">
            <a:noAutofit/>
          </a:bodyPr>
          <a:lstStyle/>
          <a:p>
            <a:pPr indent="0" lvl="0" marL="0" marR="0" rtl="0" algn="l">
              <a:lnSpc>
                <a:spcPct val="159375"/>
              </a:lnSpc>
              <a:spcBef>
                <a:spcPts val="0"/>
              </a:spcBef>
              <a:spcAft>
                <a:spcPts val="0"/>
              </a:spcAft>
              <a:buClr>
                <a:srgbClr val="000000"/>
              </a:buClr>
              <a:buSzPts val="1600"/>
              <a:buFont typeface="Roboto"/>
              <a:buNone/>
            </a:pPr>
            <a:r>
              <a:rPr b="0" i="0" lang="en-US" sz="1600" u="none" cap="none" strike="noStrike">
                <a:solidFill>
                  <a:srgbClr val="000000"/>
                </a:solidFill>
                <a:latin typeface="Roboto"/>
                <a:ea typeface="Roboto"/>
                <a:cs typeface="Roboto"/>
                <a:sym typeface="Roboto"/>
              </a:rPr>
              <a:t>Za </a:t>
            </a:r>
            <a:r>
              <a:rPr lang="en-US" sz="1600">
                <a:latin typeface="Roboto"/>
                <a:ea typeface="Roboto"/>
                <a:cs typeface="Roboto"/>
                <a:sym typeface="Roboto"/>
              </a:rPr>
              <a:t>konkretne </a:t>
            </a:r>
            <a:r>
              <a:rPr b="0" i="0" lang="en-US" sz="1600" u="none" cap="none" strike="noStrike">
                <a:solidFill>
                  <a:srgbClr val="000000"/>
                </a:solidFill>
                <a:latin typeface="Roboto"/>
                <a:ea typeface="Roboto"/>
                <a:cs typeface="Roboto"/>
                <a:sym typeface="Roboto"/>
              </a:rPr>
              <a:t>teme (</a:t>
            </a:r>
            <a:r>
              <a:rPr lang="en-US" sz="1600">
                <a:latin typeface="Roboto"/>
                <a:ea typeface="Roboto"/>
                <a:cs typeface="Roboto"/>
                <a:sym typeface="Roboto"/>
              </a:rPr>
              <a:t>Klimawandel, Künstliche Intelligenz, Digitalisierung</a:t>
            </a:r>
            <a:r>
              <a:rPr b="0" i="0" lang="en-US" sz="1600" u="none" cap="none" strike="noStrike">
                <a:solidFill>
                  <a:srgbClr val="000000"/>
                </a:solidFill>
                <a:latin typeface="Roboto"/>
                <a:ea typeface="Roboto"/>
                <a:cs typeface="Roboto"/>
                <a:sym typeface="Roboto"/>
              </a:rPr>
              <a:t>). Aktivno učite sinonime za reči koje se često ponavljaju kako biste obogatili vokabular</a:t>
            </a:r>
            <a:r>
              <a:rPr lang="en-US" sz="1600">
                <a:latin typeface="Roboto"/>
                <a:ea typeface="Roboto"/>
                <a:cs typeface="Roboto"/>
                <a:sym typeface="Roboto"/>
              </a:rPr>
              <a:t> npr. lediglich umesto nur</a:t>
            </a:r>
            <a:r>
              <a:rPr b="0" i="0" lang="en-US" sz="1600" u="none" cap="none" strike="noStrike">
                <a:solidFill>
                  <a:srgbClr val="000000"/>
                </a:solidFill>
                <a:latin typeface="Roboto"/>
                <a:ea typeface="Roboto"/>
                <a:cs typeface="Roboto"/>
                <a:sym typeface="Roboto"/>
              </a:rPr>
              <a:t>.</a:t>
            </a:r>
            <a:endParaRPr b="0" i="0" sz="1600" u="none" cap="none" strike="noStrike"/>
          </a:p>
        </p:txBody>
      </p:sp>
      <p:sp>
        <p:nvSpPr>
          <p:cNvPr id="155" name="Google Shape;155;p7"/>
          <p:cNvSpPr/>
          <p:nvPr/>
        </p:nvSpPr>
        <p:spPr>
          <a:xfrm>
            <a:off x="7060049" y="4546044"/>
            <a:ext cx="510302" cy="510302"/>
          </a:xfrm>
          <a:prstGeom prst="roundRect">
            <a:avLst>
              <a:gd fmla="val 1792" name="adj"/>
            </a:avLst>
          </a:prstGeom>
          <a:solidFill>
            <a:srgbClr val="FFE2E2"/>
          </a:solidFill>
          <a:ln cap="flat" cmpd="sng" w="22850">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7"/>
          <p:cNvSpPr/>
          <p:nvPr/>
        </p:nvSpPr>
        <p:spPr>
          <a:xfrm>
            <a:off x="801400" y="5879298"/>
            <a:ext cx="6513900" cy="2156100"/>
          </a:xfrm>
          <a:prstGeom prst="rect">
            <a:avLst/>
          </a:prstGeom>
          <a:solidFill>
            <a:srgbClr val="D4EE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7"/>
          <p:cNvSpPr/>
          <p:nvPr/>
        </p:nvSpPr>
        <p:spPr>
          <a:xfrm>
            <a:off x="801410" y="5879306"/>
            <a:ext cx="6513790" cy="22860"/>
          </a:xfrm>
          <a:prstGeom prst="roundRect">
            <a:avLst>
              <a:gd fmla="val 40000" name="adj"/>
            </a:avLst>
          </a:prstGeom>
          <a:solidFill>
            <a:srgbClr val="BAD4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7"/>
          <p:cNvSpPr/>
          <p:nvPr/>
        </p:nvSpPr>
        <p:spPr>
          <a:xfrm>
            <a:off x="1005483" y="6083379"/>
            <a:ext cx="2551748" cy="318849"/>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000"/>
              <a:buFont typeface="Oswald"/>
              <a:buNone/>
            </a:pPr>
            <a:r>
              <a:rPr b="1" i="0" lang="en-US" sz="2000" u="none" cap="none" strike="noStrike">
                <a:solidFill>
                  <a:srgbClr val="000000"/>
                </a:solidFill>
                <a:latin typeface="Oswald"/>
                <a:ea typeface="Oswald"/>
                <a:cs typeface="Oswald"/>
                <a:sym typeface="Oswald"/>
              </a:rPr>
              <a:t>Gramatika C1 Nivoa</a:t>
            </a:r>
            <a:endParaRPr b="0" i="0" sz="2000" u="none" cap="none" strike="noStrike"/>
          </a:p>
        </p:txBody>
      </p:sp>
      <p:sp>
        <p:nvSpPr>
          <p:cNvPr id="159" name="Google Shape;159;p7"/>
          <p:cNvSpPr/>
          <p:nvPr/>
        </p:nvSpPr>
        <p:spPr>
          <a:xfrm>
            <a:off x="1005483" y="6524625"/>
            <a:ext cx="5799415" cy="653415"/>
          </a:xfrm>
          <a:prstGeom prst="rect">
            <a:avLst/>
          </a:prstGeom>
          <a:noFill/>
          <a:ln>
            <a:noFill/>
          </a:ln>
        </p:spPr>
        <p:txBody>
          <a:bodyPr anchorCtr="0" anchor="t" bIns="0" lIns="0" spcFirstLastPara="1" rIns="0" wrap="square" tIns="0">
            <a:noAutofit/>
          </a:bodyPr>
          <a:lstStyle/>
          <a:p>
            <a:pPr indent="0" lvl="0" marL="0" marR="0" rtl="0" algn="l">
              <a:lnSpc>
                <a:spcPct val="159375"/>
              </a:lnSpc>
              <a:spcBef>
                <a:spcPts val="0"/>
              </a:spcBef>
              <a:spcAft>
                <a:spcPts val="0"/>
              </a:spcAft>
              <a:buClr>
                <a:srgbClr val="000000"/>
              </a:buClr>
              <a:buSzPts val="1600"/>
              <a:buFont typeface="Roboto"/>
              <a:buNone/>
            </a:pPr>
            <a:r>
              <a:rPr b="0" i="0" lang="en-US" sz="1600" u="none" cap="none" strike="noStrike">
                <a:solidFill>
                  <a:srgbClr val="000000"/>
                </a:solidFill>
                <a:latin typeface="Roboto"/>
                <a:ea typeface="Roboto"/>
                <a:cs typeface="Roboto"/>
                <a:sym typeface="Roboto"/>
              </a:rPr>
              <a:t>Obavezno koristite </a:t>
            </a:r>
            <a:r>
              <a:rPr b="1" i="0" lang="en-US" sz="1600" u="none" cap="none" strike="noStrike">
                <a:solidFill>
                  <a:srgbClr val="000000"/>
                </a:solidFill>
                <a:latin typeface="Roboto"/>
                <a:ea typeface="Roboto"/>
                <a:cs typeface="Roboto"/>
                <a:sym typeface="Roboto"/>
              </a:rPr>
              <a:t>gramatiku na C1 nivou</a:t>
            </a:r>
            <a:r>
              <a:rPr b="0" i="0" lang="en-US" sz="1600" u="none" cap="none" strike="noStrike">
                <a:solidFill>
                  <a:srgbClr val="000000"/>
                </a:solidFill>
                <a:latin typeface="Roboto"/>
                <a:ea typeface="Roboto"/>
                <a:cs typeface="Roboto"/>
                <a:sym typeface="Roboto"/>
              </a:rPr>
              <a:t>, uključujući složenije rečenične konstrukcije i izraze.  (Konjunkti</a:t>
            </a:r>
            <a:r>
              <a:rPr lang="en-US" sz="1600">
                <a:latin typeface="Roboto"/>
                <a:ea typeface="Roboto"/>
                <a:cs typeface="Roboto"/>
                <a:sym typeface="Roboto"/>
              </a:rPr>
              <a:t>v, pasiv, alternative za pasiv, relativne rečenice, različiti veznici, nominalizacija, spoj glagola i imenica</a:t>
            </a:r>
            <a:r>
              <a:rPr b="0" i="0" lang="en-US" sz="1600" u="none" cap="none" strike="noStrike">
                <a:solidFill>
                  <a:srgbClr val="000000"/>
                </a:solidFill>
                <a:latin typeface="Roboto"/>
                <a:ea typeface="Roboto"/>
                <a:cs typeface="Roboto"/>
                <a:sym typeface="Roboto"/>
              </a:rPr>
              <a:t>)</a:t>
            </a:r>
            <a:endParaRPr b="0" i="0" sz="1600" u="none" cap="none" strike="noStrike"/>
          </a:p>
        </p:txBody>
      </p:sp>
      <p:sp>
        <p:nvSpPr>
          <p:cNvPr id="160" name="Google Shape;160;p7"/>
          <p:cNvSpPr/>
          <p:nvPr/>
        </p:nvSpPr>
        <p:spPr>
          <a:xfrm>
            <a:off x="7315200" y="5879298"/>
            <a:ext cx="6513900" cy="2104200"/>
          </a:xfrm>
          <a:prstGeom prst="rect">
            <a:avLst/>
          </a:prstGeom>
          <a:solidFill>
            <a:srgbClr val="D4EE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7"/>
          <p:cNvSpPr/>
          <p:nvPr/>
        </p:nvSpPr>
        <p:spPr>
          <a:xfrm>
            <a:off x="7315200" y="5879306"/>
            <a:ext cx="22860" cy="1502807"/>
          </a:xfrm>
          <a:prstGeom prst="roundRect">
            <a:avLst>
              <a:gd fmla="val 40000" name="adj"/>
            </a:avLst>
          </a:prstGeom>
          <a:solidFill>
            <a:srgbClr val="BAD4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7"/>
          <p:cNvSpPr/>
          <p:nvPr/>
        </p:nvSpPr>
        <p:spPr>
          <a:xfrm>
            <a:off x="7315200" y="5879306"/>
            <a:ext cx="6513790" cy="22860"/>
          </a:xfrm>
          <a:prstGeom prst="roundRect">
            <a:avLst>
              <a:gd fmla="val 40000" name="adj"/>
            </a:avLst>
          </a:prstGeom>
          <a:solidFill>
            <a:srgbClr val="BAD4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7"/>
          <p:cNvSpPr/>
          <p:nvPr/>
        </p:nvSpPr>
        <p:spPr>
          <a:xfrm>
            <a:off x="7825502" y="6083379"/>
            <a:ext cx="2551748" cy="318849"/>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000"/>
              <a:buFont typeface="Oswald"/>
              <a:buNone/>
            </a:pPr>
            <a:r>
              <a:rPr b="1" i="0" lang="en-US" sz="2000" u="none" cap="none" strike="noStrike">
                <a:solidFill>
                  <a:srgbClr val="000000"/>
                </a:solidFill>
                <a:latin typeface="Oswald"/>
                <a:ea typeface="Oswald"/>
                <a:cs typeface="Oswald"/>
                <a:sym typeface="Oswald"/>
              </a:rPr>
              <a:t> Prednosti i mane</a:t>
            </a:r>
            <a:endParaRPr b="0" i="0" sz="2000" u="none" cap="none" strike="noStrike"/>
          </a:p>
        </p:txBody>
      </p:sp>
      <p:sp>
        <p:nvSpPr>
          <p:cNvPr id="164" name="Google Shape;164;p7"/>
          <p:cNvSpPr/>
          <p:nvPr/>
        </p:nvSpPr>
        <p:spPr>
          <a:xfrm>
            <a:off x="7825502" y="6524625"/>
            <a:ext cx="5799415" cy="653415"/>
          </a:xfrm>
          <a:prstGeom prst="rect">
            <a:avLst/>
          </a:prstGeom>
          <a:noFill/>
          <a:ln>
            <a:noFill/>
          </a:ln>
        </p:spPr>
        <p:txBody>
          <a:bodyPr anchorCtr="0" anchor="t" bIns="0" lIns="0" spcFirstLastPara="1" rIns="0" wrap="square" tIns="0">
            <a:noAutofit/>
          </a:bodyPr>
          <a:lstStyle/>
          <a:p>
            <a:pPr indent="0" lvl="0" marL="0" marR="0" rtl="0" algn="l">
              <a:lnSpc>
                <a:spcPct val="159375"/>
              </a:lnSpc>
              <a:spcBef>
                <a:spcPts val="0"/>
              </a:spcBef>
              <a:spcAft>
                <a:spcPts val="0"/>
              </a:spcAft>
              <a:buClr>
                <a:srgbClr val="000000"/>
              </a:buClr>
              <a:buSzPts val="1600"/>
              <a:buFont typeface="Roboto"/>
              <a:buNone/>
            </a:pPr>
            <a:r>
              <a:rPr b="0" i="0" lang="en-US" sz="1600" u="none" cap="none" strike="noStrike">
                <a:solidFill>
                  <a:srgbClr val="000000"/>
                </a:solidFill>
                <a:latin typeface="Roboto"/>
                <a:ea typeface="Roboto"/>
                <a:cs typeface="Roboto"/>
                <a:sym typeface="Roboto"/>
              </a:rPr>
              <a:t> Ako ste unapred pripremili više različitih tema, veća je šansa da ćete biti kreativni i za temu koju prethodno niste pripremili</a:t>
            </a:r>
            <a:endParaRPr b="0" i="0" sz="1600" u="none" cap="none" strike="noStrike"/>
          </a:p>
        </p:txBody>
      </p:sp>
      <p:sp>
        <p:nvSpPr>
          <p:cNvPr id="165" name="Google Shape;165;p7"/>
          <p:cNvSpPr/>
          <p:nvPr/>
        </p:nvSpPr>
        <p:spPr>
          <a:xfrm>
            <a:off x="7060049" y="6375559"/>
            <a:ext cx="510302" cy="510302"/>
          </a:xfrm>
          <a:prstGeom prst="roundRect">
            <a:avLst>
              <a:gd fmla="val 1792" name="adj"/>
            </a:avLst>
          </a:prstGeom>
          <a:solidFill>
            <a:srgbClr val="FFE2E2"/>
          </a:solidFill>
          <a:ln cap="flat" cmpd="sng" w="22850">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7"/>
          <p:cNvSpPr/>
          <p:nvPr/>
        </p:nvSpPr>
        <p:spPr>
          <a:xfrm>
            <a:off x="12488400" y="-5"/>
            <a:ext cx="2142000" cy="599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6"/>
          <p:cNvSpPr/>
          <p:nvPr/>
        </p:nvSpPr>
        <p:spPr>
          <a:xfrm>
            <a:off x="793790" y="754499"/>
            <a:ext cx="9703832" cy="708779"/>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187AB"/>
              </a:buClr>
              <a:buSzPts val="4450"/>
              <a:buFont typeface="Oswald"/>
              <a:buNone/>
            </a:pPr>
            <a:r>
              <a:rPr b="1" i="0" lang="en-US" sz="4450" u="none" cap="none" strike="noStrike">
                <a:solidFill>
                  <a:srgbClr val="2187AB"/>
                </a:solidFill>
                <a:latin typeface="Oswald"/>
                <a:ea typeface="Oswald"/>
                <a:cs typeface="Oswald"/>
                <a:sym typeface="Oswald"/>
              </a:rPr>
              <a:t>Priprema </a:t>
            </a:r>
            <a:r>
              <a:rPr b="1" i="0" lang="en-US" sz="4450" u="none" cap="none" strike="noStrike">
                <a:solidFill>
                  <a:srgbClr val="2596BE"/>
                </a:solidFill>
                <a:latin typeface="Oswald"/>
                <a:ea typeface="Oswald"/>
                <a:cs typeface="Oswald"/>
                <a:sym typeface="Oswald"/>
              </a:rPr>
              <a:t>retoričkih sredstava</a:t>
            </a:r>
            <a:r>
              <a:rPr b="1" i="0" lang="en-US" sz="4450" u="none" cap="none" strike="noStrike">
                <a:solidFill>
                  <a:srgbClr val="2187AB"/>
                </a:solidFill>
                <a:latin typeface="Oswald"/>
                <a:ea typeface="Oswald"/>
                <a:cs typeface="Oswald"/>
                <a:sym typeface="Oswald"/>
              </a:rPr>
              <a:t> za monolog</a:t>
            </a:r>
            <a:endParaRPr b="0" i="0" sz="4450" u="none" cap="none" strike="noStrike"/>
          </a:p>
        </p:txBody>
      </p:sp>
      <p:sp>
        <p:nvSpPr>
          <p:cNvPr id="173" name="Google Shape;173;p6"/>
          <p:cNvSpPr/>
          <p:nvPr/>
        </p:nvSpPr>
        <p:spPr>
          <a:xfrm>
            <a:off x="793790" y="1916906"/>
            <a:ext cx="13042821"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SzPts val="1750"/>
              <a:buFont typeface="Arial"/>
              <a:buNone/>
            </a:pPr>
            <a:r>
              <a:t/>
            </a:r>
            <a:endParaRPr b="0" i="0" sz="1750" u="none" cap="none" strike="noStrike"/>
          </a:p>
        </p:txBody>
      </p:sp>
      <p:sp>
        <p:nvSpPr>
          <p:cNvPr id="174" name="Google Shape;174;p6"/>
          <p:cNvSpPr/>
          <p:nvPr/>
        </p:nvSpPr>
        <p:spPr>
          <a:xfrm>
            <a:off x="793790" y="2534960"/>
            <a:ext cx="13042821"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2187AB"/>
              </a:buClr>
              <a:buSzPts val="1750"/>
              <a:buFont typeface="Roboto"/>
              <a:buNone/>
            </a:pPr>
            <a:r>
              <a:rPr b="0" i="0" lang="en-US" sz="1750" u="sng" cap="none" strike="noStrike">
                <a:solidFill>
                  <a:srgbClr val="2187AB"/>
                </a:solidFill>
                <a:latin typeface="Roboto"/>
                <a:ea typeface="Roboto"/>
                <a:cs typeface="Roboto"/>
                <a:sym typeface="Roboto"/>
                <a:hlinkClick r:id="rId3">
                  <a:extLst>
                    <a:ext uri="{A12FA001-AC4F-418D-AE19-62706E023703}">
                      <ahyp:hlinkClr val="tx"/>
                    </a:ext>
                  </a:extLst>
                </a:hlinkClick>
              </a:rPr>
              <a:t>Link</a:t>
            </a:r>
            <a:endParaRPr b="0" i="0" sz="1750" u="none" cap="none" strike="noStrike"/>
          </a:p>
        </p:txBody>
      </p:sp>
      <p:sp>
        <p:nvSpPr>
          <p:cNvPr id="175" name="Google Shape;175;p6"/>
          <p:cNvSpPr/>
          <p:nvPr/>
        </p:nvSpPr>
        <p:spPr>
          <a:xfrm>
            <a:off x="793790" y="3153013"/>
            <a:ext cx="4196358" cy="3703915"/>
          </a:xfrm>
          <a:prstGeom prst="roundRect">
            <a:avLst>
              <a:gd fmla="val 247" name="adj"/>
            </a:avLst>
          </a:prstGeom>
          <a:solidFill>
            <a:srgbClr val="FFE2E2"/>
          </a:solidFill>
          <a:ln cap="flat" cmpd="sng" w="3047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6"/>
          <p:cNvSpPr/>
          <p:nvPr/>
        </p:nvSpPr>
        <p:spPr>
          <a:xfrm>
            <a:off x="1051084" y="3410307"/>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Uvod</a:t>
            </a:r>
            <a:endParaRPr b="0" i="0" sz="2200" u="none" cap="none" strike="noStrike"/>
          </a:p>
        </p:txBody>
      </p:sp>
      <p:sp>
        <p:nvSpPr>
          <p:cNvPr id="177" name="Google Shape;177;p6"/>
          <p:cNvSpPr/>
          <p:nvPr/>
        </p:nvSpPr>
        <p:spPr>
          <a:xfrm>
            <a:off x="1051084" y="3900726"/>
            <a:ext cx="3681770" cy="1088708"/>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Roboto"/>
              <a:buChar char="•"/>
            </a:pPr>
            <a:r>
              <a:rPr b="0" i="0" lang="en-US" sz="1750" u="none" cap="none" strike="noStrike">
                <a:solidFill>
                  <a:srgbClr val="000000"/>
                </a:solidFill>
                <a:latin typeface="Roboto"/>
                <a:ea typeface="Roboto"/>
                <a:cs typeface="Roboto"/>
                <a:sym typeface="Roboto"/>
              </a:rPr>
              <a:t>In meinem Vortrag möchte ich auf das Thema ... näher eingehen.</a:t>
            </a:r>
            <a:endParaRPr b="0" i="0" sz="1750" u="none" cap="none" strike="noStrike"/>
          </a:p>
        </p:txBody>
      </p:sp>
      <p:sp>
        <p:nvSpPr>
          <p:cNvPr id="178" name="Google Shape;178;p6"/>
          <p:cNvSpPr/>
          <p:nvPr/>
        </p:nvSpPr>
        <p:spPr>
          <a:xfrm>
            <a:off x="1051084" y="5068729"/>
            <a:ext cx="3681770" cy="725805"/>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Roboto"/>
              <a:buChar char="•"/>
            </a:pPr>
            <a:r>
              <a:rPr b="0" i="0" lang="en-US" sz="1750" u="none" cap="none" strike="noStrike">
                <a:solidFill>
                  <a:srgbClr val="000000"/>
                </a:solidFill>
                <a:latin typeface="Roboto"/>
                <a:ea typeface="Roboto"/>
                <a:cs typeface="Roboto"/>
                <a:sym typeface="Roboto"/>
              </a:rPr>
              <a:t>Ich habe mich für das Thema ... entschieden, weil...</a:t>
            </a:r>
            <a:endParaRPr b="0" i="0" sz="1750" u="none" cap="none" strike="noStrike"/>
          </a:p>
        </p:txBody>
      </p:sp>
      <p:sp>
        <p:nvSpPr>
          <p:cNvPr id="179" name="Google Shape;179;p6"/>
          <p:cNvSpPr/>
          <p:nvPr/>
        </p:nvSpPr>
        <p:spPr>
          <a:xfrm>
            <a:off x="1051084" y="5873829"/>
            <a:ext cx="3681770" cy="725805"/>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Roboto"/>
              <a:buChar char="•"/>
            </a:pPr>
            <a:r>
              <a:rPr b="0" i="0" lang="en-US" sz="1750" u="none" cap="none" strike="noStrike">
                <a:solidFill>
                  <a:srgbClr val="000000"/>
                </a:solidFill>
                <a:latin typeface="Roboto"/>
                <a:ea typeface="Roboto"/>
                <a:cs typeface="Roboto"/>
                <a:sym typeface="Roboto"/>
              </a:rPr>
              <a:t>Zunächst möchte ich einen Überblick über ... geben.</a:t>
            </a:r>
            <a:endParaRPr b="0" i="0" sz="1750" u="none" cap="none" strike="noStrike"/>
          </a:p>
        </p:txBody>
      </p:sp>
      <p:sp>
        <p:nvSpPr>
          <p:cNvPr id="180" name="Google Shape;180;p6"/>
          <p:cNvSpPr/>
          <p:nvPr/>
        </p:nvSpPr>
        <p:spPr>
          <a:xfrm>
            <a:off x="5216962" y="3153013"/>
            <a:ext cx="4196358" cy="3703915"/>
          </a:xfrm>
          <a:prstGeom prst="roundRect">
            <a:avLst>
              <a:gd fmla="val 247" name="adj"/>
            </a:avLst>
          </a:prstGeom>
          <a:solidFill>
            <a:srgbClr val="FFE2E2"/>
          </a:solidFill>
          <a:ln cap="flat" cmpd="sng" w="3047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6"/>
          <p:cNvSpPr/>
          <p:nvPr/>
        </p:nvSpPr>
        <p:spPr>
          <a:xfrm>
            <a:off x="5474256" y="3410307"/>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Glavni deo</a:t>
            </a:r>
            <a:endParaRPr b="0" i="0" sz="2200" u="none" cap="none" strike="noStrike"/>
          </a:p>
        </p:txBody>
      </p:sp>
      <p:sp>
        <p:nvSpPr>
          <p:cNvPr id="182" name="Google Shape;182;p6"/>
          <p:cNvSpPr/>
          <p:nvPr/>
        </p:nvSpPr>
        <p:spPr>
          <a:xfrm>
            <a:off x="5474256" y="3900726"/>
            <a:ext cx="3681770" cy="362903"/>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Roboto"/>
              <a:buChar char="•"/>
            </a:pPr>
            <a:r>
              <a:rPr b="0" i="0" lang="en-US" sz="1750" u="none" cap="none" strike="noStrike">
                <a:solidFill>
                  <a:srgbClr val="000000"/>
                </a:solidFill>
                <a:latin typeface="Roboto"/>
                <a:ea typeface="Roboto"/>
                <a:cs typeface="Roboto"/>
                <a:sym typeface="Roboto"/>
              </a:rPr>
              <a:t>Ein wesentlicher Aspekt ist...</a:t>
            </a:r>
            <a:endParaRPr b="0" i="0" sz="1750" u="none" cap="none" strike="noStrike"/>
          </a:p>
        </p:txBody>
      </p:sp>
      <p:sp>
        <p:nvSpPr>
          <p:cNvPr id="183" name="Google Shape;183;p6"/>
          <p:cNvSpPr/>
          <p:nvPr/>
        </p:nvSpPr>
        <p:spPr>
          <a:xfrm>
            <a:off x="5474256" y="4342924"/>
            <a:ext cx="3681770" cy="362903"/>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Roboto"/>
              <a:buChar char="•"/>
            </a:pPr>
            <a:r>
              <a:rPr b="0" i="0" lang="en-US" sz="1750" u="none" cap="none" strike="noStrike">
                <a:solidFill>
                  <a:srgbClr val="000000"/>
                </a:solidFill>
                <a:latin typeface="Roboto"/>
                <a:ea typeface="Roboto"/>
                <a:cs typeface="Roboto"/>
                <a:sym typeface="Roboto"/>
              </a:rPr>
              <a:t>Besonders hervorzuheben ist...</a:t>
            </a:r>
            <a:endParaRPr b="0" i="0" sz="1750" u="none" cap="none" strike="noStrike"/>
          </a:p>
        </p:txBody>
      </p:sp>
      <p:sp>
        <p:nvSpPr>
          <p:cNvPr id="184" name="Google Shape;184;p6"/>
          <p:cNvSpPr/>
          <p:nvPr/>
        </p:nvSpPr>
        <p:spPr>
          <a:xfrm>
            <a:off x="5474256" y="4785122"/>
            <a:ext cx="3681770" cy="362903"/>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Roboto"/>
              <a:buChar char="•"/>
            </a:pPr>
            <a:r>
              <a:rPr b="0" i="0" lang="en-US" sz="1750" u="none" cap="none" strike="noStrike">
                <a:solidFill>
                  <a:srgbClr val="000000"/>
                </a:solidFill>
                <a:latin typeface="Roboto"/>
                <a:ea typeface="Roboto"/>
                <a:cs typeface="Roboto"/>
                <a:sym typeface="Roboto"/>
              </a:rPr>
              <a:t>Dies führt unweigerlich zu...</a:t>
            </a:r>
            <a:endParaRPr b="0" i="0" sz="1750" u="none" cap="none" strike="noStrike"/>
          </a:p>
        </p:txBody>
      </p:sp>
      <p:sp>
        <p:nvSpPr>
          <p:cNvPr id="185" name="Google Shape;185;p6"/>
          <p:cNvSpPr/>
          <p:nvPr/>
        </p:nvSpPr>
        <p:spPr>
          <a:xfrm>
            <a:off x="5474256" y="5227320"/>
            <a:ext cx="3681770" cy="725805"/>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Roboto"/>
              <a:buChar char="•"/>
            </a:pPr>
            <a:r>
              <a:rPr b="0" i="0" lang="en-US" sz="1750" u="none" cap="none" strike="noStrike">
                <a:solidFill>
                  <a:srgbClr val="000000"/>
                </a:solidFill>
                <a:latin typeface="Roboto"/>
                <a:ea typeface="Roboto"/>
                <a:cs typeface="Roboto"/>
                <a:sym typeface="Roboto"/>
              </a:rPr>
              <a:t>Meines Erachtens ist es von Bedeutung, dass...</a:t>
            </a:r>
            <a:endParaRPr b="0" i="0" sz="1750" u="none" cap="none" strike="noStrike"/>
          </a:p>
        </p:txBody>
      </p:sp>
      <p:sp>
        <p:nvSpPr>
          <p:cNvPr id="186" name="Google Shape;186;p6"/>
          <p:cNvSpPr/>
          <p:nvPr/>
        </p:nvSpPr>
        <p:spPr>
          <a:xfrm>
            <a:off x="9640133" y="3153013"/>
            <a:ext cx="4196358" cy="3703915"/>
          </a:xfrm>
          <a:prstGeom prst="roundRect">
            <a:avLst>
              <a:gd fmla="val 247" name="adj"/>
            </a:avLst>
          </a:prstGeom>
          <a:solidFill>
            <a:srgbClr val="FFE2E2"/>
          </a:solidFill>
          <a:ln cap="flat" cmpd="sng" w="30475">
            <a:solidFill>
              <a:srgbClr val="BAD4D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6"/>
          <p:cNvSpPr/>
          <p:nvPr/>
        </p:nvSpPr>
        <p:spPr>
          <a:xfrm>
            <a:off x="9897427" y="3410307"/>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Zaključak</a:t>
            </a:r>
            <a:endParaRPr b="0" i="0" sz="2200" u="none" cap="none" strike="noStrike"/>
          </a:p>
        </p:txBody>
      </p:sp>
      <p:sp>
        <p:nvSpPr>
          <p:cNvPr id="188" name="Google Shape;188;p6"/>
          <p:cNvSpPr/>
          <p:nvPr/>
        </p:nvSpPr>
        <p:spPr>
          <a:xfrm>
            <a:off x="9897427" y="3900726"/>
            <a:ext cx="3681770" cy="725805"/>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Roboto"/>
              <a:buChar char="•"/>
            </a:pPr>
            <a:r>
              <a:rPr b="0" i="0" lang="en-US" sz="1750" u="none" cap="none" strike="noStrike">
                <a:solidFill>
                  <a:srgbClr val="000000"/>
                </a:solidFill>
                <a:latin typeface="Roboto"/>
                <a:ea typeface="Roboto"/>
                <a:cs typeface="Roboto"/>
                <a:sym typeface="Roboto"/>
              </a:rPr>
              <a:t>Abschließend lässt sich sagen, dass...</a:t>
            </a:r>
            <a:endParaRPr b="0" i="0" sz="1750" u="none" cap="none" strike="noStrike"/>
          </a:p>
        </p:txBody>
      </p:sp>
      <p:sp>
        <p:nvSpPr>
          <p:cNvPr id="189" name="Google Shape;189;p6"/>
          <p:cNvSpPr/>
          <p:nvPr/>
        </p:nvSpPr>
        <p:spPr>
          <a:xfrm>
            <a:off x="9897427" y="4705826"/>
            <a:ext cx="3681770" cy="725805"/>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Roboto"/>
              <a:buChar char="•"/>
            </a:pPr>
            <a:r>
              <a:rPr b="0" i="0" lang="en-US" sz="1750" u="none" cap="none" strike="noStrike">
                <a:solidFill>
                  <a:srgbClr val="000000"/>
                </a:solidFill>
                <a:latin typeface="Roboto"/>
                <a:ea typeface="Roboto"/>
                <a:cs typeface="Roboto"/>
                <a:sym typeface="Roboto"/>
              </a:rPr>
              <a:t>Zusammenfassend bin ich der Auffassung, dass...</a:t>
            </a:r>
            <a:endParaRPr b="0" i="0" sz="1750" u="none" cap="none" strike="noStrike"/>
          </a:p>
        </p:txBody>
      </p:sp>
      <p:sp>
        <p:nvSpPr>
          <p:cNvPr id="190" name="Google Shape;190;p6"/>
          <p:cNvSpPr/>
          <p:nvPr/>
        </p:nvSpPr>
        <p:spPr>
          <a:xfrm>
            <a:off x="9897427" y="5510927"/>
            <a:ext cx="3681770" cy="725805"/>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Roboto"/>
              <a:buChar char="•"/>
            </a:pPr>
            <a:r>
              <a:rPr b="0" i="0" lang="en-US" sz="1750" u="none" cap="none" strike="noStrike">
                <a:solidFill>
                  <a:srgbClr val="000000"/>
                </a:solidFill>
                <a:latin typeface="Roboto"/>
                <a:ea typeface="Roboto"/>
                <a:cs typeface="Roboto"/>
                <a:sym typeface="Roboto"/>
              </a:rPr>
              <a:t>Aus all diesen Gründen komme ich zu dem Schluss, dass...</a:t>
            </a:r>
            <a:endParaRPr b="0" i="0" sz="1750" u="none" cap="none" strike="noStrike"/>
          </a:p>
        </p:txBody>
      </p:sp>
      <p:sp>
        <p:nvSpPr>
          <p:cNvPr id="191" name="Google Shape;191;p6"/>
          <p:cNvSpPr/>
          <p:nvPr/>
        </p:nvSpPr>
        <p:spPr>
          <a:xfrm>
            <a:off x="793790" y="7112079"/>
            <a:ext cx="13042821"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1" i="0" lang="en-US" sz="1750" u="none" cap="none" strike="noStrike">
                <a:solidFill>
                  <a:srgbClr val="000000"/>
                </a:solidFill>
                <a:latin typeface="Roboto"/>
                <a:ea typeface="Roboto"/>
                <a:cs typeface="Roboto"/>
                <a:sym typeface="Roboto"/>
              </a:rPr>
              <a:t>Savet:</a:t>
            </a:r>
            <a:r>
              <a:rPr b="0" i="0" lang="en-US" sz="1750" u="none" cap="none" strike="noStrike">
                <a:solidFill>
                  <a:srgbClr val="000000"/>
                </a:solidFill>
                <a:latin typeface="Roboto"/>
                <a:ea typeface="Roboto"/>
                <a:cs typeface="Roboto"/>
                <a:sym typeface="Roboto"/>
              </a:rPr>
              <a:t> Izbegavajte previše često korišćenje osnovnih fraza poput </a:t>
            </a:r>
            <a:r>
              <a:rPr b="0" i="1" lang="en-US" sz="1750" u="none" cap="none" strike="noStrike">
                <a:solidFill>
                  <a:srgbClr val="000000"/>
                </a:solidFill>
                <a:latin typeface="Roboto"/>
                <a:ea typeface="Roboto"/>
                <a:cs typeface="Roboto"/>
                <a:sym typeface="Roboto"/>
              </a:rPr>
              <a:t>Meiner Meinung nach / ich denke / ich meine</a:t>
            </a:r>
            <a:r>
              <a:rPr b="0" i="0" lang="en-US" sz="1750" u="none" cap="none" strike="noStrike">
                <a:solidFill>
                  <a:srgbClr val="000000"/>
                </a:solidFill>
                <a:latin typeface="Roboto"/>
                <a:ea typeface="Roboto"/>
                <a:cs typeface="Roboto"/>
                <a:sym typeface="Roboto"/>
              </a:rPr>
              <a:t>.</a:t>
            </a:r>
            <a:endParaRPr b="0" i="0" sz="1750" u="none" cap="none" strike="noStrike"/>
          </a:p>
        </p:txBody>
      </p:sp>
      <p:sp>
        <p:nvSpPr>
          <p:cNvPr id="192" name="Google Shape;192;p6"/>
          <p:cNvSpPr/>
          <p:nvPr/>
        </p:nvSpPr>
        <p:spPr>
          <a:xfrm>
            <a:off x="12488400" y="-5"/>
            <a:ext cx="2142000" cy="5991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8"/>
          <p:cNvSpPr/>
          <p:nvPr/>
        </p:nvSpPr>
        <p:spPr>
          <a:xfrm>
            <a:off x="793790" y="1725216"/>
            <a:ext cx="5670590" cy="708779"/>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187AB"/>
              </a:buClr>
              <a:buSzPts val="4450"/>
              <a:buFont typeface="Oswald"/>
              <a:buNone/>
            </a:pPr>
            <a:r>
              <a:rPr b="1" i="0" lang="en-US" sz="4450" u="none" cap="none" strike="noStrike">
                <a:solidFill>
                  <a:srgbClr val="2187AB"/>
                </a:solidFill>
                <a:latin typeface="Oswald"/>
                <a:ea typeface="Oswald"/>
                <a:cs typeface="Oswald"/>
                <a:sym typeface="Oswald"/>
              </a:rPr>
              <a:t>Zadatak 2: Diskusija</a:t>
            </a:r>
            <a:endParaRPr b="0" i="0" sz="4450" u="none" cap="none" strike="noStrike"/>
          </a:p>
        </p:txBody>
      </p:sp>
      <p:sp>
        <p:nvSpPr>
          <p:cNvPr id="199" name="Google Shape;199;p8"/>
          <p:cNvSpPr/>
          <p:nvPr/>
        </p:nvSpPr>
        <p:spPr>
          <a:xfrm>
            <a:off x="793790" y="2887623"/>
            <a:ext cx="13042821"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Drugi deo ispita Sprechen podrazumeva </a:t>
            </a:r>
            <a:r>
              <a:rPr b="0" i="0" lang="en-US" sz="1750" u="none" cap="none" strike="noStrike">
                <a:solidFill>
                  <a:srgbClr val="2596BE"/>
                </a:solidFill>
                <a:latin typeface="Roboto"/>
                <a:ea typeface="Roboto"/>
                <a:cs typeface="Roboto"/>
                <a:sym typeface="Roboto"/>
              </a:rPr>
              <a:t>diskusiju sa drugim kandidatom</a:t>
            </a:r>
            <a:r>
              <a:rPr b="0" i="0" lang="en-US" sz="1750" u="none" cap="none" strike="noStrike">
                <a:solidFill>
                  <a:srgbClr val="000000"/>
                </a:solidFill>
                <a:latin typeface="Roboto"/>
                <a:ea typeface="Roboto"/>
                <a:cs typeface="Roboto"/>
                <a:sym typeface="Roboto"/>
              </a:rPr>
              <a:t> o aktuelnoj temi.</a:t>
            </a:r>
            <a:endParaRPr b="0" i="0" sz="1750" u="none" cap="none" strike="noStrike"/>
          </a:p>
        </p:txBody>
      </p:sp>
      <p:sp>
        <p:nvSpPr>
          <p:cNvPr id="200" name="Google Shape;200;p8"/>
          <p:cNvSpPr/>
          <p:nvPr/>
        </p:nvSpPr>
        <p:spPr>
          <a:xfrm>
            <a:off x="793790" y="3505676"/>
            <a:ext cx="13042821" cy="725805"/>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Imaćete kratak uvodni tekst i nekoliko tačaka koje treba da obradite tokom diskusije. Važno je da se aktivno uključite, izrazite svoje mišljenje i reagujete na argumente sagovornika.</a:t>
            </a:r>
            <a:endParaRPr b="0" i="0" sz="1750" u="none" cap="none" strike="noStrike"/>
          </a:p>
        </p:txBody>
      </p:sp>
      <p:sp>
        <p:nvSpPr>
          <p:cNvPr id="201" name="Google Shape;201;p8"/>
          <p:cNvSpPr/>
          <p:nvPr/>
        </p:nvSpPr>
        <p:spPr>
          <a:xfrm>
            <a:off x="793790" y="4826794"/>
            <a:ext cx="6407944" cy="1677591"/>
          </a:xfrm>
          <a:prstGeom prst="roundRect">
            <a:avLst>
              <a:gd fmla="val 8721" name="adj"/>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8"/>
          <p:cNvSpPr/>
          <p:nvPr/>
        </p:nvSpPr>
        <p:spPr>
          <a:xfrm>
            <a:off x="793790" y="4796314"/>
            <a:ext cx="6407944" cy="121920"/>
          </a:xfrm>
          <a:prstGeom prst="roundRect">
            <a:avLst>
              <a:gd fmla="val 7500" name="adj"/>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8"/>
          <p:cNvSpPr/>
          <p:nvPr/>
        </p:nvSpPr>
        <p:spPr>
          <a:xfrm>
            <a:off x="3657540" y="4486632"/>
            <a:ext cx="680442" cy="680442"/>
          </a:xfrm>
          <a:prstGeom prst="roundRect">
            <a:avLst>
              <a:gd fmla="val 134383" name="adj"/>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04" name="Google Shape;204;p8"/>
          <p:cNvPicPr preferRelativeResize="0"/>
          <p:nvPr/>
        </p:nvPicPr>
        <p:blipFill rotWithShape="1">
          <a:blip r:embed="rId3">
            <a:alphaModFix/>
          </a:blip>
          <a:srcRect b="0" l="0" r="0" t="0"/>
          <a:stretch/>
        </p:blipFill>
        <p:spPr>
          <a:xfrm>
            <a:off x="3861614" y="4656773"/>
            <a:ext cx="272177" cy="340162"/>
          </a:xfrm>
          <a:prstGeom prst="rect">
            <a:avLst/>
          </a:prstGeom>
          <a:noFill/>
          <a:ln>
            <a:noFill/>
          </a:ln>
        </p:spPr>
      </p:pic>
      <p:sp>
        <p:nvSpPr>
          <p:cNvPr id="205" name="Google Shape;205;p8"/>
          <p:cNvSpPr/>
          <p:nvPr/>
        </p:nvSpPr>
        <p:spPr>
          <a:xfrm>
            <a:off x="1051084" y="5393769"/>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Interakcija</a:t>
            </a:r>
            <a:endParaRPr b="0" i="0" sz="2200" u="none" cap="none" strike="noStrike"/>
          </a:p>
        </p:txBody>
      </p:sp>
      <p:sp>
        <p:nvSpPr>
          <p:cNvPr id="206" name="Google Shape;206;p8"/>
          <p:cNvSpPr/>
          <p:nvPr/>
        </p:nvSpPr>
        <p:spPr>
          <a:xfrm>
            <a:off x="1051084" y="5884188"/>
            <a:ext cx="5893356"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Fokus je na dijalogu i sposobnosti da vodite razgovor.</a:t>
            </a:r>
            <a:endParaRPr b="0" i="0" sz="1750" u="none" cap="none" strike="noStrike"/>
          </a:p>
        </p:txBody>
      </p:sp>
      <p:sp>
        <p:nvSpPr>
          <p:cNvPr id="207" name="Google Shape;207;p8"/>
          <p:cNvSpPr/>
          <p:nvPr/>
        </p:nvSpPr>
        <p:spPr>
          <a:xfrm>
            <a:off x="7428548" y="4826794"/>
            <a:ext cx="6408063" cy="1677591"/>
          </a:xfrm>
          <a:prstGeom prst="roundRect">
            <a:avLst>
              <a:gd fmla="val 8721" name="adj"/>
            </a:avLst>
          </a:prstGeom>
          <a:solidFill>
            <a:srgbClr val="FFE2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8"/>
          <p:cNvSpPr/>
          <p:nvPr/>
        </p:nvSpPr>
        <p:spPr>
          <a:xfrm>
            <a:off x="7428548" y="4796314"/>
            <a:ext cx="6408063" cy="121920"/>
          </a:xfrm>
          <a:prstGeom prst="roundRect">
            <a:avLst>
              <a:gd fmla="val 7500" name="adj"/>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8"/>
          <p:cNvSpPr/>
          <p:nvPr/>
        </p:nvSpPr>
        <p:spPr>
          <a:xfrm>
            <a:off x="10292298" y="4486632"/>
            <a:ext cx="680442" cy="680442"/>
          </a:xfrm>
          <a:prstGeom prst="roundRect">
            <a:avLst>
              <a:gd fmla="val 134383" name="adj"/>
            </a:avLst>
          </a:prstGeom>
          <a:solidFill>
            <a:srgbClr val="2596B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10" name="Google Shape;210;p8"/>
          <p:cNvPicPr preferRelativeResize="0"/>
          <p:nvPr/>
        </p:nvPicPr>
        <p:blipFill rotWithShape="1">
          <a:blip r:embed="rId4">
            <a:alphaModFix/>
          </a:blip>
          <a:srcRect b="0" l="0" r="0" t="0"/>
          <a:stretch/>
        </p:blipFill>
        <p:spPr>
          <a:xfrm>
            <a:off x="10496371" y="4656773"/>
            <a:ext cx="272177" cy="340162"/>
          </a:xfrm>
          <a:prstGeom prst="rect">
            <a:avLst/>
          </a:prstGeom>
          <a:noFill/>
          <a:ln>
            <a:noFill/>
          </a:ln>
        </p:spPr>
      </p:pic>
      <p:sp>
        <p:nvSpPr>
          <p:cNvPr id="211" name="Google Shape;211;p8"/>
          <p:cNvSpPr/>
          <p:nvPr/>
        </p:nvSpPr>
        <p:spPr>
          <a:xfrm>
            <a:off x="7685842" y="5393769"/>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2200"/>
              <a:buFont typeface="Oswald"/>
              <a:buNone/>
            </a:pPr>
            <a:r>
              <a:rPr b="1" i="0" lang="en-US" sz="2200" u="none" cap="none" strike="noStrike">
                <a:solidFill>
                  <a:srgbClr val="000000"/>
                </a:solidFill>
                <a:latin typeface="Oswald"/>
                <a:ea typeface="Oswald"/>
                <a:cs typeface="Oswald"/>
                <a:sym typeface="Oswald"/>
              </a:rPr>
              <a:t>Vremenski okvir</a:t>
            </a:r>
            <a:endParaRPr b="0" i="0" sz="2200" u="none" cap="none" strike="noStrike"/>
          </a:p>
        </p:txBody>
      </p:sp>
      <p:sp>
        <p:nvSpPr>
          <p:cNvPr id="212" name="Google Shape;212;p8"/>
          <p:cNvSpPr/>
          <p:nvPr/>
        </p:nvSpPr>
        <p:spPr>
          <a:xfrm>
            <a:off x="7685842" y="5884188"/>
            <a:ext cx="5893475"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Diskusija traje oko 5 minuta po paru.</a:t>
            </a:r>
            <a:endParaRPr b="0" i="0" sz="1750" u="none" cap="none" strike="noStrike"/>
          </a:p>
        </p:txBody>
      </p:sp>
      <p:sp>
        <p:nvSpPr>
          <p:cNvPr id="213" name="Google Shape;213;p8"/>
          <p:cNvSpPr/>
          <p:nvPr/>
        </p:nvSpPr>
        <p:spPr>
          <a:xfrm>
            <a:off x="12488400" y="-5"/>
            <a:ext cx="2142000" cy="599100"/>
          </a:xfrm>
          <a:prstGeom prst="rect">
            <a:avLst/>
          </a:prstGeom>
          <a:blipFill rotWithShape="1">
            <a:blip r:embed="rId5">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9"/>
          <p:cNvSpPr/>
          <p:nvPr/>
        </p:nvSpPr>
        <p:spPr>
          <a:xfrm>
            <a:off x="793790" y="1757601"/>
            <a:ext cx="5670590" cy="708779"/>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187AB"/>
              </a:buClr>
              <a:buSzPts val="4450"/>
              <a:buFont typeface="Oswald"/>
              <a:buNone/>
            </a:pPr>
            <a:r>
              <a:rPr b="1" i="0" lang="en-US" sz="4450" u="none" cap="none" strike="noStrike">
                <a:solidFill>
                  <a:srgbClr val="2187AB"/>
                </a:solidFill>
                <a:latin typeface="Oswald"/>
                <a:ea typeface="Oswald"/>
                <a:cs typeface="Oswald"/>
                <a:sym typeface="Oswald"/>
              </a:rPr>
              <a:t>Primer: </a:t>
            </a:r>
            <a:endParaRPr b="0" i="0" sz="4450" u="none" cap="none" strike="noStrike"/>
          </a:p>
        </p:txBody>
      </p:sp>
      <p:sp>
        <p:nvSpPr>
          <p:cNvPr id="220" name="Google Shape;220;p9"/>
          <p:cNvSpPr/>
          <p:nvPr/>
        </p:nvSpPr>
        <p:spPr>
          <a:xfrm>
            <a:off x="793790" y="3010614"/>
            <a:ext cx="7604284" cy="1814513"/>
          </a:xfrm>
          <a:prstGeom prst="rect">
            <a:avLst/>
          </a:prstGeom>
          <a:noFill/>
          <a:ln>
            <a:noFill/>
          </a:ln>
        </p:spPr>
        <p:txBody>
          <a:bodyPr anchorCtr="0" anchor="t" bIns="0" lIns="0" spcFirstLastPara="1" rIns="0" wrap="square" tIns="0">
            <a:noAutofit/>
          </a:bodyPr>
          <a:lstStyle/>
          <a:p>
            <a:pPr indent="0" lvl="0" marL="0" rtl="0" algn="l">
              <a:lnSpc>
                <a:spcPct val="115000"/>
              </a:lnSpc>
              <a:spcBef>
                <a:spcPts val="1200"/>
              </a:spcBef>
              <a:spcAft>
                <a:spcPts val="0"/>
              </a:spcAft>
              <a:buClr>
                <a:schemeClr val="dk1"/>
              </a:buClr>
              <a:buSzPts val="1100"/>
              <a:buFont typeface="Arial"/>
              <a:buNone/>
            </a:pPr>
            <a:r>
              <a:rPr lang="en-US" sz="1700">
                <a:solidFill>
                  <a:schemeClr val="dk1"/>
                </a:solidFill>
                <a:latin typeface="Roboto"/>
                <a:ea typeface="Roboto"/>
                <a:cs typeface="Roboto"/>
                <a:sym typeface="Roboto"/>
              </a:rPr>
              <a:t>Sie diskutieren mit einer Kollegin/einem Kollegen über das Thema </a:t>
            </a:r>
            <a:r>
              <a:rPr b="1" lang="en-US" sz="1700">
                <a:solidFill>
                  <a:schemeClr val="dk1"/>
                </a:solidFill>
                <a:latin typeface="Roboto"/>
                <a:ea typeface="Roboto"/>
                <a:cs typeface="Roboto"/>
                <a:sym typeface="Roboto"/>
              </a:rPr>
              <a:t>Impfpflicht für Kinder</a:t>
            </a:r>
            <a:r>
              <a:rPr lang="en-US" sz="1700">
                <a:solidFill>
                  <a:schemeClr val="dk1"/>
                </a:solidFill>
                <a:latin typeface="Roboto"/>
                <a:ea typeface="Roboto"/>
                <a:cs typeface="Roboto"/>
                <a:sym typeface="Roboto"/>
              </a:rPr>
              <a:t>.</a:t>
            </a:r>
            <a:endParaRPr sz="1700">
              <a:solidFill>
                <a:schemeClr val="dk1"/>
              </a:solidFill>
              <a:latin typeface="Roboto"/>
              <a:ea typeface="Roboto"/>
              <a:cs typeface="Roboto"/>
              <a:sym typeface="Roboto"/>
            </a:endParaRPr>
          </a:p>
          <a:p>
            <a:pPr indent="0" lvl="0" marL="0" rtl="0" algn="l">
              <a:lnSpc>
                <a:spcPct val="115000"/>
              </a:lnSpc>
              <a:spcBef>
                <a:spcPts val="1200"/>
              </a:spcBef>
              <a:spcAft>
                <a:spcPts val="0"/>
              </a:spcAft>
              <a:buClr>
                <a:schemeClr val="dk1"/>
              </a:buClr>
              <a:buSzPts val="1100"/>
              <a:buFont typeface="Arial"/>
              <a:buNone/>
            </a:pPr>
            <a:r>
              <a:rPr lang="en-US" sz="1700">
                <a:solidFill>
                  <a:schemeClr val="dk1"/>
                </a:solidFill>
                <a:latin typeface="Roboto"/>
                <a:ea typeface="Roboto"/>
                <a:cs typeface="Roboto"/>
                <a:sym typeface="Roboto"/>
              </a:rPr>
              <a:t>Eine gemeinsame Freundin weigert sich, ihre vierjährige Tochter impfen zu lassen. Dazu haben Sie auch etwas im Internet gelesen.</a:t>
            </a:r>
            <a:endParaRPr sz="1700">
              <a:solidFill>
                <a:schemeClr val="dk1"/>
              </a:solidFill>
              <a:latin typeface="Roboto"/>
              <a:ea typeface="Roboto"/>
              <a:cs typeface="Roboto"/>
              <a:sym typeface="Roboto"/>
            </a:endParaRPr>
          </a:p>
          <a:p>
            <a:pPr indent="0" lvl="0" marL="0" marR="0" rtl="0" algn="l">
              <a:lnSpc>
                <a:spcPct val="162857"/>
              </a:lnSpc>
              <a:spcBef>
                <a:spcPts val="1200"/>
              </a:spcBef>
              <a:spcAft>
                <a:spcPts val="0"/>
              </a:spcAft>
              <a:buClr>
                <a:srgbClr val="000000"/>
              </a:buClr>
              <a:buSzPts val="1750"/>
              <a:buFont typeface="Roboto"/>
              <a:buNone/>
            </a:pPr>
            <a:r>
              <a:t/>
            </a:r>
            <a:endParaRPr sz="1750">
              <a:latin typeface="Roboto"/>
              <a:ea typeface="Roboto"/>
              <a:cs typeface="Roboto"/>
              <a:sym typeface="Roboto"/>
            </a:endParaRPr>
          </a:p>
          <a:p>
            <a:pPr indent="0" lvl="0" marL="0" marR="0" rtl="0" algn="l">
              <a:lnSpc>
                <a:spcPct val="162857"/>
              </a:lnSpc>
              <a:spcBef>
                <a:spcPts val="0"/>
              </a:spcBef>
              <a:spcAft>
                <a:spcPts val="0"/>
              </a:spcAft>
              <a:buClr>
                <a:srgbClr val="000000"/>
              </a:buClr>
              <a:buSzPts val="1750"/>
              <a:buFont typeface="Roboto"/>
              <a:buNone/>
            </a:pPr>
            <a:r>
              <a:rPr b="0" i="0" lang="en-US" sz="1750" u="none" cap="none" strike="noStrike">
                <a:solidFill>
                  <a:srgbClr val="000000"/>
                </a:solidFill>
                <a:latin typeface="Roboto"/>
                <a:ea typeface="Roboto"/>
                <a:cs typeface="Roboto"/>
                <a:sym typeface="Roboto"/>
              </a:rPr>
              <a:t>Kinder in Deutschland müssen neuerdings gegen die Kinderkrankheit Masern geimpft sein, um in den Kindergarten oder die Schule eintreten zu dürfen. Ein entsprechendes Gesetz wurde vor Kurzem im Bundestag beschlossen. Im vergangenen Jahr wurden deutschlandweit 543 Masernfälle gemeldet.</a:t>
            </a:r>
            <a:endParaRPr b="0" i="0" sz="1750" u="none" cap="none" strike="noStrike"/>
          </a:p>
        </p:txBody>
      </p:sp>
      <p:sp>
        <p:nvSpPr>
          <p:cNvPr id="221" name="Google Shape;221;p9"/>
          <p:cNvSpPr/>
          <p:nvPr/>
        </p:nvSpPr>
        <p:spPr>
          <a:xfrm>
            <a:off x="793790" y="5029200"/>
            <a:ext cx="7604284"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000000"/>
              </a:buClr>
              <a:buSzPts val="1750"/>
              <a:buFont typeface="Roboto"/>
              <a:buNone/>
            </a:pPr>
            <a:r>
              <a:t/>
            </a:r>
            <a:endParaRPr b="0" i="0" sz="1750" u="none" cap="none" strike="noStrike"/>
          </a:p>
        </p:txBody>
      </p:sp>
      <p:sp>
        <p:nvSpPr>
          <p:cNvPr id="222" name="Google Shape;222;p9"/>
          <p:cNvSpPr/>
          <p:nvPr/>
        </p:nvSpPr>
        <p:spPr>
          <a:xfrm>
            <a:off x="8959096" y="3033355"/>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187AB"/>
              </a:buClr>
              <a:buSzPts val="2200"/>
              <a:buFont typeface="Oswald"/>
              <a:buNone/>
            </a:pPr>
            <a:r>
              <a:rPr b="1" i="0" lang="en-US" sz="2200" u="none" cap="none" strike="noStrike">
                <a:solidFill>
                  <a:srgbClr val="2187AB"/>
                </a:solidFill>
                <a:latin typeface="Oswald"/>
                <a:ea typeface="Oswald"/>
                <a:cs typeface="Oswald"/>
                <a:sym typeface="Oswald"/>
              </a:rPr>
              <a:t>Diskussionspunkte:</a:t>
            </a:r>
            <a:endParaRPr b="0" i="0" sz="2200" u="none" cap="none" strike="noStrike"/>
          </a:p>
        </p:txBody>
      </p:sp>
      <p:sp>
        <p:nvSpPr>
          <p:cNvPr id="223" name="Google Shape;223;p9"/>
          <p:cNvSpPr/>
          <p:nvPr/>
        </p:nvSpPr>
        <p:spPr>
          <a:xfrm>
            <a:off x="8959096" y="3614499"/>
            <a:ext cx="4885015" cy="725805"/>
          </a:xfrm>
          <a:prstGeom prst="rect">
            <a:avLst/>
          </a:prstGeom>
          <a:noFill/>
          <a:ln>
            <a:noFill/>
          </a:ln>
        </p:spPr>
        <p:txBody>
          <a:bodyPr anchorCtr="0" anchor="t" bIns="0" lIns="0" spcFirstLastPara="1" rIns="0" wrap="square" tIns="0">
            <a:noAutofit/>
          </a:bodyPr>
          <a:lstStyle/>
          <a:p>
            <a:pPr indent="-339725" lvl="0" marL="457200" rtl="0" algn="l">
              <a:lnSpc>
                <a:spcPct val="162857"/>
              </a:lnSpc>
              <a:spcBef>
                <a:spcPts val="0"/>
              </a:spcBef>
              <a:spcAft>
                <a:spcPts val="0"/>
              </a:spcAft>
              <a:buSzPts val="1750"/>
              <a:buFont typeface="Roboto"/>
              <a:buChar char="•"/>
            </a:pPr>
            <a:r>
              <a:rPr lang="en-US" sz="1750">
                <a:solidFill>
                  <a:schemeClr val="dk1"/>
                </a:solidFill>
                <a:latin typeface="Roboto"/>
                <a:ea typeface="Roboto"/>
                <a:cs typeface="Roboto"/>
                <a:sym typeface="Roboto"/>
              </a:rPr>
              <a:t>Kommentieren Sie: Was halten Sie von einer Impfpflicht?</a:t>
            </a:r>
            <a:endParaRPr sz="1750">
              <a:latin typeface="Roboto"/>
              <a:ea typeface="Roboto"/>
              <a:cs typeface="Roboto"/>
              <a:sym typeface="Roboto"/>
            </a:endParaRPr>
          </a:p>
          <a:p>
            <a:pPr indent="-342900" lvl="0" marL="342900" marR="0" rtl="0" algn="l">
              <a:lnSpc>
                <a:spcPct val="162857"/>
              </a:lnSpc>
              <a:spcBef>
                <a:spcPts val="0"/>
              </a:spcBef>
              <a:spcAft>
                <a:spcPts val="0"/>
              </a:spcAft>
              <a:buClr>
                <a:srgbClr val="000000"/>
              </a:buClr>
              <a:buSzPts val="1750"/>
              <a:buFont typeface="Roboto"/>
              <a:buChar char="•"/>
            </a:pPr>
            <a:r>
              <a:rPr b="0" i="0" lang="en-US" sz="1750" u="none" cap="none" strike="noStrike">
                <a:solidFill>
                  <a:srgbClr val="000000"/>
                </a:solidFill>
                <a:latin typeface="Roboto"/>
                <a:ea typeface="Roboto"/>
                <a:cs typeface="Roboto"/>
                <a:sym typeface="Roboto"/>
              </a:rPr>
              <a:t>Begründen Sie Ihre Haltung zu einer Impfpflicht.</a:t>
            </a:r>
            <a:endParaRPr b="0" i="0" sz="1750" u="none" cap="none" strike="noStrike"/>
          </a:p>
        </p:txBody>
      </p:sp>
      <p:sp>
        <p:nvSpPr>
          <p:cNvPr id="224" name="Google Shape;224;p9"/>
          <p:cNvSpPr/>
          <p:nvPr/>
        </p:nvSpPr>
        <p:spPr>
          <a:xfrm>
            <a:off x="8959150" y="5950500"/>
            <a:ext cx="5396700" cy="725700"/>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Roboto"/>
              <a:buChar char="•"/>
            </a:pPr>
            <a:r>
              <a:rPr b="0" i="0" lang="en-US" sz="1750" u="none" cap="none" strike="noStrike">
                <a:solidFill>
                  <a:srgbClr val="000000"/>
                </a:solidFill>
                <a:latin typeface="Roboto"/>
                <a:ea typeface="Roboto"/>
                <a:cs typeface="Roboto"/>
                <a:sym typeface="Roboto"/>
              </a:rPr>
              <a:t>Gehen Sie auf die Situation in Ihrem Heimatland oder einem anderen Land ein.</a:t>
            </a:r>
            <a:endParaRPr b="0" i="0" sz="1750" u="none" cap="none" strike="noStrike"/>
          </a:p>
        </p:txBody>
      </p:sp>
      <p:sp>
        <p:nvSpPr>
          <p:cNvPr id="225" name="Google Shape;225;p9"/>
          <p:cNvSpPr/>
          <p:nvPr/>
        </p:nvSpPr>
        <p:spPr>
          <a:xfrm>
            <a:off x="8959101" y="5224700"/>
            <a:ext cx="5590500" cy="725700"/>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000000"/>
              </a:buClr>
              <a:buSzPts val="1750"/>
              <a:buFont typeface="Roboto"/>
              <a:buChar char="•"/>
            </a:pPr>
            <a:r>
              <a:rPr b="0" i="0" lang="en-US" sz="1750" u="none" cap="none" strike="noStrike">
                <a:solidFill>
                  <a:srgbClr val="000000"/>
                </a:solidFill>
                <a:latin typeface="Roboto"/>
                <a:ea typeface="Roboto"/>
                <a:cs typeface="Roboto"/>
                <a:sym typeface="Roboto"/>
              </a:rPr>
              <a:t>Einigen Sie sich auf Argumente für ein Gespräch mit Ihrer Freundin.</a:t>
            </a:r>
            <a:endParaRPr b="0" i="0" sz="1750" u="none" cap="none" strike="noStrike"/>
          </a:p>
        </p:txBody>
      </p:sp>
      <p:sp>
        <p:nvSpPr>
          <p:cNvPr id="226" name="Google Shape;226;p9"/>
          <p:cNvSpPr/>
          <p:nvPr/>
        </p:nvSpPr>
        <p:spPr>
          <a:xfrm>
            <a:off x="12488400" y="-5"/>
            <a:ext cx="2142000" cy="5991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2025-08-27T21:03:00Z</dcterms:created>
</cp:coreProperties>
</file>