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8229600" cx="14630400"/>
  <p:notesSz cx="8229600" cy="14630400"/>
  <p:embeddedFontLst>
    <p:embeddedFont>
      <p:font typeface="Roboto"/>
      <p:regular r:id="rId15"/>
      <p:bold r:id="rId16"/>
      <p:italic r:id="rId17"/>
      <p:boldItalic r:id="rId18"/>
    </p:embeddedFont>
    <p:embeddedFont>
      <p:font typeface="Oswald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jIh++wQLNSAj/0xbJ85zbVUvTB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-regular.fntdata"/><Relationship Id="rId14" Type="http://schemas.openxmlformats.org/officeDocument/2006/relationships/slide" Target="slides/slide10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" Target="slides/slide1.xml"/><Relationship Id="rId19" Type="http://schemas.openxmlformats.org/officeDocument/2006/relationships/font" Target="fonts/Oswald-bold.fntdata"/><Relationship Id="rId6" Type="http://schemas.openxmlformats.org/officeDocument/2006/relationships/slide" Target="slides/slide2.xml"/><Relationship Id="rId18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/>
              <a:t>‹#›</a:t>
            </a:fld>
            <a:endParaRPr b="0" i="0" sz="1200" u="none" cap="none" strike="noStrik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B nivo (samostalan korisnik):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Zamislite da se osoba na B nivou nađe u situaciji da mora da objasni kvar na automobilu mehaničaru. Moći će da objasni problem i da razume šta mu mehaničar kaže, ali će verovatno koristiti jednostavne rečenice i možda će morati da traži pojašnjenje za neke stručne izraze.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C nivo (kompetentan korisnik):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Osoba na C nivou ne samo da će objasniti kvar na automobilu, već će to učiniti s lakoćom, koristeći odgovarajuću terminologiju. Pored toga, moći će da se upusti u složeniju diskusiju o tome zašto se kvar desio, da razume i suptilne naznake mehaničara, pa čak i da se našali s njim. Ne samo da se snalazi, već je i samouverena u upotrebi jezika.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 master">
  <p:cSld name="Slide 11 mast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belgrad.diplo.de/rs-sr/service/visa-einreise/-/2441126" TargetMode="External"/><Relationship Id="rId4" Type="http://schemas.openxmlformats.org/officeDocument/2006/relationships/hyperlink" Target="https://sarajewo.diplo.de/blob/2188786/3fca0995c0edba1c1d75e154e74fb95a/merkblatt---sprachnachweis-data.pdf" TargetMode="External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goethe.de/ins/cs/de/spr/prf/ogf.html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9.png"/><Relationship Id="rId7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6.png"/><Relationship Id="rId8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9" name="Google Shape;4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03504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"/>
          <p:cNvSpPr/>
          <p:nvPr/>
        </p:nvSpPr>
        <p:spPr>
          <a:xfrm>
            <a:off x="6280190" y="2956322"/>
            <a:ext cx="7175183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Opšte informacije o ispitu </a:t>
            </a:r>
            <a:endParaRPr b="0" i="0" sz="3900" u="none" cap="none" strike="noStrike"/>
          </a:p>
        </p:txBody>
      </p:sp>
      <p:sp>
        <p:nvSpPr>
          <p:cNvPr id="51" name="Google Shape;51;p1"/>
          <p:cNvSpPr/>
          <p:nvPr/>
        </p:nvSpPr>
        <p:spPr>
          <a:xfrm>
            <a:off x="6375640" y="3836931"/>
            <a:ext cx="7556400" cy="3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SzPts val="155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Goethe-Zertifikat C1 </a:t>
            </a:r>
            <a:endParaRPr i="0" sz="2550" cap="none" strike="noStrik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6280190" y="4414838"/>
            <a:ext cx="7556421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SzPts val="1550"/>
              <a:buFont typeface="Arial"/>
              <a:buNone/>
            </a:pPr>
            <a:r>
              <a:t/>
            </a:r>
            <a:endParaRPr b="0" i="0" sz="1550" u="none" cap="none" strike="noStrike"/>
          </a:p>
        </p:txBody>
      </p:sp>
      <p:sp>
        <p:nvSpPr>
          <p:cNvPr id="53" name="Google Shape;53;p1"/>
          <p:cNvSpPr/>
          <p:nvPr/>
        </p:nvSpPr>
        <p:spPr>
          <a:xfrm>
            <a:off x="6280190" y="4955619"/>
            <a:ext cx="7556421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SzPts val="1550"/>
              <a:buFont typeface="Arial"/>
              <a:buNone/>
            </a:pPr>
            <a:r>
              <a:t/>
            </a:r>
            <a:endParaRPr b="0" i="0" sz="1550" u="none" cap="none" strike="noStrike"/>
          </a:p>
        </p:txBody>
      </p:sp>
      <p:sp>
        <p:nvSpPr>
          <p:cNvPr id="54" name="Google Shape;54;p1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7315200" y="3932750"/>
            <a:ext cx="734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/>
          <p:nvPr/>
        </p:nvSpPr>
        <p:spPr>
          <a:xfrm>
            <a:off x="793790" y="1444109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Preporučeni udžbenici</a:t>
            </a:r>
            <a:endParaRPr b="0" i="0" sz="1950" u="none" cap="none" strike="noStrike"/>
          </a:p>
        </p:txBody>
      </p:sp>
      <p:sp>
        <p:nvSpPr>
          <p:cNvPr id="203" name="Google Shape;203;p11"/>
          <p:cNvSpPr/>
          <p:nvPr/>
        </p:nvSpPr>
        <p:spPr>
          <a:xfrm>
            <a:off x="793790" y="1977509"/>
            <a:ext cx="6422231" cy="1364575"/>
          </a:xfrm>
          <a:prstGeom prst="roundRect">
            <a:avLst>
              <a:gd fmla="val 34907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1"/>
          <p:cNvSpPr/>
          <p:nvPr/>
        </p:nvSpPr>
        <p:spPr>
          <a:xfrm>
            <a:off x="999768" y="2183487"/>
            <a:ext cx="601027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Prüfung Express – Goethe-Zertifikat C1</a:t>
            </a:r>
            <a:endParaRPr b="1" i="0" sz="155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Übungsbuch mit Audios online Hueber-Verlag, ISBN 978-3-19-701651-1</a:t>
            </a:r>
            <a:endParaRPr b="0" i="0" sz="1550" u="none" cap="none" strike="noStrike"/>
          </a:p>
        </p:txBody>
      </p:sp>
      <p:sp>
        <p:nvSpPr>
          <p:cNvPr id="205" name="Google Shape;205;p11"/>
          <p:cNvSpPr/>
          <p:nvPr/>
        </p:nvSpPr>
        <p:spPr>
          <a:xfrm>
            <a:off x="7414379" y="1977509"/>
            <a:ext cx="6422231" cy="1364575"/>
          </a:xfrm>
          <a:prstGeom prst="roundRect">
            <a:avLst>
              <a:gd fmla="val 34907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1"/>
          <p:cNvSpPr/>
          <p:nvPr/>
        </p:nvSpPr>
        <p:spPr>
          <a:xfrm>
            <a:off x="7620357" y="2183487"/>
            <a:ext cx="601027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Mit Erfolg zum Goethe-Zertifikat C1 </a:t>
            </a:r>
            <a:endParaRPr b="1" i="0" sz="155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Testbuch + online / Übungsbuch + Audio CD Klett-Verlag, ISBN 978-3-12-675176-6 / ISBN 978-3-12-675167-4</a:t>
            </a:r>
            <a:endParaRPr b="0" i="0" sz="1550" u="none" cap="none" strike="noStrike"/>
          </a:p>
        </p:txBody>
      </p:sp>
      <p:sp>
        <p:nvSpPr>
          <p:cNvPr id="207" name="Google Shape;207;p11"/>
          <p:cNvSpPr/>
          <p:nvPr/>
        </p:nvSpPr>
        <p:spPr>
          <a:xfrm>
            <a:off x="793790" y="3540443"/>
            <a:ext cx="6422231" cy="1364575"/>
          </a:xfrm>
          <a:prstGeom prst="roundRect">
            <a:avLst>
              <a:gd fmla="val 34907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1"/>
          <p:cNvSpPr/>
          <p:nvPr/>
        </p:nvSpPr>
        <p:spPr>
          <a:xfrm>
            <a:off x="999768" y="3746421"/>
            <a:ext cx="601027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Prüfungstraining DaF Goethe-Zertifikat C1 </a:t>
            </a:r>
            <a:endParaRPr b="1" i="0" sz="155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Übungsbuch mit Audios als Download Cornelsen-Verlag, ISBN 978-3-06-123047-0</a:t>
            </a:r>
            <a:endParaRPr b="0" i="0" sz="1550" u="none" cap="none" strike="noStrike"/>
          </a:p>
        </p:txBody>
      </p:sp>
      <p:sp>
        <p:nvSpPr>
          <p:cNvPr id="209" name="Google Shape;209;p11"/>
          <p:cNvSpPr/>
          <p:nvPr/>
        </p:nvSpPr>
        <p:spPr>
          <a:xfrm>
            <a:off x="7414379" y="3540443"/>
            <a:ext cx="6422231" cy="1364575"/>
          </a:xfrm>
          <a:prstGeom prst="roundRect">
            <a:avLst>
              <a:gd fmla="val 34907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1"/>
          <p:cNvSpPr/>
          <p:nvPr/>
        </p:nvSpPr>
        <p:spPr>
          <a:xfrm>
            <a:off x="7620357" y="3746421"/>
            <a:ext cx="601027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Effektiv C1 </a:t>
            </a:r>
            <a:endParaRPr b="1" i="0" sz="155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Vorbereitung na das Goethe-Zertifikat Die Lupe, ISBN 978-960-462-174-3</a:t>
            </a:r>
            <a:endParaRPr b="0" i="0" sz="1550" u="none" cap="none" strike="noStrike"/>
          </a:p>
        </p:txBody>
      </p:sp>
      <p:sp>
        <p:nvSpPr>
          <p:cNvPr id="211" name="Google Shape;211;p11"/>
          <p:cNvSpPr/>
          <p:nvPr/>
        </p:nvSpPr>
        <p:spPr>
          <a:xfrm>
            <a:off x="793790" y="5103376"/>
            <a:ext cx="6422231" cy="1682115"/>
          </a:xfrm>
          <a:prstGeom prst="roundRect">
            <a:avLst>
              <a:gd fmla="val 28318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1"/>
          <p:cNvSpPr/>
          <p:nvPr/>
        </p:nvSpPr>
        <p:spPr>
          <a:xfrm>
            <a:off x="999768" y="5309354"/>
            <a:ext cx="601027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Werkstatt C1: Lehr- &amp; Arbeitsbuch </a:t>
            </a:r>
            <a:endParaRPr b="1" i="0" sz="155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Training zur Prüfung Goethe-Zertifikat C1 Praxis-Verlag, ISBN 978-618-5612207</a:t>
            </a:r>
            <a:endParaRPr b="0" i="0" sz="1550" u="none" cap="none" strike="noStrike"/>
          </a:p>
        </p:txBody>
      </p:sp>
      <p:sp>
        <p:nvSpPr>
          <p:cNvPr id="213" name="Google Shape;213;p11"/>
          <p:cNvSpPr/>
          <p:nvPr/>
        </p:nvSpPr>
        <p:spPr>
          <a:xfrm>
            <a:off x="7414379" y="5103376"/>
            <a:ext cx="6422231" cy="1682115"/>
          </a:xfrm>
          <a:prstGeom prst="roundRect">
            <a:avLst>
              <a:gd fmla="val 28318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1"/>
          <p:cNvSpPr/>
          <p:nvPr/>
        </p:nvSpPr>
        <p:spPr>
          <a:xfrm>
            <a:off x="7620357" y="5309354"/>
            <a:ext cx="6010275" cy="1270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Projekt C1 neu: 10 Modelltests zur Vorbereitung na das Goethe-Zertifikat C1 </a:t>
            </a:r>
            <a:endParaRPr b="1" i="0" sz="155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Übungsbuch mit Audios Christos-Karabatos-Verlag, ISBN 978-3-19-461684-4</a:t>
            </a:r>
            <a:endParaRPr b="0" i="0" sz="1550" u="none" cap="none" strike="noStrike"/>
          </a:p>
        </p:txBody>
      </p:sp>
      <p:sp>
        <p:nvSpPr>
          <p:cNvPr id="215" name="Google Shape;215;p11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"/>
          <p:cNvSpPr/>
          <p:nvPr/>
        </p:nvSpPr>
        <p:spPr>
          <a:xfrm>
            <a:off x="793790" y="3033236"/>
            <a:ext cx="5981938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Šta kaže ambasada?</a:t>
            </a:r>
            <a:endParaRPr b="0" i="0" sz="3900" u="none" cap="none" strike="noStrike"/>
          </a:p>
        </p:txBody>
      </p:sp>
      <p:sp>
        <p:nvSpPr>
          <p:cNvPr id="63" name="Google Shape;63;p5"/>
          <p:cNvSpPr/>
          <p:nvPr/>
        </p:nvSpPr>
        <p:spPr>
          <a:xfrm>
            <a:off x="793790" y="3950970"/>
            <a:ext cx="13042821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Detaljne informacije dostupne su na zvaničnim sajtovima nemačkih ambasada:</a:t>
            </a:r>
            <a:endParaRPr b="0" i="0" sz="1550" u="none" cap="none" strike="noStrike"/>
          </a:p>
        </p:txBody>
      </p:sp>
      <p:sp>
        <p:nvSpPr>
          <p:cNvPr id="64" name="Google Shape;64;p5"/>
          <p:cNvSpPr/>
          <p:nvPr/>
        </p:nvSpPr>
        <p:spPr>
          <a:xfrm>
            <a:off x="793790" y="4491752"/>
            <a:ext cx="13042821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1550"/>
              <a:buFont typeface="Roboto"/>
              <a:buChar char="•"/>
            </a:pPr>
            <a:r>
              <a:rPr b="0" i="0" lang="en-US" sz="1550" u="sng" cap="none" strike="noStrike">
                <a:solidFill>
                  <a:srgbClr val="2187AB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Ambasada u Beogradu</a:t>
            </a:r>
            <a:endParaRPr b="0" i="0" sz="1550" u="none" cap="none" strike="noStrike"/>
          </a:p>
        </p:txBody>
      </p:sp>
      <p:sp>
        <p:nvSpPr>
          <p:cNvPr id="65" name="Google Shape;65;p5"/>
          <p:cNvSpPr/>
          <p:nvPr/>
        </p:nvSpPr>
        <p:spPr>
          <a:xfrm>
            <a:off x="793790" y="4878705"/>
            <a:ext cx="13042821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1550"/>
              <a:buFont typeface="Roboto"/>
              <a:buChar char="•"/>
            </a:pPr>
            <a:r>
              <a:rPr b="0" i="0" lang="en-US" sz="1550" u="sng" cap="none" strike="noStrike">
                <a:solidFill>
                  <a:srgbClr val="2187AB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Ambasada u Sarajevu (PDF dokument)</a:t>
            </a:r>
            <a:endParaRPr b="0" i="0" sz="1550" u="none" cap="none" strike="noStrike"/>
          </a:p>
        </p:txBody>
      </p:sp>
      <p:sp>
        <p:nvSpPr>
          <p:cNvPr id="66" name="Google Shape;66;p5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2" name="Google Shape;7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E2E2">
              <a:alpha val="84705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793790" y="3275886"/>
            <a:ext cx="5275898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Šta zapravo znači C1 nivo?</a:t>
            </a:r>
            <a:endParaRPr b="0" i="0" sz="3900" u="none" cap="none" strike="noStrike"/>
          </a:p>
        </p:txBody>
      </p:sp>
      <p:sp>
        <p:nvSpPr>
          <p:cNvPr id="75" name="Google Shape;75;p2"/>
          <p:cNvSpPr/>
          <p:nvPr/>
        </p:nvSpPr>
        <p:spPr>
          <a:xfrm>
            <a:off x="793790" y="4193619"/>
            <a:ext cx="6422231" cy="759976"/>
          </a:xfrm>
          <a:prstGeom prst="roundRect">
            <a:avLst>
              <a:gd fmla="val 1203" name="adj"/>
            </a:avLst>
          </a:prstGeom>
          <a:solidFill>
            <a:srgbClr val="FFE2E2"/>
          </a:solidFill>
          <a:ln cap="flat" cmpd="sng" w="22850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793790" y="4193619"/>
            <a:ext cx="45720" cy="759976"/>
          </a:xfrm>
          <a:prstGeom prst="roundRect">
            <a:avLst>
              <a:gd fmla="val 20000" name="adj"/>
            </a:avLst>
          </a:prstGeom>
          <a:solidFill>
            <a:srgbClr val="2596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1060728" y="4414838"/>
            <a:ext cx="5934075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C1 nivo =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kompetentna upotreb</a:t>
            </a:r>
            <a:r>
              <a:rPr b="1" lang="en-US" sz="1550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 jezika</a:t>
            </a:r>
            <a:endParaRPr b="0" i="0" sz="1550" u="none" cap="none" strike="noStrike"/>
          </a:p>
        </p:txBody>
      </p:sp>
      <p:sp>
        <p:nvSpPr>
          <p:cNvPr id="78" name="Google Shape;78;p2"/>
          <p:cNvSpPr/>
          <p:nvPr/>
        </p:nvSpPr>
        <p:spPr>
          <a:xfrm>
            <a:off x="7414379" y="4193619"/>
            <a:ext cx="6422231" cy="759976"/>
          </a:xfrm>
          <a:prstGeom prst="roundRect">
            <a:avLst>
              <a:gd fmla="val 1203" name="adj"/>
            </a:avLst>
          </a:prstGeom>
          <a:solidFill>
            <a:srgbClr val="FFE2E2"/>
          </a:solidFill>
          <a:ln cap="flat" cmpd="sng" w="22850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7414379" y="4193619"/>
            <a:ext cx="45720" cy="759976"/>
          </a:xfrm>
          <a:prstGeom prst="roundRect">
            <a:avLst>
              <a:gd fmla="val 20000" name="adj"/>
            </a:avLst>
          </a:prstGeom>
          <a:solidFill>
            <a:srgbClr val="2596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7681317" y="4414838"/>
            <a:ext cx="5934075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akademsko obrazovanje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profesionalni napredak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 bolja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integracija</a:t>
            </a:r>
            <a:endParaRPr b="0" i="0" sz="1550" u="none" cap="none" strike="noStrike"/>
          </a:p>
        </p:txBody>
      </p:sp>
      <p:sp>
        <p:nvSpPr>
          <p:cNvPr id="81" name="Google Shape;81;p2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/>
          <p:nvPr/>
        </p:nvSpPr>
        <p:spPr>
          <a:xfrm>
            <a:off x="793790" y="2030849"/>
            <a:ext cx="4961811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Očekivanja na C1 nivou</a:t>
            </a:r>
            <a:endParaRPr b="0" i="0" sz="3900" u="none" cap="none" strike="noStrike"/>
          </a:p>
        </p:txBody>
      </p:sp>
      <p:sp>
        <p:nvSpPr>
          <p:cNvPr id="88" name="Google Shape;88;p3"/>
          <p:cNvSpPr/>
          <p:nvPr/>
        </p:nvSpPr>
        <p:spPr>
          <a:xfrm>
            <a:off x="793790" y="3047762"/>
            <a:ext cx="6422231" cy="1476256"/>
          </a:xfrm>
          <a:prstGeom prst="roundRect">
            <a:avLst>
              <a:gd fmla="val 619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3"/>
          <p:cNvSpPr/>
          <p:nvPr/>
        </p:nvSpPr>
        <p:spPr>
          <a:xfrm>
            <a:off x="999768" y="3253740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Razumevanje</a:t>
            </a:r>
            <a:endParaRPr b="0" i="0" sz="1950" u="none" cap="none" strike="noStrike"/>
          </a:p>
        </p:txBody>
      </p:sp>
      <p:sp>
        <p:nvSpPr>
          <p:cNvPr id="90" name="Google Shape;90;p3"/>
          <p:cNvSpPr/>
          <p:nvPr/>
        </p:nvSpPr>
        <p:spPr>
          <a:xfrm>
            <a:off x="999768" y="3682960"/>
            <a:ext cx="6010275" cy="635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Može da razume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širok spektar zahtevnih, dužih tekstova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 da prepozna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implicitna značenja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550" u="none" cap="none" strike="noStrike"/>
          </a:p>
        </p:txBody>
      </p:sp>
      <p:sp>
        <p:nvSpPr>
          <p:cNvPr id="91" name="Google Shape;91;p3"/>
          <p:cNvSpPr/>
          <p:nvPr/>
        </p:nvSpPr>
        <p:spPr>
          <a:xfrm>
            <a:off x="7414379" y="3047762"/>
            <a:ext cx="6422231" cy="1476256"/>
          </a:xfrm>
          <a:prstGeom prst="roundRect">
            <a:avLst>
              <a:gd fmla="val 619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"/>
          <p:cNvSpPr/>
          <p:nvPr/>
        </p:nvSpPr>
        <p:spPr>
          <a:xfrm>
            <a:off x="7620357" y="3253740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Fluentnost</a:t>
            </a:r>
            <a:endParaRPr b="0" i="0" sz="1950" u="none" cap="none" strike="noStrike"/>
          </a:p>
        </p:txBody>
      </p:sp>
      <p:sp>
        <p:nvSpPr>
          <p:cNvPr id="93" name="Google Shape;93;p3"/>
          <p:cNvSpPr/>
          <p:nvPr/>
        </p:nvSpPr>
        <p:spPr>
          <a:xfrm>
            <a:off x="7620357" y="3682960"/>
            <a:ext cx="6010275" cy="635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Može da se izrazi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spontano i tečno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bez čestog i primetnog traženja reči.</a:t>
            </a:r>
            <a:endParaRPr b="0" i="0" sz="1550" u="none" cap="none" strike="noStrike"/>
          </a:p>
        </p:txBody>
      </p:sp>
      <p:sp>
        <p:nvSpPr>
          <p:cNvPr id="94" name="Google Shape;94;p3"/>
          <p:cNvSpPr/>
          <p:nvPr/>
        </p:nvSpPr>
        <p:spPr>
          <a:xfrm>
            <a:off x="793790" y="4722376"/>
            <a:ext cx="6422231" cy="1476256"/>
          </a:xfrm>
          <a:prstGeom prst="roundRect">
            <a:avLst>
              <a:gd fmla="val 619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"/>
          <p:cNvSpPr/>
          <p:nvPr/>
        </p:nvSpPr>
        <p:spPr>
          <a:xfrm>
            <a:off x="999768" y="4928354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Primena</a:t>
            </a:r>
            <a:endParaRPr b="0" i="0" sz="1950" u="none" cap="none" strike="noStrike"/>
          </a:p>
        </p:txBody>
      </p:sp>
      <p:sp>
        <p:nvSpPr>
          <p:cNvPr id="96" name="Google Shape;96;p3"/>
          <p:cNvSpPr/>
          <p:nvPr/>
        </p:nvSpPr>
        <p:spPr>
          <a:xfrm>
            <a:off x="999768" y="5357574"/>
            <a:ext cx="6010275" cy="635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Može efikasno i fleksibilno da koristi jezik u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društvenom i profesionalnom životu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ili tokom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obrazovanja i studija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550" u="none" cap="none" strike="noStrike"/>
          </a:p>
        </p:txBody>
      </p:sp>
      <p:sp>
        <p:nvSpPr>
          <p:cNvPr id="97" name="Google Shape;97;p3"/>
          <p:cNvSpPr/>
          <p:nvPr/>
        </p:nvSpPr>
        <p:spPr>
          <a:xfrm>
            <a:off x="7414379" y="4722376"/>
            <a:ext cx="6422231" cy="1476256"/>
          </a:xfrm>
          <a:prstGeom prst="roundRect">
            <a:avLst>
              <a:gd fmla="val 619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"/>
          <p:cNvSpPr/>
          <p:nvPr/>
        </p:nvSpPr>
        <p:spPr>
          <a:xfrm>
            <a:off x="7620357" y="4928354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Izražavanje</a:t>
            </a:r>
            <a:endParaRPr b="0" i="0" sz="1950" u="none" cap="none" strike="noStrike"/>
          </a:p>
        </p:txBody>
      </p:sp>
      <p:sp>
        <p:nvSpPr>
          <p:cNvPr id="99" name="Google Shape;99;p3"/>
          <p:cNvSpPr/>
          <p:nvPr/>
        </p:nvSpPr>
        <p:spPr>
          <a:xfrm>
            <a:off x="7620357" y="5357574"/>
            <a:ext cx="6010275" cy="635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Može da se izrazi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jasno, </a:t>
            </a:r>
            <a:r>
              <a:rPr b="1" lang="en-US" sz="1550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strukturisano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 i detaljno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kompleksnim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temama, koristeći različita sredstva za povezivanje teksta.</a:t>
            </a:r>
            <a:endParaRPr b="0" i="0" sz="1550" u="none" cap="none" strike="noStrike"/>
          </a:p>
        </p:txBody>
      </p:sp>
      <p:sp>
        <p:nvSpPr>
          <p:cNvPr id="100" name="Google Shape;100;p3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/>
          <p:nvPr/>
        </p:nvSpPr>
        <p:spPr>
          <a:xfrm>
            <a:off x="793790" y="2064663"/>
            <a:ext cx="7779901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Vremenski okvir za </a:t>
            </a:r>
            <a:r>
              <a:rPr b="1" lang="en-US" sz="3900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postizanje</a:t>
            </a: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 C1 nivoa</a:t>
            </a:r>
            <a:endParaRPr b="0" i="0" sz="3900" u="none" cap="none" strike="noStrike"/>
          </a:p>
        </p:txBody>
      </p:sp>
      <p:sp>
        <p:nvSpPr>
          <p:cNvPr id="107" name="Google Shape;107;p4"/>
          <p:cNvSpPr/>
          <p:nvPr/>
        </p:nvSpPr>
        <p:spPr>
          <a:xfrm>
            <a:off x="793790" y="3304818"/>
            <a:ext cx="3015615" cy="65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50"/>
              <a:buFont typeface="Oswald"/>
              <a:buNone/>
            </a:pPr>
            <a:r>
              <a:rPr b="1" i="0" lang="en-US" sz="51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200-300</a:t>
            </a:r>
            <a:endParaRPr b="0" i="0" sz="5150" u="none" cap="none" strike="noStrike"/>
          </a:p>
        </p:txBody>
      </p:sp>
      <p:sp>
        <p:nvSpPr>
          <p:cNvPr id="108" name="Google Shape;108;p4"/>
          <p:cNvSpPr/>
          <p:nvPr/>
        </p:nvSpPr>
        <p:spPr>
          <a:xfrm>
            <a:off x="1061085" y="4207788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lang="en-US" sz="1950">
                <a:latin typeface="Oswald"/>
                <a:ea typeface="Oswald"/>
                <a:cs typeface="Oswald"/>
                <a:sym typeface="Oswald"/>
              </a:rPr>
              <a:t>č</a:t>
            </a: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asova </a:t>
            </a:r>
            <a:endParaRPr b="0" i="0" sz="1950" u="none" cap="none" strike="noStrike"/>
          </a:p>
        </p:txBody>
      </p:sp>
      <p:sp>
        <p:nvSpPr>
          <p:cNvPr id="109" name="Google Shape;109;p4"/>
          <p:cNvSpPr/>
          <p:nvPr/>
        </p:nvSpPr>
        <p:spPr>
          <a:xfrm>
            <a:off x="793790" y="4716304"/>
            <a:ext cx="3015615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SzPts val="1550"/>
              <a:buFont typeface="Arial"/>
              <a:buNone/>
            </a:pPr>
            <a:r>
              <a:t/>
            </a:r>
            <a:endParaRPr b="0" i="0" sz="1550" u="none" cap="none" strike="noStrike"/>
          </a:p>
        </p:txBody>
      </p:sp>
      <p:sp>
        <p:nvSpPr>
          <p:cNvPr id="110" name="Google Shape;110;p4"/>
          <p:cNvSpPr/>
          <p:nvPr/>
        </p:nvSpPr>
        <p:spPr>
          <a:xfrm>
            <a:off x="4057412" y="3304818"/>
            <a:ext cx="3015734" cy="65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50"/>
              <a:buFont typeface="Oswald"/>
              <a:buNone/>
            </a:pPr>
            <a:r>
              <a:rPr b="1" i="0" lang="en-US" sz="51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~5</a:t>
            </a:r>
            <a:endParaRPr b="0" i="0" sz="5150" u="none" cap="none" strike="noStrike"/>
          </a:p>
        </p:txBody>
      </p:sp>
      <p:sp>
        <p:nvSpPr>
          <p:cNvPr id="111" name="Google Shape;111;p4"/>
          <p:cNvSpPr/>
          <p:nvPr/>
        </p:nvSpPr>
        <p:spPr>
          <a:xfrm>
            <a:off x="4324826" y="4207788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meseci  rada</a:t>
            </a:r>
            <a:endParaRPr b="0" i="0" sz="1950" u="none" cap="none" strike="noStrike"/>
          </a:p>
        </p:txBody>
      </p:sp>
      <p:sp>
        <p:nvSpPr>
          <p:cNvPr id="112" name="Google Shape;112;p4"/>
          <p:cNvSpPr/>
          <p:nvPr/>
        </p:nvSpPr>
        <p:spPr>
          <a:xfrm>
            <a:off x="4057412" y="4716304"/>
            <a:ext cx="301573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Uz posvećenost od 2 sata dnevno</a:t>
            </a:r>
            <a:endParaRPr b="0" i="0" sz="1550" u="none" cap="none" strike="noStrike"/>
          </a:p>
        </p:txBody>
      </p:sp>
      <p:sp>
        <p:nvSpPr>
          <p:cNvPr id="113" name="Google Shape;113;p4"/>
          <p:cNvSpPr/>
          <p:nvPr/>
        </p:nvSpPr>
        <p:spPr>
          <a:xfrm>
            <a:off x="7564874" y="3180755"/>
            <a:ext cx="3768566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Faktori koji utiču na brzinu napretka:</a:t>
            </a:r>
            <a:endParaRPr b="0" i="0" sz="1950" u="none" cap="none" strike="noStrike"/>
          </a:p>
        </p:txBody>
      </p:sp>
      <p:sp>
        <p:nvSpPr>
          <p:cNvPr id="114" name="Google Shape;114;p4"/>
          <p:cNvSpPr/>
          <p:nvPr/>
        </p:nvSpPr>
        <p:spPr>
          <a:xfrm>
            <a:off x="7564874" y="3689271"/>
            <a:ext cx="627935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Char char="•"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Prethodno iskustvo sa učenjem jezika</a:t>
            </a:r>
            <a:endParaRPr b="0" i="0" sz="1550" u="none" cap="none" strike="noStrike"/>
          </a:p>
        </p:txBody>
      </p:sp>
      <p:sp>
        <p:nvSpPr>
          <p:cNvPr id="115" name="Google Shape;115;p4"/>
          <p:cNvSpPr/>
          <p:nvPr/>
        </p:nvSpPr>
        <p:spPr>
          <a:xfrm>
            <a:off x="7564874" y="4076224"/>
            <a:ext cx="627935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Char char="•"/>
            </a:pPr>
            <a:r>
              <a:rPr lang="en-US" sz="1550">
                <a:latin typeface="Roboto"/>
                <a:ea typeface="Roboto"/>
                <a:cs typeface="Roboto"/>
                <a:sym typeface="Roboto"/>
              </a:rPr>
              <a:t>Redovno vežbanje</a:t>
            </a:r>
            <a:endParaRPr b="0" i="0" sz="1550" u="none" cap="none" strike="noStrike"/>
          </a:p>
        </p:txBody>
      </p:sp>
      <p:sp>
        <p:nvSpPr>
          <p:cNvPr id="116" name="Google Shape;116;p4"/>
          <p:cNvSpPr/>
          <p:nvPr/>
        </p:nvSpPr>
        <p:spPr>
          <a:xfrm>
            <a:off x="7564874" y="4463177"/>
            <a:ext cx="627935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Char char="•"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Izloženost jeziku van učionice</a:t>
            </a:r>
            <a:endParaRPr b="0" i="0" sz="1550" u="none" cap="none" strike="noStrike"/>
          </a:p>
        </p:txBody>
      </p:sp>
      <p:sp>
        <p:nvSpPr>
          <p:cNvPr id="117" name="Google Shape;117;p4"/>
          <p:cNvSpPr/>
          <p:nvPr/>
        </p:nvSpPr>
        <p:spPr>
          <a:xfrm>
            <a:off x="7564874" y="4850130"/>
            <a:ext cx="627935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Char char="•"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Individualni stil učenja</a:t>
            </a:r>
            <a:endParaRPr b="0" i="0" sz="1550" u="none" cap="none" strike="noStrike"/>
          </a:p>
        </p:txBody>
      </p:sp>
      <p:sp>
        <p:nvSpPr>
          <p:cNvPr id="118" name="Google Shape;118;p4"/>
          <p:cNvSpPr/>
          <p:nvPr/>
        </p:nvSpPr>
        <p:spPr>
          <a:xfrm>
            <a:off x="7564874" y="5237083"/>
            <a:ext cx="627935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Char char="•"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Motivacija i jasni ciljevi</a:t>
            </a:r>
            <a:endParaRPr b="0" i="0" sz="1550" u="none" cap="none" strike="noStrike"/>
          </a:p>
        </p:txBody>
      </p:sp>
      <p:sp>
        <p:nvSpPr>
          <p:cNvPr id="119" name="Google Shape;119;p4"/>
          <p:cNvSpPr/>
          <p:nvPr/>
        </p:nvSpPr>
        <p:spPr>
          <a:xfrm>
            <a:off x="793790" y="5847278"/>
            <a:ext cx="13042821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SzPts val="1550"/>
              <a:buFont typeface="Arial"/>
              <a:buNone/>
            </a:pPr>
            <a:r>
              <a:t/>
            </a:r>
            <a:endParaRPr b="0" i="0" sz="1550" u="none" cap="none" strike="noStrike"/>
          </a:p>
        </p:txBody>
      </p:sp>
      <p:sp>
        <p:nvSpPr>
          <p:cNvPr id="120" name="Google Shape;120;p4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793790" y="3068003"/>
            <a:ext cx="9162217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Novi modularni format ispita od 2024. godine</a:t>
            </a:r>
            <a:endParaRPr b="0" i="0" sz="3900" u="none" cap="none" strike="noStrike"/>
          </a:p>
        </p:txBody>
      </p:sp>
      <p:sp>
        <p:nvSpPr>
          <p:cNvPr id="127" name="Google Shape;127;p6"/>
          <p:cNvSpPr/>
          <p:nvPr/>
        </p:nvSpPr>
        <p:spPr>
          <a:xfrm>
            <a:off x="793790" y="3985736"/>
            <a:ext cx="13042821" cy="635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Od januara 2024. godine, Goethe institut uvodi </a:t>
            </a:r>
            <a:r>
              <a:rPr b="1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modularni sistem ispita </a:t>
            </a:r>
            <a:r>
              <a:rPr b="1" lang="en-US" sz="1550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i na nivou C1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Ovo znači da kandidati imaju mogućnost da polažu pojedinačne veštine (module) nezavisno.</a:t>
            </a:r>
            <a:endParaRPr sz="155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Roboto"/>
              <a:buNone/>
            </a:pPr>
            <a:r>
              <a:rPr lang="en-US" sz="15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Za uspešno polaganje ispita potrebno je ostvariti najmanje 60% na svakom modulu pojedinačno.</a:t>
            </a:r>
            <a:endParaRPr sz="15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Roboto"/>
              <a:buNone/>
            </a:pPr>
            <a:r>
              <a:rPr lang="en-US" sz="15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Za više informacija o ispitu posetite </a:t>
            </a:r>
            <a:r>
              <a:rPr lang="en-US" sz="1550" u="sng">
                <a:solidFill>
                  <a:srgbClr val="2187AB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zvanični sajt Goethe instituta</a:t>
            </a:r>
            <a:r>
              <a:rPr lang="en-US" sz="15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55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t/>
            </a:r>
            <a:endParaRPr sz="15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/>
          <p:nvPr/>
        </p:nvSpPr>
        <p:spPr>
          <a:xfrm>
            <a:off x="793790" y="962025"/>
            <a:ext cx="4961811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Struktura C1 ispita</a:t>
            </a:r>
            <a:endParaRPr b="0" i="0" sz="3900" u="none" cap="none" strike="noStrike"/>
          </a:p>
        </p:txBody>
      </p:sp>
      <p:pic>
        <p:nvPicPr>
          <p:cNvPr descr="preencoded.png" id="135" name="Google Shape;13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1978938"/>
            <a:ext cx="6521410" cy="79379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7"/>
          <p:cNvSpPr/>
          <p:nvPr/>
        </p:nvSpPr>
        <p:spPr>
          <a:xfrm>
            <a:off x="992148" y="2971086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Slušanje (Hören)</a:t>
            </a:r>
            <a:endParaRPr b="0" i="0" sz="1950" u="none" cap="none" strike="noStrike"/>
          </a:p>
        </p:txBody>
      </p:sp>
      <p:sp>
        <p:nvSpPr>
          <p:cNvPr id="137" name="Google Shape;137;p7"/>
          <p:cNvSpPr/>
          <p:nvPr/>
        </p:nvSpPr>
        <p:spPr>
          <a:xfrm>
            <a:off x="992148" y="3400306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Trajanje: ~40 minuta</a:t>
            </a:r>
            <a:endParaRPr b="0" i="0" sz="1550" u="none" cap="none" strike="noStrike"/>
          </a:p>
        </p:txBody>
      </p:sp>
      <p:sp>
        <p:nvSpPr>
          <p:cNvPr id="138" name="Google Shape;138;p7"/>
          <p:cNvSpPr/>
          <p:nvPr/>
        </p:nvSpPr>
        <p:spPr>
          <a:xfrm>
            <a:off x="992148" y="3836908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Zadaci: razumevanje intervjua, predavanja i diskusija</a:t>
            </a:r>
            <a:endParaRPr b="0" i="0" sz="1550" u="none" cap="none" strike="noStrike"/>
          </a:p>
        </p:txBody>
      </p:sp>
      <p:pic>
        <p:nvPicPr>
          <p:cNvPr descr="preencoded.png" id="139" name="Google Shape;13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15200" y="1978938"/>
            <a:ext cx="6521410" cy="79379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7"/>
          <p:cNvSpPr/>
          <p:nvPr/>
        </p:nvSpPr>
        <p:spPr>
          <a:xfrm>
            <a:off x="7513558" y="2971086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Čitanje (Lesen)</a:t>
            </a:r>
            <a:endParaRPr b="0" i="0" sz="1950" u="none" cap="none" strike="noStrike"/>
          </a:p>
        </p:txBody>
      </p:sp>
      <p:sp>
        <p:nvSpPr>
          <p:cNvPr id="141" name="Google Shape;141;p7"/>
          <p:cNvSpPr/>
          <p:nvPr/>
        </p:nvSpPr>
        <p:spPr>
          <a:xfrm>
            <a:off x="7513558" y="3400306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Trajanje: </a:t>
            </a:r>
            <a:r>
              <a:rPr lang="en-US" sz="1550">
                <a:latin typeface="Roboto"/>
                <a:ea typeface="Roboto"/>
                <a:cs typeface="Roboto"/>
                <a:sym typeface="Roboto"/>
              </a:rPr>
              <a:t>65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minuta</a:t>
            </a:r>
            <a:endParaRPr b="0" i="0" sz="1550" u="none" cap="none" strike="noStrike"/>
          </a:p>
        </p:txBody>
      </p:sp>
      <p:sp>
        <p:nvSpPr>
          <p:cNvPr id="142" name="Google Shape;142;p7"/>
          <p:cNvSpPr/>
          <p:nvPr/>
        </p:nvSpPr>
        <p:spPr>
          <a:xfrm>
            <a:off x="7513558" y="3836908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Zadaci: razumevanje stručnih tekstova, članaka i implicitnih značenja</a:t>
            </a:r>
            <a:endParaRPr b="0" i="0" sz="1550" u="none" cap="none" strike="noStrike"/>
          </a:p>
        </p:txBody>
      </p:sp>
      <p:pic>
        <p:nvPicPr>
          <p:cNvPr descr="preencoded.png" id="143" name="Google Shape;14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3790" y="4352806"/>
            <a:ext cx="6521410" cy="79379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/>
          <p:nvPr/>
        </p:nvSpPr>
        <p:spPr>
          <a:xfrm>
            <a:off x="992148" y="5344954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Pisanje (Schreiben)</a:t>
            </a:r>
            <a:endParaRPr b="0" i="0" sz="1950" u="none" cap="none" strike="noStrike"/>
          </a:p>
        </p:txBody>
      </p:sp>
      <p:sp>
        <p:nvSpPr>
          <p:cNvPr id="145" name="Google Shape;145;p7"/>
          <p:cNvSpPr/>
          <p:nvPr/>
        </p:nvSpPr>
        <p:spPr>
          <a:xfrm>
            <a:off x="992148" y="5774174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Trajanje: </a:t>
            </a:r>
            <a:r>
              <a:rPr lang="en-US" sz="1550">
                <a:latin typeface="Roboto"/>
                <a:ea typeface="Roboto"/>
                <a:cs typeface="Roboto"/>
                <a:sym typeface="Roboto"/>
              </a:rPr>
              <a:t>75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minuta</a:t>
            </a:r>
            <a:endParaRPr b="0" i="0" sz="1550" u="none" cap="none" strike="noStrike"/>
          </a:p>
        </p:txBody>
      </p:sp>
      <p:sp>
        <p:nvSpPr>
          <p:cNvPr id="146" name="Google Shape;146;p7"/>
          <p:cNvSpPr/>
          <p:nvPr/>
        </p:nvSpPr>
        <p:spPr>
          <a:xfrm>
            <a:off x="992148" y="6210776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Zadaci: pisanje formalnih </a:t>
            </a:r>
            <a:r>
              <a:rPr lang="en-US" sz="1550">
                <a:latin typeface="Roboto"/>
                <a:ea typeface="Roboto"/>
                <a:cs typeface="Roboto"/>
                <a:sym typeface="Roboto"/>
              </a:rPr>
              <a:t>mejlova i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argumentativnih </a:t>
            </a:r>
            <a:r>
              <a:rPr lang="en-US" sz="1550">
                <a:latin typeface="Roboto"/>
                <a:ea typeface="Roboto"/>
                <a:cs typeface="Roboto"/>
                <a:sym typeface="Roboto"/>
              </a:rPr>
              <a:t>komentara</a:t>
            </a:r>
            <a:endParaRPr b="0" i="0" sz="1550" u="none" cap="none" strike="noStrike"/>
          </a:p>
        </p:txBody>
      </p:sp>
      <p:pic>
        <p:nvPicPr>
          <p:cNvPr descr="preencoded.png" id="147" name="Google Shape;14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15200" y="4352806"/>
            <a:ext cx="6521410" cy="79379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/>
          <p:nvPr/>
        </p:nvSpPr>
        <p:spPr>
          <a:xfrm>
            <a:off x="7513558" y="5344954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Govor (Sprechen)</a:t>
            </a:r>
            <a:endParaRPr b="0" i="0" sz="1950" u="none" cap="none" strike="noStrike"/>
          </a:p>
        </p:txBody>
      </p:sp>
      <p:sp>
        <p:nvSpPr>
          <p:cNvPr id="149" name="Google Shape;149;p7"/>
          <p:cNvSpPr/>
          <p:nvPr/>
        </p:nvSpPr>
        <p:spPr>
          <a:xfrm>
            <a:off x="7513558" y="5774174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Trajanje: ~15 minuta</a:t>
            </a:r>
            <a:endParaRPr b="0" i="0" sz="1550" u="none" cap="none" strike="noStrike"/>
          </a:p>
        </p:txBody>
      </p:sp>
      <p:sp>
        <p:nvSpPr>
          <p:cNvPr id="150" name="Google Shape;150;p7"/>
          <p:cNvSpPr/>
          <p:nvPr/>
        </p:nvSpPr>
        <p:spPr>
          <a:xfrm>
            <a:off x="7513558" y="6210776"/>
            <a:ext cx="6124694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Zadaci: prezentacija, diskusija i argumentovano izlaganje mišljenja</a:t>
            </a:r>
            <a:endParaRPr b="0" i="0" sz="1550" u="none" cap="none" strike="noStrike"/>
          </a:p>
        </p:txBody>
      </p:sp>
      <p:sp>
        <p:nvSpPr>
          <p:cNvPr id="151" name="Google Shape;151;p7"/>
          <p:cNvSpPr/>
          <p:nvPr/>
        </p:nvSpPr>
        <p:spPr>
          <a:xfrm>
            <a:off x="793790" y="6949916"/>
            <a:ext cx="13042821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t/>
            </a:r>
            <a:endParaRPr b="0" i="0" sz="1550" u="none" cap="none" strike="noStrike"/>
          </a:p>
        </p:txBody>
      </p:sp>
      <p:sp>
        <p:nvSpPr>
          <p:cNvPr id="152" name="Google Shape;152;p7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/>
          <p:nvPr/>
        </p:nvSpPr>
        <p:spPr>
          <a:xfrm>
            <a:off x="793790" y="973098"/>
            <a:ext cx="5051227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Aktuelne teme za C1 nivo</a:t>
            </a:r>
            <a:endParaRPr b="0" i="0" sz="3900" u="none" cap="none" strike="noStrike"/>
          </a:p>
        </p:txBody>
      </p:sp>
      <p:pic>
        <p:nvPicPr>
          <p:cNvPr descr="preencoded.png" id="159" name="Google Shape;15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1990011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8"/>
          <p:cNvSpPr/>
          <p:nvPr/>
        </p:nvSpPr>
        <p:spPr>
          <a:xfrm>
            <a:off x="793790" y="2734151"/>
            <a:ext cx="2646521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Digitalizacija i bezbednost</a:t>
            </a:r>
            <a:endParaRPr b="0" i="0" sz="1950" u="none" cap="none" strike="noStrike"/>
          </a:p>
        </p:txBody>
      </p:sp>
      <p:sp>
        <p:nvSpPr>
          <p:cNvPr id="161" name="Google Shape;161;p8"/>
          <p:cNvSpPr/>
          <p:nvPr/>
        </p:nvSpPr>
        <p:spPr>
          <a:xfrm>
            <a:off x="793790" y="3163372"/>
            <a:ext cx="6397347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Cyberkriminalität, Künstliche Intelligenz, Digitalisierung</a:t>
            </a:r>
            <a:endParaRPr b="0" i="0" sz="1550" u="none" cap="none" strike="noStrike"/>
          </a:p>
        </p:txBody>
      </p:sp>
      <p:pic>
        <p:nvPicPr>
          <p:cNvPr descr="preencoded.png" id="162" name="Google Shape;16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9144" y="1990011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8"/>
          <p:cNvSpPr/>
          <p:nvPr/>
        </p:nvSpPr>
        <p:spPr>
          <a:xfrm>
            <a:off x="7439144" y="2734151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Ekologija i resursi</a:t>
            </a:r>
            <a:endParaRPr b="0" i="0" sz="1950" u="none" cap="none" strike="noStrike"/>
          </a:p>
        </p:txBody>
      </p:sp>
      <p:sp>
        <p:nvSpPr>
          <p:cNvPr id="164" name="Google Shape;164;p8"/>
          <p:cNvSpPr/>
          <p:nvPr/>
        </p:nvSpPr>
        <p:spPr>
          <a:xfrm>
            <a:off x="7439144" y="3163372"/>
            <a:ext cx="639746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Atomkraft, Geoengineering, Wasserknappheit, Welternährung</a:t>
            </a:r>
            <a:endParaRPr b="0" i="0" sz="1550" u="none" cap="none" strike="noStrike"/>
          </a:p>
        </p:txBody>
      </p:sp>
      <p:pic>
        <p:nvPicPr>
          <p:cNvPr descr="preencoded.png" id="165" name="Google Shape;16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3790" y="3877747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8"/>
          <p:cNvSpPr/>
          <p:nvPr/>
        </p:nvSpPr>
        <p:spPr>
          <a:xfrm>
            <a:off x="793790" y="4621887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Urbani razvoj</a:t>
            </a:r>
            <a:endParaRPr b="0" i="0" sz="1950" u="none" cap="none" strike="noStrike"/>
          </a:p>
        </p:txBody>
      </p:sp>
      <p:sp>
        <p:nvSpPr>
          <p:cNvPr id="167" name="Google Shape;167;p8"/>
          <p:cNvSpPr/>
          <p:nvPr/>
        </p:nvSpPr>
        <p:spPr>
          <a:xfrm>
            <a:off x="793790" y="5051108"/>
            <a:ext cx="6397347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Mega-Citys, Barrierefreie Stadt, Katastrophenschutz</a:t>
            </a:r>
            <a:endParaRPr b="0" i="0" sz="1550" u="none" cap="none" strike="noStrike"/>
          </a:p>
        </p:txBody>
      </p:sp>
      <p:pic>
        <p:nvPicPr>
          <p:cNvPr descr="preencoded.png" id="168" name="Google Shape;168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39144" y="3877747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8"/>
          <p:cNvSpPr/>
          <p:nvPr/>
        </p:nvSpPr>
        <p:spPr>
          <a:xfrm>
            <a:off x="7439144" y="4621887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Društvena pitanja</a:t>
            </a:r>
            <a:endParaRPr b="0" i="0" sz="1950" u="none" cap="none" strike="noStrike"/>
          </a:p>
        </p:txBody>
      </p:sp>
      <p:sp>
        <p:nvSpPr>
          <p:cNvPr id="170" name="Google Shape;170;p8"/>
          <p:cNvSpPr/>
          <p:nvPr/>
        </p:nvSpPr>
        <p:spPr>
          <a:xfrm>
            <a:off x="7439144" y="5051108"/>
            <a:ext cx="639746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Zivilcourage, soziales Pflichtjahr, Bodyshaming</a:t>
            </a:r>
            <a:endParaRPr b="0" i="0" sz="1550" u="none" cap="none" strike="noStrike"/>
          </a:p>
        </p:txBody>
      </p:sp>
      <p:pic>
        <p:nvPicPr>
          <p:cNvPr descr="preencoded.png" id="171" name="Google Shape;171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3790" y="5765483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8"/>
          <p:cNvSpPr/>
          <p:nvPr/>
        </p:nvSpPr>
        <p:spPr>
          <a:xfrm>
            <a:off x="793790" y="6509623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Nauka i istraživanje</a:t>
            </a:r>
            <a:endParaRPr b="0" i="0" sz="1950" u="none" cap="none" strike="noStrike"/>
          </a:p>
        </p:txBody>
      </p:sp>
      <p:sp>
        <p:nvSpPr>
          <p:cNvPr id="173" name="Google Shape;173;p8"/>
          <p:cNvSpPr/>
          <p:nvPr/>
        </p:nvSpPr>
        <p:spPr>
          <a:xfrm>
            <a:off x="793790" y="6938843"/>
            <a:ext cx="6397347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Musik und Gehirnforschung, Babyforschung, Placebos</a:t>
            </a:r>
            <a:endParaRPr b="0" i="0" sz="1550" u="none" cap="none" strike="noStrike"/>
          </a:p>
        </p:txBody>
      </p:sp>
      <p:pic>
        <p:nvPicPr>
          <p:cNvPr descr="preencoded.png" id="174" name="Google Shape;174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39144" y="5765483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8"/>
          <p:cNvSpPr/>
          <p:nvPr/>
        </p:nvSpPr>
        <p:spPr>
          <a:xfrm>
            <a:off x="7439144" y="6509623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Kultura i nasleđe</a:t>
            </a:r>
            <a:endParaRPr b="0" i="0" sz="1950" u="none" cap="none" strike="noStrike"/>
          </a:p>
        </p:txBody>
      </p:sp>
      <p:sp>
        <p:nvSpPr>
          <p:cNvPr id="176" name="Google Shape;176;p8"/>
          <p:cNvSpPr/>
          <p:nvPr/>
        </p:nvSpPr>
        <p:spPr>
          <a:xfrm>
            <a:off x="7439144" y="6938843"/>
            <a:ext cx="6397466" cy="317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Kulturgüter, Kulturelle Identität, Mehrsprachigkeit</a:t>
            </a:r>
            <a:endParaRPr b="0" i="0" sz="1550" u="none" cap="none" strike="noStrike"/>
          </a:p>
        </p:txBody>
      </p:sp>
      <p:sp>
        <p:nvSpPr>
          <p:cNvPr id="177" name="Google Shape;177;p8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"/>
          <p:cNvSpPr/>
          <p:nvPr/>
        </p:nvSpPr>
        <p:spPr>
          <a:xfrm>
            <a:off x="793790" y="1232535"/>
            <a:ext cx="7326987" cy="620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2187AB"/>
              </a:buClr>
              <a:buSzPts val="3900"/>
              <a:buFont typeface="Oswald"/>
              <a:buNone/>
            </a:pPr>
            <a:r>
              <a:rPr b="1" i="0" lang="en-US" sz="3900" u="none" cap="none" strike="noStrike">
                <a:solidFill>
                  <a:srgbClr val="2187AB"/>
                </a:solidFill>
                <a:latin typeface="Oswald"/>
                <a:ea typeface="Oswald"/>
                <a:cs typeface="Oswald"/>
                <a:sym typeface="Oswald"/>
              </a:rPr>
              <a:t>Efikasne strategije učenja za C1 nivo</a:t>
            </a:r>
            <a:endParaRPr b="0" i="0" sz="3900" u="none" cap="none" strike="noStrike"/>
          </a:p>
        </p:txBody>
      </p:sp>
      <p:sp>
        <p:nvSpPr>
          <p:cNvPr id="184" name="Google Shape;184;p10"/>
          <p:cNvSpPr/>
          <p:nvPr/>
        </p:nvSpPr>
        <p:spPr>
          <a:xfrm>
            <a:off x="793790" y="2547104"/>
            <a:ext cx="6422231" cy="198358"/>
          </a:xfrm>
          <a:prstGeom prst="roundRect">
            <a:avLst>
              <a:gd fmla="val 4610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0"/>
          <p:cNvSpPr/>
          <p:nvPr/>
        </p:nvSpPr>
        <p:spPr>
          <a:xfrm>
            <a:off x="992148" y="2943820"/>
            <a:ext cx="3022044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Svakodnevna izloženost jeziku</a:t>
            </a:r>
            <a:endParaRPr b="0" i="0" sz="1950" u="none" cap="none" strike="noStrike"/>
          </a:p>
        </p:txBody>
      </p:sp>
      <p:sp>
        <p:nvSpPr>
          <p:cNvPr id="186" name="Google Shape;186;p10"/>
          <p:cNvSpPr/>
          <p:nvPr/>
        </p:nvSpPr>
        <p:spPr>
          <a:xfrm>
            <a:off x="992148" y="3373041"/>
            <a:ext cx="602551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Slušajte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pod</a:t>
            </a:r>
            <a:r>
              <a:rPr b="1" lang="en-US" sz="1550">
                <a:latin typeface="Roboto"/>
                <a:ea typeface="Roboto"/>
                <a:cs typeface="Roboto"/>
                <a:sym typeface="Roboto"/>
              </a:rPr>
              <a:t>k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aste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vesti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dokumentarce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na nemačkom. Čitajte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novine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stručne časopise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književnost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Preporučeni izvori: </a:t>
            </a:r>
            <a:r>
              <a:rPr b="0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Deutsche Welle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0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Der Spiegel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0" i="0" lang="en-US" sz="1550" u="none" cap="none" strike="noStrike">
                <a:solidFill>
                  <a:srgbClr val="2596BE"/>
                </a:solidFill>
                <a:latin typeface="Roboto"/>
                <a:ea typeface="Roboto"/>
                <a:cs typeface="Roboto"/>
                <a:sym typeface="Roboto"/>
              </a:rPr>
              <a:t>Die Zeit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550" u="none" cap="none" strike="noStrike"/>
          </a:p>
        </p:txBody>
      </p:sp>
      <p:sp>
        <p:nvSpPr>
          <p:cNvPr id="187" name="Google Shape;187;p10"/>
          <p:cNvSpPr/>
          <p:nvPr/>
        </p:nvSpPr>
        <p:spPr>
          <a:xfrm>
            <a:off x="7414379" y="2249448"/>
            <a:ext cx="6422231" cy="198358"/>
          </a:xfrm>
          <a:prstGeom prst="roundRect">
            <a:avLst>
              <a:gd fmla="val 4610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0"/>
          <p:cNvSpPr/>
          <p:nvPr/>
        </p:nvSpPr>
        <p:spPr>
          <a:xfrm>
            <a:off x="7612737" y="2646164"/>
            <a:ext cx="3324820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Specifična gramatika i vokabular</a:t>
            </a:r>
            <a:endParaRPr b="0" i="0" sz="1950" u="none" cap="none" strike="noStrike"/>
          </a:p>
        </p:txBody>
      </p:sp>
      <p:sp>
        <p:nvSpPr>
          <p:cNvPr id="189" name="Google Shape;189;p10"/>
          <p:cNvSpPr/>
          <p:nvPr/>
        </p:nvSpPr>
        <p:spPr>
          <a:xfrm>
            <a:off x="7612737" y="3075384"/>
            <a:ext cx="602551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Fokusirajte se na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naprednu gramatiku</a:t>
            </a:r>
            <a:r>
              <a:rPr lang="en-US" sz="1550"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Učiti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sinonime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Vodite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rečnik idiomatskih izraza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550" u="none" cap="none" strike="noStrike"/>
          </a:p>
        </p:txBody>
      </p:sp>
      <p:sp>
        <p:nvSpPr>
          <p:cNvPr id="190" name="Google Shape;190;p10"/>
          <p:cNvSpPr/>
          <p:nvPr/>
        </p:nvSpPr>
        <p:spPr>
          <a:xfrm>
            <a:off x="793790" y="5020032"/>
            <a:ext cx="6422231" cy="198358"/>
          </a:xfrm>
          <a:prstGeom prst="roundRect">
            <a:avLst>
              <a:gd fmla="val 4610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0"/>
          <p:cNvSpPr/>
          <p:nvPr/>
        </p:nvSpPr>
        <p:spPr>
          <a:xfrm>
            <a:off x="992148" y="5416748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Produkcija jezika</a:t>
            </a:r>
            <a:endParaRPr b="0" i="0" sz="1950" u="none" cap="none" strike="noStrike"/>
          </a:p>
        </p:txBody>
      </p:sp>
      <p:sp>
        <p:nvSpPr>
          <p:cNvPr id="192" name="Google Shape;192;p10"/>
          <p:cNvSpPr/>
          <p:nvPr/>
        </p:nvSpPr>
        <p:spPr>
          <a:xfrm>
            <a:off x="992148" y="5845969"/>
            <a:ext cx="602551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Pišite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eseje</a:t>
            </a:r>
            <a:r>
              <a:rPr lang="en-US" sz="155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komentare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na aktuelne teme. Snimajte svoje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monologe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 analizirajte ih. Pronađite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partnera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za redovnu konverzaciju ili se priključite konverzacionim kursevima</a:t>
            </a:r>
            <a:endParaRPr b="0" i="0" sz="1550" u="none" cap="none" strike="noStrike"/>
          </a:p>
        </p:txBody>
      </p:sp>
      <p:sp>
        <p:nvSpPr>
          <p:cNvPr id="193" name="Google Shape;193;p10"/>
          <p:cNvSpPr/>
          <p:nvPr/>
        </p:nvSpPr>
        <p:spPr>
          <a:xfrm>
            <a:off x="7414379" y="4722376"/>
            <a:ext cx="6422231" cy="198358"/>
          </a:xfrm>
          <a:prstGeom prst="roundRect">
            <a:avLst>
              <a:gd fmla="val 4610" name="adj"/>
            </a:avLst>
          </a:prstGeom>
          <a:solidFill>
            <a:srgbClr val="D4EEF7"/>
          </a:solidFill>
          <a:ln cap="flat" cmpd="sng" w="9525">
            <a:solidFill>
              <a:srgbClr val="BAD4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0"/>
          <p:cNvSpPr/>
          <p:nvPr/>
        </p:nvSpPr>
        <p:spPr>
          <a:xfrm>
            <a:off x="7612737" y="5119092"/>
            <a:ext cx="2802731" cy="310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Oswald"/>
              <a:buNone/>
            </a:pPr>
            <a:r>
              <a:rPr b="1" i="0" lang="en-US" sz="195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Simulacija ispitnih situacija</a:t>
            </a:r>
            <a:endParaRPr b="0" i="0" sz="1950" u="none" cap="none" strike="noStrike"/>
          </a:p>
        </p:txBody>
      </p:sp>
      <p:sp>
        <p:nvSpPr>
          <p:cNvPr id="195" name="Google Shape;195;p10"/>
          <p:cNvSpPr/>
          <p:nvPr/>
        </p:nvSpPr>
        <p:spPr>
          <a:xfrm>
            <a:off x="7612737" y="5548313"/>
            <a:ext cx="6025515" cy="952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Roboto"/>
              <a:buNone/>
            </a:pP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Redovno radite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probne testove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u realnim vremenskim uslovima. Organizujte simulacije za usmeni deo. Tražite </a:t>
            </a:r>
            <a:r>
              <a:rPr b="1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stručnu povratnu informaciju</a:t>
            </a:r>
            <a:r>
              <a:rPr b="0" i="0" lang="en-US" sz="15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od nastavnika.</a:t>
            </a:r>
            <a:endParaRPr b="0" i="0" sz="1550" u="none" cap="none" strike="noStrike"/>
          </a:p>
        </p:txBody>
      </p:sp>
      <p:sp>
        <p:nvSpPr>
          <p:cNvPr id="196" name="Google Shape;196;p10"/>
          <p:cNvSpPr/>
          <p:nvPr/>
        </p:nvSpPr>
        <p:spPr>
          <a:xfrm>
            <a:off x="12957900" y="29475"/>
            <a:ext cx="1672500" cy="473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2025-08-22T13:46:05Z</dcterms:created>
</cp:coreProperties>
</file>